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864" r:id="rId1"/>
  </p:sldMasterIdLst>
  <p:notesMasterIdLst>
    <p:notesMasterId r:id="rId21"/>
  </p:notesMasterIdLst>
  <p:sldIdLst>
    <p:sldId id="256" r:id="rId2"/>
    <p:sldId id="262" r:id="rId3"/>
    <p:sldId id="264" r:id="rId4"/>
    <p:sldId id="265" r:id="rId5"/>
    <p:sldId id="266" r:id="rId6"/>
    <p:sldId id="267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8" r:id="rId16"/>
    <p:sldId id="279" r:id="rId17"/>
    <p:sldId id="277" r:id="rId18"/>
    <p:sldId id="280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sady:ČR - AZ kvíz (nerosty, horniny)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Autor:Mgr. Jana Strejčková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Autor:Mgr. Jana Strejčková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3340" rIns="53340" bIns="5334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Datum/období: </a:t>
          </a:r>
          <a:endParaRPr lang="cs-CZ" sz="21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sady:ČR - AZ kvíz (nerosty, horniny)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11.3.2014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0" grpId="0"/>
    </p:bld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13" Type="http://schemas.openxmlformats.org/officeDocument/2006/relationships/slide" Target="slide6.xml"/><Relationship Id="rId3" Type="http://schemas.openxmlformats.org/officeDocument/2006/relationships/slide" Target="slide16.xml"/><Relationship Id="rId7" Type="http://schemas.openxmlformats.org/officeDocument/2006/relationships/slide" Target="slide8.xml"/><Relationship Id="rId12" Type="http://schemas.openxmlformats.org/officeDocument/2006/relationships/slide" Target="slide4.xml"/><Relationship Id="rId2" Type="http://schemas.openxmlformats.org/officeDocument/2006/relationships/slide" Target="slide10.xml"/><Relationship Id="rId16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11" Type="http://schemas.openxmlformats.org/officeDocument/2006/relationships/slide" Target="slide14.xml"/><Relationship Id="rId5" Type="http://schemas.openxmlformats.org/officeDocument/2006/relationships/slide" Target="slide13.xml"/><Relationship Id="rId15" Type="http://schemas.openxmlformats.org/officeDocument/2006/relationships/slide" Target="slide9.xml"/><Relationship Id="rId10" Type="http://schemas.openxmlformats.org/officeDocument/2006/relationships/slide" Target="slide18.xml"/><Relationship Id="rId4" Type="http://schemas.openxmlformats.org/officeDocument/2006/relationships/slide" Target="slide12.xml"/><Relationship Id="rId9" Type="http://schemas.openxmlformats.org/officeDocument/2006/relationships/slide" Target="slide17.xml"/><Relationship Id="rId1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 fontScale="90000"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je určen pro opakování znalostí k tématu Nerosty a horniny pomocí hry AZ-kvíz.</a:t>
            </a:r>
          </a:p>
          <a:p>
            <a:r>
              <a:rPr lang="cs-CZ" dirty="0" smtClean="0"/>
              <a:t>Materiál je určen pro žáky 4. ročníku.</a:t>
            </a:r>
          </a:p>
          <a:p>
            <a:r>
              <a:rPr lang="cs-CZ" dirty="0" smtClean="0"/>
              <a:t>Časová dotace 25 min.</a:t>
            </a:r>
          </a:p>
          <a:p>
            <a:r>
              <a:rPr lang="cs-CZ" dirty="0" smtClean="0"/>
              <a:t>Žáci jsou rozděleni do 2 skupin (červení a žlutí). Postupně si každá skupina volí číslo v pyramidě s danou otázkou. Je-li odpověď špatná, objeví se zamračený </a:t>
            </a:r>
            <a:r>
              <a:rPr lang="cs-CZ" dirty="0" err="1" smtClean="0"/>
              <a:t>smajlík</a:t>
            </a:r>
            <a:r>
              <a:rPr lang="cs-CZ" dirty="0" smtClean="0"/>
              <a:t> a šanci odpovědět dostává druhé družstvo. Pokud odpoví </a:t>
            </a:r>
            <a:r>
              <a:rPr lang="cs-CZ" dirty="0" smtClean="0"/>
              <a:t>správně, </a:t>
            </a:r>
            <a:r>
              <a:rPr lang="cs-CZ" dirty="0" smtClean="0"/>
              <a:t>navede je odpověď na pyramidu, kde zabarví kliknutím políčko v barvě svého družstva a další otázku volí družstvo druhé. </a:t>
            </a:r>
          </a:p>
          <a:p>
            <a:r>
              <a:rPr lang="cs-CZ" dirty="0" smtClean="0"/>
              <a:t>Hra končí v okamžiku, kdy skupina propojí všechny strany. V případě, že se to nepodaří, vyhrává skupina, která má více správně zodpovězených otázek.</a:t>
            </a:r>
          </a:p>
          <a:p>
            <a:r>
              <a:rPr lang="cs-CZ" dirty="0" smtClean="0"/>
              <a:t>Materiál je určen k interaktivní výuce.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Tlačítko akce: Vlastní 6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estiúhelník 2">
            <a:hlinkClick r:id="rId2" action="ppaction://hlinksldjump"/>
          </p:cNvPr>
          <p:cNvSpPr/>
          <p:nvPr/>
        </p:nvSpPr>
        <p:spPr>
          <a:xfrm rot="5400000">
            <a:off x="2825736" y="378528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5" name="Šestiúhelník 4">
            <a:hlinkClick r:id="rId3" action="ppaction://hlinksldjump"/>
          </p:cNvPr>
          <p:cNvSpPr/>
          <p:nvPr/>
        </p:nvSpPr>
        <p:spPr>
          <a:xfrm rot="5400000">
            <a:off x="4164599" y="459077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6" name="Šestiúhelník 5">
            <a:hlinkClick r:id="rId4" action="ppaction://hlinksldjump"/>
          </p:cNvPr>
          <p:cNvSpPr/>
          <p:nvPr/>
        </p:nvSpPr>
        <p:spPr>
          <a:xfrm rot="5400000">
            <a:off x="4639819" y="37689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7" name="Šestiúhelník 6">
            <a:hlinkClick r:id="rId5" action="ppaction://hlinksldjump"/>
          </p:cNvPr>
          <p:cNvSpPr/>
          <p:nvPr/>
        </p:nvSpPr>
        <p:spPr>
          <a:xfrm rot="5400000">
            <a:off x="5551189" y="37689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8" name="Šestiúhelník 7">
            <a:hlinkClick r:id="rId6" action="ppaction://hlinksldjump"/>
          </p:cNvPr>
          <p:cNvSpPr/>
          <p:nvPr/>
        </p:nvSpPr>
        <p:spPr>
          <a:xfrm rot="5400000">
            <a:off x="3713835" y="3768932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9" name="Šestiúhelník 8">
            <a:hlinkClick r:id="rId7" action="ppaction://hlinksldjump"/>
          </p:cNvPr>
          <p:cNvSpPr/>
          <p:nvPr/>
        </p:nvSpPr>
        <p:spPr>
          <a:xfrm rot="5400000">
            <a:off x="4179589" y="295756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/>
              <a:t>5</a:t>
            </a:r>
          </a:p>
        </p:txBody>
      </p:sp>
      <p:sp>
        <p:nvSpPr>
          <p:cNvPr id="10" name="Šestiúhelník 9">
            <a:hlinkClick r:id="rId8" action="ppaction://hlinksldjump"/>
          </p:cNvPr>
          <p:cNvSpPr/>
          <p:nvPr/>
        </p:nvSpPr>
        <p:spPr>
          <a:xfrm rot="5400000">
            <a:off x="3250199" y="4590777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1" name="Šestiúhelník 10">
            <a:hlinkClick r:id="rId9" action="ppaction://hlinksldjump"/>
          </p:cNvPr>
          <p:cNvSpPr/>
          <p:nvPr/>
        </p:nvSpPr>
        <p:spPr>
          <a:xfrm rot="5400000">
            <a:off x="5078999" y="4590777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2" name="Šestiúhelník 11">
            <a:hlinkClick r:id="rId10" action="ppaction://hlinksldjump"/>
          </p:cNvPr>
          <p:cNvSpPr/>
          <p:nvPr/>
        </p:nvSpPr>
        <p:spPr>
          <a:xfrm rot="5400000">
            <a:off x="5991574" y="4590777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3" name="Šestiúhelník 12">
            <a:hlinkClick r:id="rId11" action="ppaction://hlinksldjump"/>
          </p:cNvPr>
          <p:cNvSpPr/>
          <p:nvPr/>
        </p:nvSpPr>
        <p:spPr>
          <a:xfrm rot="5400000">
            <a:off x="2335799" y="4590776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4" name="Šestiúhelník 13">
            <a:hlinkClick r:id="rId12" action="ppaction://hlinksldjump"/>
          </p:cNvPr>
          <p:cNvSpPr/>
          <p:nvPr/>
        </p:nvSpPr>
        <p:spPr>
          <a:xfrm rot="5400000">
            <a:off x="4203707" y="135282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Šestiúhelník 14">
            <a:hlinkClick r:id="rId13" action="ppaction://hlinksldjump"/>
          </p:cNvPr>
          <p:cNvSpPr/>
          <p:nvPr/>
        </p:nvSpPr>
        <p:spPr>
          <a:xfrm rot="5400000">
            <a:off x="4639819" y="214376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16" name="Šestiúhelník 15">
            <a:hlinkClick r:id="rId14" action="ppaction://hlinksldjump"/>
          </p:cNvPr>
          <p:cNvSpPr/>
          <p:nvPr/>
        </p:nvSpPr>
        <p:spPr>
          <a:xfrm rot="5400000">
            <a:off x="3737576" y="214376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Šestiúhelník 16">
            <a:hlinkClick r:id="rId15" action="ppaction://hlinksldjump"/>
          </p:cNvPr>
          <p:cNvSpPr/>
          <p:nvPr/>
        </p:nvSpPr>
        <p:spPr>
          <a:xfrm rot="5400000">
            <a:off x="5093989" y="295756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18" name="Šestiúhelník 17">
            <a:hlinkClick r:id="rId16" action="ppaction://hlinksldjump"/>
          </p:cNvPr>
          <p:cNvSpPr/>
          <p:nvPr/>
        </p:nvSpPr>
        <p:spPr>
          <a:xfrm rot="5400000">
            <a:off x="3289307" y="2957560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21" name="Ovál 20"/>
          <p:cNvSpPr/>
          <p:nvPr/>
        </p:nvSpPr>
        <p:spPr>
          <a:xfrm>
            <a:off x="4297559" y="1877747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953774" y="1877747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831428" y="2691539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4487643" y="2691539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769765" y="2691539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425980" y="2691539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380145" y="3523871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036360" y="3523871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299558" y="3519258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955773" y="3519258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5211959" y="3519258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868174" y="3519258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2914858" y="4324756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571073" y="4324756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3819745" y="4324756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4475960" y="4324756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4759377" y="4324756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415592" y="4324756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5649659" y="4324756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6305874" y="4324756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2446629" y="5224915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3102844" y="5224915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3356109" y="5215880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4012324" y="5215880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288628" y="5215880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944843" y="5215880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5225399" y="5224915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5881614" y="5224915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6140442" y="5215880"/>
            <a:ext cx="117033" cy="13933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6796657" y="5215880"/>
            <a:ext cx="117033" cy="139331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112058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FF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55928" y="2780928"/>
            <a:ext cx="2810385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Horniny a půda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55928" y="4437112"/>
            <a:ext cx="2813591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Nerosty a půda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755928" y="3609020"/>
            <a:ext cx="3262432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Nerosty a horniny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55928" y="1196751"/>
            <a:ext cx="5632144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Nerostné suroviny jsou?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5292080" y="263691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5292080" y="422108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812360" y="6669360"/>
            <a:ext cx="826392" cy="61036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490458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183744" y="2780928"/>
            <a:ext cx="989373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ropa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3744" y="3827396"/>
            <a:ext cx="811441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uhlí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183744" y="4873864"/>
            <a:ext cx="764953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vítr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3744" y="1124745"/>
            <a:ext cx="7060664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Mezi nerostné suroviny nepatří?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3670865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7473699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223628" y="3365703"/>
            <a:ext cx="1624163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výrobou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23628" y="4437112"/>
            <a:ext cx="2722220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opracováním  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223628" y="2370407"/>
            <a:ext cx="2927404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těžbou ze země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23628" y="878670"/>
            <a:ext cx="6696744" cy="1077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Jakým způsobem získáváme nerostné suroviny? 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308943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474168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2780928"/>
            <a:ext cx="2680542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plastové lahve</a:t>
            </a:r>
            <a:endParaRPr lang="cs-CZ" sz="3200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755576" y="4437112"/>
            <a:ext cx="1345240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benzin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55576" y="3609020"/>
            <a:ext cx="2448106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karoserie aut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196751"/>
            <a:ext cx="8208912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4. Z ropy se nevyrábí?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656208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2780928"/>
            <a:ext cx="2173993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Paliva, rudy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906306"/>
            <a:ext cx="5097870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paliva, rudy, stavební kámen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3608" y="5031684"/>
            <a:ext cx="5355953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paliva, rudy, nerudné suroviny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196751"/>
            <a:ext cx="5832648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5. Nerostné suroviny dělíme na?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6516216" y="37170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48791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3501008"/>
            <a:ext cx="2015295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sýr a chléb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437112"/>
            <a:ext cx="2937022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skříň a rukavice 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55576" y="2635499"/>
            <a:ext cx="2828018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benzin a socha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38609"/>
            <a:ext cx="7632848" cy="1077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6. Které výrobky jsou vyrobeny z nerostných surovin?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3256743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731352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23493" y="2780928"/>
            <a:ext cx="1087157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hutní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3493" y="4437112"/>
            <a:ext cx="2199641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strojírenský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23493" y="3609020"/>
            <a:ext cx="1561646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sklářský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9188" y="836712"/>
            <a:ext cx="8064896" cy="1077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7</a:t>
            </a:r>
            <a:r>
              <a:rPr lang="cs-CZ" sz="3200" dirty="0" smtClean="0"/>
              <a:t>. V kterém průmyslovém odvětví se vyrábí hrníčky, talíře, umyvadla, sklo….? 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5879417" y="257057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5879417" y="417965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0201821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Vlastní 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3467099"/>
            <a:ext cx="1694695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smetanu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383889"/>
            <a:ext cx="1056700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vodu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3608" y="2550309"/>
            <a:ext cx="1255472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mléko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196751"/>
            <a:ext cx="7056784" cy="1077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8. Jakou surovinu potřebujeme k výrobě mléčných výrobků?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6588224" y="3155083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6588224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613051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755576" y="2780928"/>
            <a:ext cx="3903248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utěrky, deky, oblečení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437112"/>
            <a:ext cx="4113627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cement, vápno, cihly,…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755576" y="3609020"/>
            <a:ext cx="6805453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stavební materiál, hudební nástroje,….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196751"/>
            <a:ext cx="7632848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9. V dřevozpracujícím průmyslu se vyrábí?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5220072" y="256490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932040" y="422108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652324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55928" y="2780928"/>
            <a:ext cx="4760288" cy="58477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yčerpatelné a obnovitelné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55928" y="3874311"/>
            <a:ext cx="3176112" cy="58477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nevyčerpatelné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755928" y="4967694"/>
            <a:ext cx="5552376" cy="58477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yčerpatelné a  neobnovitelné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55928" y="1196751"/>
            <a:ext cx="5768400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10. </a:t>
            </a:r>
            <a:r>
              <a:rPr lang="cs-CZ" sz="3200" dirty="0" smtClean="0"/>
              <a:t>Nerostné </a:t>
            </a:r>
            <a:r>
              <a:rPr lang="cs-CZ" sz="3200" dirty="0" smtClean="0"/>
              <a:t>suroviny jsou?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6660232" y="2590600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5119537" y="359608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112463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-63297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2780928"/>
            <a:ext cx="6840760" cy="58477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Zaměstnance, dopravní prostředky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437112"/>
            <a:ext cx="1018997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stroje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11560" y="3528760"/>
            <a:ext cx="8424936" cy="58477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Suroviny, energii, kvalifikované zaměstnance…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836712"/>
            <a:ext cx="6959024" cy="107721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11. Továrny, průmyslové podniky potřebují k výrobě?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7380312" y="249289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375416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7368617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55928" y="3582519"/>
            <a:ext cx="3081293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Uhlí, ropa, mléko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55928" y="4780212"/>
            <a:ext cx="3778983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Ropa, vápenec, voda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755928" y="2467256"/>
            <a:ext cx="3490636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Uhlí, vápenec, ropa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55928" y="1196751"/>
            <a:ext cx="6488480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12. Mezi nerostné suroviny patří: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5508104" y="328498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5724128" y="4581128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071985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27584" y="2813888"/>
            <a:ext cx="2671271" cy="58477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příroda živá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827584" y="4941168"/>
            <a:ext cx="3641244" cy="584775"/>
          </a:xfrm>
          <a:prstGeom prst="rect">
            <a:avLst/>
          </a:prstGeom>
          <a:solidFill>
            <a:srgbClr val="FF9933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příroda neživá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1196751"/>
            <a:ext cx="7344816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13. Nerostné suroviny nám poskytuje?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792756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611560" y="2780928"/>
            <a:ext cx="1669240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zátop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437112"/>
            <a:ext cx="2752677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 výrobě koksu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611560" y="3609020"/>
            <a:ext cx="4811510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k výrobě elektrické energie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1196751"/>
            <a:ext cx="7704856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14. K čemu se hlavně využívá hnědé uhlí?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2603532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474240" y="4262231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3775636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45422" y="2780928"/>
            <a:ext cx="5196294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Těžbou v povrchových dolech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45422" y="3928202"/>
            <a:ext cx="3010761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těžbou v lomech</a:t>
            </a:r>
            <a:endParaRPr lang="cs-CZ" sz="32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745422" y="5075476"/>
            <a:ext cx="4883068" cy="584775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těžbou v hlubinných dolech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980728"/>
            <a:ext cx="8064896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15. Jakým způsobem získáváme černé uhlí?</a:t>
            </a:r>
            <a:endParaRPr lang="cs-CZ" sz="3200" dirty="0"/>
          </a:p>
        </p:txBody>
      </p:sp>
      <p:pic>
        <p:nvPicPr>
          <p:cNvPr id="2050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6948264" y="2564904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sen\AppData\Local\Microsoft\Windows\Temporary Internet Files\Content.IE5\JJK2P0U9\MC900437789[1].wmf"/>
          <p:cNvPicPr>
            <a:picLocks noChangeAspect="1" noChangeArrowheads="1"/>
          </p:cNvPicPr>
          <p:nvPr/>
        </p:nvPicPr>
        <p:blipFill rotWithShape="1">
          <a:blip r:embed="rId3" cstate="print">
            <a:lum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23781" r="23333"/>
          <a:stretch/>
        </p:blipFill>
        <p:spPr bwMode="auto">
          <a:xfrm>
            <a:off x="4968776" y="3759486"/>
            <a:ext cx="989072" cy="100548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862561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/>
          </a:bodyPr>
          <a:lstStyle/>
          <a:p>
            <a:r>
              <a:rPr lang="cs-CZ" sz="2000" i="1" u="sng" dirty="0" smtClean="0"/>
              <a:t>Použitá literatura:</a:t>
            </a:r>
          </a:p>
          <a:p>
            <a:r>
              <a:rPr lang="cs-CZ" sz="1300" i="1" dirty="0" smtClean="0"/>
              <a:t>Vlastivěda 4, Učebnice pro 4. ročník základní školy, Nová škola, 2003</a:t>
            </a:r>
          </a:p>
          <a:p>
            <a:r>
              <a:rPr lang="cs-CZ" sz="1300" i="1" dirty="0" smtClean="0"/>
              <a:t>Vlastivěda pro 4. ročník základní školy, SPN, 2010</a:t>
            </a:r>
          </a:p>
          <a:p>
            <a:endParaRPr lang="cs-CZ" dirty="0"/>
          </a:p>
          <a:p>
            <a:r>
              <a:rPr lang="cs-CZ" sz="2000" i="1" u="sng" dirty="0" smtClean="0"/>
              <a:t>Internetové odkazy:</a:t>
            </a:r>
          </a:p>
          <a:p>
            <a:pPr marL="0" indent="0">
              <a:buNone/>
            </a:pPr>
            <a:endParaRPr lang="cs-CZ" sz="2000" i="1" u="sng" dirty="0" smtClean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Jiné zdroje</a:t>
            </a:r>
            <a:r>
              <a:rPr lang="cs-CZ" sz="2000" i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</a:p>
          <a:p>
            <a:pPr lvl="0">
              <a:buClr>
                <a:srgbClr val="31B6FD"/>
              </a:buClr>
            </a:pPr>
            <a:r>
              <a:rPr lang="cs-CZ" sz="12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Galerie </a:t>
            </a:r>
            <a:r>
              <a:rPr lang="cs-CZ" sz="1200" i="1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microsoft</a:t>
            </a:r>
            <a:r>
              <a:rPr lang="cs-CZ" sz="1200" i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office</a:t>
            </a:r>
            <a:endParaRPr lang="cs-CZ" sz="12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1316</TotalTime>
  <Words>479</Words>
  <Application>Microsoft Office PowerPoint</Application>
  <PresentationFormat>Předvádění na obrazovce (4:3)</PresentationFormat>
  <Paragraphs>100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Základní škola a Mateřská škola Bílá Třemešná, okres Trutnov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115</cp:revision>
  <dcterms:created xsi:type="dcterms:W3CDTF">2013-05-10T12:01:16Z</dcterms:created>
  <dcterms:modified xsi:type="dcterms:W3CDTF">2014-03-11T09:16:40Z</dcterms:modified>
</cp:coreProperties>
</file>