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8"/>
  </p:notesMasterIdLst>
  <p:sldIdLst>
    <p:sldId id="256" r:id="rId2"/>
    <p:sldId id="286" r:id="rId3"/>
    <p:sldId id="263" r:id="rId4"/>
    <p:sldId id="269" r:id="rId5"/>
    <p:sldId id="278" r:id="rId6"/>
    <p:sldId id="279" r:id="rId7"/>
    <p:sldId id="285" r:id="rId8"/>
    <p:sldId id="282" r:id="rId9"/>
    <p:sldId id="281" r:id="rId10"/>
    <p:sldId id="270" r:id="rId11"/>
    <p:sldId id="283" r:id="rId12"/>
    <p:sldId id="284" r:id="rId13"/>
    <p:sldId id="287" r:id="rId14"/>
    <p:sldId id="288" r:id="rId15"/>
    <p:sldId id="289" r:id="rId16"/>
    <p:sldId id="26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664" autoAdjust="0"/>
    <p:restoredTop sz="94660"/>
  </p:normalViewPr>
  <p:slideViewPr>
    <p:cSldViewPr>
      <p:cViewPr>
        <p:scale>
          <a:sx n="62" d="100"/>
          <a:sy n="62" d="100"/>
        </p:scale>
        <p:origin x="-156" y="-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</a:t>
          </a:r>
          <a:r>
            <a:rPr lang="cs-CZ" sz="2000" b="1" dirty="0" smtClean="0"/>
            <a:t>: Angličtina 5.tř.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VY_32_INOVACE_DINOSAURS_PAST_SIMPLE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</a:t>
          </a:r>
          <a:r>
            <a:rPr lang="cs-CZ" sz="2000" b="1" dirty="0" smtClean="0"/>
            <a:t>: Mgr. Miluše </a:t>
          </a:r>
          <a:r>
            <a:rPr lang="cs-CZ" sz="2000" b="1" dirty="0" err="1" smtClean="0"/>
            <a:t>Senetová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</a:t>
          </a:r>
          <a:r>
            <a:rPr lang="cs-CZ" b="1" dirty="0" smtClean="0"/>
            <a:t>:  únor 2014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9648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506677" y="-531806"/>
          <a:ext cx="4400575" cy="4400575"/>
        </a:xfrm>
        <a:prstGeom prst="blockArc">
          <a:avLst>
            <a:gd name="adj1" fmla="val 18900000"/>
            <a:gd name="adj2" fmla="val 2700000"/>
            <a:gd name="adj3" fmla="val 491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10816" y="204072"/>
          <a:ext cx="6199324" cy="40840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4172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</a:t>
          </a:r>
          <a:r>
            <a:rPr lang="cs-CZ" sz="2000" b="1" kern="1200" dirty="0" smtClean="0"/>
            <a:t>: Mgr. Miluše </a:t>
          </a:r>
          <a:r>
            <a:rPr lang="cs-CZ" sz="2000" b="1" kern="1200" dirty="0" err="1" smtClean="0"/>
            <a:t>Senetová</a:t>
          </a:r>
          <a:endParaRPr lang="cs-CZ" sz="2000" b="1" kern="1200" dirty="0" smtClean="0"/>
        </a:p>
      </dsp:txBody>
      <dsp:txXfrm>
        <a:off x="310816" y="204072"/>
        <a:ext cx="6199324" cy="408405"/>
      </dsp:txXfrm>
    </dsp:sp>
    <dsp:sp modelId="{112F553D-60C2-4CC4-948D-0369F51C4DB0}">
      <dsp:nvSpPr>
        <dsp:cNvPr id="0" name=""/>
        <dsp:cNvSpPr/>
      </dsp:nvSpPr>
      <dsp:spPr>
        <a:xfrm>
          <a:off x="55563" y="153021"/>
          <a:ext cx="510507" cy="51050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603468" y="816485"/>
          <a:ext cx="5906673" cy="40840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4172" tIns="53340" rIns="53340" bIns="5334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Datum/období</a:t>
          </a:r>
          <a:r>
            <a:rPr lang="cs-CZ" sz="2100" b="1" kern="1200" dirty="0" smtClean="0"/>
            <a:t>:  únor 2014 </a:t>
          </a:r>
          <a:endParaRPr lang="cs-CZ" sz="2100" b="1" kern="1200" dirty="0"/>
        </a:p>
      </dsp:txBody>
      <dsp:txXfrm>
        <a:off x="603468" y="816485"/>
        <a:ext cx="5906673" cy="408405"/>
      </dsp:txXfrm>
    </dsp:sp>
    <dsp:sp modelId="{2741B69B-255D-4143-BECE-5BD9035A4FC6}">
      <dsp:nvSpPr>
        <dsp:cNvPr id="0" name=""/>
        <dsp:cNvSpPr/>
      </dsp:nvSpPr>
      <dsp:spPr>
        <a:xfrm>
          <a:off x="348214" y="765434"/>
          <a:ext cx="510507" cy="51050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93289" y="1428898"/>
          <a:ext cx="5816852" cy="40840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4172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93289" y="1428898"/>
        <a:ext cx="5816852" cy="408405"/>
      </dsp:txXfrm>
    </dsp:sp>
    <dsp:sp modelId="{EB133F34-59A3-4639-B813-3EF5396EC28B}">
      <dsp:nvSpPr>
        <dsp:cNvPr id="0" name=""/>
        <dsp:cNvSpPr/>
      </dsp:nvSpPr>
      <dsp:spPr>
        <a:xfrm>
          <a:off x="438035" y="1377847"/>
          <a:ext cx="510507" cy="51050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603468" y="2041310"/>
          <a:ext cx="5906673" cy="40840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4172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</a:t>
          </a:r>
          <a:r>
            <a:rPr lang="cs-CZ" sz="2000" b="1" kern="1200" dirty="0" smtClean="0"/>
            <a:t>: Angličtina 5.tř.</a:t>
          </a:r>
          <a:endParaRPr lang="cs-CZ" sz="2000" b="1" kern="1200" dirty="0"/>
        </a:p>
      </dsp:txBody>
      <dsp:txXfrm>
        <a:off x="603468" y="2041310"/>
        <a:ext cx="5906673" cy="408405"/>
      </dsp:txXfrm>
    </dsp:sp>
    <dsp:sp modelId="{A6FEC19F-0F90-4EC7-BB21-E0ADFEFFA617}">
      <dsp:nvSpPr>
        <dsp:cNvPr id="0" name=""/>
        <dsp:cNvSpPr/>
      </dsp:nvSpPr>
      <dsp:spPr>
        <a:xfrm>
          <a:off x="348214" y="1990260"/>
          <a:ext cx="510507" cy="51050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419738" y="2653723"/>
          <a:ext cx="5981480" cy="40840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4172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VY_32_INOVACE_DINOSAURS_PAST_SIMPLE</a:t>
          </a:r>
          <a:endParaRPr lang="cs-CZ" sz="2000" kern="1200" dirty="0" smtClean="0"/>
        </a:p>
      </dsp:txBody>
      <dsp:txXfrm>
        <a:off x="419738" y="2653723"/>
        <a:ext cx="5981480" cy="408405"/>
      </dsp:txXfrm>
    </dsp:sp>
    <dsp:sp modelId="{D00E28E9-7A94-4DBE-BF47-6DC8F169B300}">
      <dsp:nvSpPr>
        <dsp:cNvPr id="0" name=""/>
        <dsp:cNvSpPr/>
      </dsp:nvSpPr>
      <dsp:spPr>
        <a:xfrm>
          <a:off x="55563" y="2602673"/>
          <a:ext cx="510507" cy="51050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10.3.2014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10.3.2014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10.3.2014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10.3.2014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10.3.2014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10.3.2014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gif"/><Relationship Id="rId4" Type="http://schemas.openxmlformats.org/officeDocument/2006/relationships/image" Target="../media/image6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gif"/><Relationship Id="rId4" Type="http://schemas.openxmlformats.org/officeDocument/2006/relationships/image" Target="../media/image6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719785870"/>
              </p:ext>
            </p:extLst>
          </p:nvPr>
        </p:nvGraphicFramePr>
        <p:xfrm>
          <a:off x="1403648" y="3187134"/>
          <a:ext cx="6552728" cy="32662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1"/>
          <p:cNvSpPr txBox="1">
            <a:spLocks noGrp="1"/>
          </p:cNvSpPr>
          <p:nvPr>
            <p:ph idx="1"/>
          </p:nvPr>
        </p:nvSpPr>
        <p:spPr>
          <a:xfrm>
            <a:off x="872067" y="1916832"/>
            <a:ext cx="7408333" cy="4209331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dirty="0" smtClean="0"/>
              <a:t>Materiál slouží k výkladu a procvičení </a:t>
            </a:r>
            <a:r>
              <a:rPr lang="cs-CZ" dirty="0" smtClean="0"/>
              <a:t>minulého času slovesa „to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“ (kladná oznamovací věta)</a:t>
            </a:r>
            <a:endParaRPr lang="cs-CZ" dirty="0" smtClean="0"/>
          </a:p>
          <a:p>
            <a:pPr algn="just"/>
            <a:r>
              <a:rPr lang="cs-CZ" dirty="0"/>
              <a:t>Je určen pro žáky 5. </a:t>
            </a:r>
            <a:r>
              <a:rPr lang="cs-CZ" dirty="0" smtClean="0"/>
              <a:t>ročníku </a:t>
            </a:r>
            <a:endParaRPr lang="cs-CZ" dirty="0"/>
          </a:p>
          <a:p>
            <a:pPr algn="just"/>
            <a:r>
              <a:rPr lang="cs-CZ" dirty="0"/>
              <a:t>Časová dotace – </a:t>
            </a:r>
            <a:r>
              <a:rPr lang="cs-CZ" dirty="0" smtClean="0"/>
              <a:t>20 </a:t>
            </a:r>
            <a:r>
              <a:rPr lang="cs-CZ" dirty="0" smtClean="0"/>
              <a:t>minut.</a:t>
            </a:r>
          </a:p>
          <a:p>
            <a:pPr algn="just"/>
            <a:r>
              <a:rPr lang="cs-CZ" dirty="0" smtClean="0"/>
              <a:t>Snímek 4 podává základní informace o dinosaurech s využitím animace (s nápovědou v podobě nových slov)</a:t>
            </a:r>
          </a:p>
          <a:p>
            <a:pPr algn="just"/>
            <a:r>
              <a:rPr lang="cs-CZ" dirty="0" smtClean="0"/>
              <a:t>Na snímku 5 je vysvětlena gramatika času minulého(věta oznamovací)</a:t>
            </a:r>
          </a:p>
          <a:p>
            <a:pPr algn="just"/>
            <a:r>
              <a:rPr lang="cs-CZ" dirty="0" err="1" smtClean="0"/>
              <a:t>Slidy</a:t>
            </a:r>
            <a:r>
              <a:rPr lang="cs-CZ" dirty="0" smtClean="0"/>
              <a:t> 6 a 7 představují slovíčka potřebná pro další práci s materiálem (části těla dinosaurů)</a:t>
            </a:r>
          </a:p>
          <a:p>
            <a:pPr algn="just"/>
            <a:r>
              <a:rPr lang="cs-CZ" dirty="0" smtClean="0"/>
              <a:t>Snímek 8 -  věty v 1. os. č. j., - dinosaurus hovoří o sobě, </a:t>
            </a:r>
            <a:r>
              <a:rPr lang="cs-CZ" dirty="0" err="1" smtClean="0"/>
              <a:t>slide</a:t>
            </a:r>
            <a:r>
              <a:rPr lang="cs-CZ" dirty="0" smtClean="0"/>
              <a:t> č. 9 – převádí do 3.os., č.j. </a:t>
            </a:r>
            <a:endParaRPr lang="cs-CZ" dirty="0" smtClean="0"/>
          </a:p>
          <a:p>
            <a:pPr algn="just"/>
            <a:r>
              <a:rPr lang="cs-CZ" dirty="0" smtClean="0"/>
              <a:t>Na snímcích 10 </a:t>
            </a:r>
            <a:r>
              <a:rPr lang="cs-CZ" dirty="0" smtClean="0"/>
              <a:t>– </a:t>
            </a:r>
            <a:r>
              <a:rPr lang="cs-CZ" dirty="0" smtClean="0"/>
              <a:t>15 jsou hravou formou procvičována nová slovíčka i gramatika. Žáci mají za úkol vybrat ze tří obrázků ten, který splňuje dané instrukce(popis). Kliknutím na špatný obrázek se dinosauři „zatřesou“, kliknutím na správnou nesprávné obrázky zmizí, zůstává pouze správný  a objeví se “BINGO bazilišek“</a:t>
            </a:r>
          </a:p>
          <a:p>
            <a:pPr algn="just"/>
            <a:r>
              <a:rPr lang="cs-CZ" dirty="0" smtClean="0"/>
              <a:t>Materiál </a:t>
            </a:r>
            <a:r>
              <a:rPr lang="cs-CZ" dirty="0" smtClean="0"/>
              <a:t>obsahuje </a:t>
            </a:r>
            <a:r>
              <a:rPr lang="cs-CZ" dirty="0" smtClean="0"/>
              <a:t>16stran </a:t>
            </a:r>
            <a:r>
              <a:rPr lang="cs-CZ" dirty="0" smtClean="0"/>
              <a:t>a je určen k </a:t>
            </a:r>
            <a:r>
              <a:rPr lang="cs-CZ" dirty="0" smtClean="0"/>
              <a:t>inovativní </a:t>
            </a:r>
            <a:r>
              <a:rPr lang="cs-CZ" dirty="0" smtClean="0"/>
              <a:t>výuce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7145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80928"/>
            <a:ext cx="8229600" cy="1252728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DINOSAURS </a:t>
            </a:r>
            <a:b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(past </a:t>
            </a:r>
            <a:r>
              <a:rPr lang="cs-CZ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simple</a:t>
            </a:r>
            <a:r>
              <a:rPr lang="cs-CZ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)</a:t>
            </a:r>
            <a:endParaRPr lang="cs-CZ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75457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059832" y="620688"/>
            <a:ext cx="32403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err="1" smtClean="0">
                <a:solidFill>
                  <a:schemeClr val="bg1"/>
                </a:solidFill>
              </a:rPr>
              <a:t>Dinosaurs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800642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They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lived</a:t>
            </a:r>
            <a:r>
              <a:rPr lang="cs-CZ" sz="2800" dirty="0" smtClean="0">
                <a:solidFill>
                  <a:schemeClr val="tx2"/>
                </a:solidFill>
              </a:rPr>
              <a:t>  235 milion </a:t>
            </a:r>
            <a:r>
              <a:rPr lang="cs-CZ" sz="2800" dirty="0" err="1" smtClean="0">
                <a:solidFill>
                  <a:schemeClr val="tx2"/>
                </a:solidFill>
              </a:rPr>
              <a:t>years</a:t>
            </a:r>
            <a:r>
              <a:rPr lang="cs-CZ" sz="2800" dirty="0" smtClean="0">
                <a:solidFill>
                  <a:schemeClr val="tx2"/>
                </a:solidFill>
              </a:rPr>
              <a:t> ago.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9448" y="3043153"/>
            <a:ext cx="4680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They</a:t>
            </a:r>
            <a:r>
              <a:rPr lang="cs-CZ" sz="2800" dirty="0" smtClean="0">
                <a:solidFill>
                  <a:schemeClr val="tx2"/>
                </a:solidFill>
              </a:rPr>
              <a:t> laid</a:t>
            </a:r>
            <a:r>
              <a:rPr lang="cs-CZ" sz="2800" b="1" baseline="30000" dirty="0">
                <a:solidFill>
                  <a:schemeClr val="accent4">
                    <a:lumMod val="75000"/>
                  </a:schemeClr>
                </a:solidFill>
              </a:rPr>
              <a:t>1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eggs</a:t>
            </a:r>
            <a:r>
              <a:rPr lang="cs-CZ" sz="2800" dirty="0" smtClean="0">
                <a:solidFill>
                  <a:schemeClr val="tx2"/>
                </a:solidFill>
              </a:rPr>
              <a:t>.</a:t>
            </a:r>
            <a:endParaRPr lang="cs-CZ" sz="2800" dirty="0">
              <a:solidFill>
                <a:schemeClr val="tx2"/>
              </a:solidFill>
            </a:endParaRPr>
          </a:p>
        </p:txBody>
      </p:sp>
      <p:pic>
        <p:nvPicPr>
          <p:cNvPr id="4098" name="Picture 2" descr="C:\Users\uživatel\AppData\Local\Microsoft\Windows\Temporary Internet Files\Content.IE5\1CSGPSS0\MC90042460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0012" y="2323862"/>
            <a:ext cx="3844987" cy="240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 5"/>
          <p:cNvSpPr/>
          <p:nvPr/>
        </p:nvSpPr>
        <p:spPr>
          <a:xfrm>
            <a:off x="5720259" y="3749471"/>
            <a:ext cx="295920" cy="408305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98488" y="4141984"/>
            <a:ext cx="468052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Some</a:t>
            </a:r>
            <a:r>
              <a:rPr lang="cs-CZ" sz="2800" dirty="0" smtClean="0">
                <a:solidFill>
                  <a:schemeClr val="tx2"/>
                </a:solidFill>
              </a:rPr>
              <a:t> species</a:t>
            </a:r>
            <a:r>
              <a:rPr lang="cs-CZ" sz="2800" b="1" baseline="30000" dirty="0">
                <a:solidFill>
                  <a:srgbClr val="FF0000"/>
                </a:solidFill>
              </a:rPr>
              <a:t> </a:t>
            </a:r>
            <a:r>
              <a:rPr lang="cs-CZ" sz="2800" b="1" baseline="30000" dirty="0">
                <a:solidFill>
                  <a:schemeClr val="accent4">
                    <a:lumMod val="75000"/>
                  </a:schemeClr>
                </a:solidFill>
              </a:rPr>
              <a:t>2</a:t>
            </a:r>
            <a:r>
              <a:rPr lang="cs-CZ" sz="2800" dirty="0">
                <a:solidFill>
                  <a:schemeClr val="tx2"/>
                </a:solidFill>
              </a:rPr>
              <a:t> </a:t>
            </a:r>
            <a:r>
              <a:rPr lang="cs-CZ" sz="2800" b="1" baseline="300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of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them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ate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meat</a:t>
            </a:r>
            <a:r>
              <a:rPr lang="cs-CZ" sz="2800" dirty="0" smtClean="0">
                <a:solidFill>
                  <a:schemeClr val="tx2"/>
                </a:solidFill>
              </a:rPr>
              <a:t>. </a:t>
            </a:r>
            <a:r>
              <a:rPr lang="cs-CZ" sz="2800" dirty="0" err="1" smtClean="0">
                <a:solidFill>
                  <a:schemeClr val="tx2"/>
                </a:solidFill>
              </a:rPr>
              <a:t>They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were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meat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eaters</a:t>
            </a:r>
            <a:r>
              <a:rPr lang="cs-CZ" sz="2800" dirty="0" smtClean="0">
                <a:solidFill>
                  <a:schemeClr val="tx2"/>
                </a:solidFill>
              </a:rPr>
              <a:t>. </a:t>
            </a:r>
            <a:r>
              <a:rPr lang="cs-CZ" sz="2800" dirty="0" err="1" smtClean="0">
                <a:solidFill>
                  <a:schemeClr val="tx2"/>
                </a:solidFill>
              </a:rPr>
              <a:t>The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others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ate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plants</a:t>
            </a:r>
            <a:r>
              <a:rPr lang="cs-CZ" sz="2800" dirty="0" smtClean="0">
                <a:solidFill>
                  <a:schemeClr val="tx2"/>
                </a:solidFill>
              </a:rPr>
              <a:t> and </a:t>
            </a:r>
            <a:r>
              <a:rPr lang="cs-CZ" sz="2800" dirty="0" err="1" smtClean="0">
                <a:solidFill>
                  <a:schemeClr val="tx2"/>
                </a:solidFill>
              </a:rPr>
              <a:t>leaves</a:t>
            </a:r>
            <a:r>
              <a:rPr lang="cs-CZ" sz="2800" dirty="0" smtClean="0">
                <a:solidFill>
                  <a:schemeClr val="tx2"/>
                </a:solidFill>
              </a:rPr>
              <a:t>. </a:t>
            </a:r>
            <a:r>
              <a:rPr lang="cs-CZ" sz="2800" dirty="0" err="1" smtClean="0">
                <a:solidFill>
                  <a:schemeClr val="tx2"/>
                </a:solidFill>
              </a:rPr>
              <a:t>They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were</a:t>
            </a:r>
            <a:r>
              <a:rPr lang="cs-CZ" sz="2800" dirty="0" smtClean="0">
                <a:solidFill>
                  <a:schemeClr val="tx2"/>
                </a:solidFill>
              </a:rPr>
              <a:t> plant </a:t>
            </a:r>
            <a:r>
              <a:rPr lang="cs-CZ" sz="2800" dirty="0" err="1" smtClean="0">
                <a:solidFill>
                  <a:schemeClr val="tx2"/>
                </a:solidFill>
              </a:rPr>
              <a:t>eaters</a:t>
            </a:r>
            <a:r>
              <a:rPr lang="cs-CZ" sz="2800" dirty="0" smtClean="0">
                <a:solidFill>
                  <a:schemeClr val="tx2"/>
                </a:solidFill>
              </a:rPr>
              <a:t>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61571" y="5259860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430" b="1" baseline="30000" dirty="0" smtClean="0">
                <a:solidFill>
                  <a:schemeClr val="accent4">
                    <a:lumMod val="75000"/>
                  </a:schemeClr>
                </a:solidFill>
              </a:rPr>
              <a:t>1</a:t>
            </a:r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laid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 = kladli</a:t>
            </a:r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20259" y="5844635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430" b="1" baseline="30000" dirty="0" smtClean="0">
                <a:solidFill>
                  <a:schemeClr val="accent4">
                    <a:lumMod val="75000"/>
                  </a:schemeClr>
                </a:solidFill>
              </a:rPr>
              <a:t>2</a:t>
            </a:r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species =druhy</a:t>
            </a:r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436096" y="3717032"/>
            <a:ext cx="295920" cy="408305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331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85185E-6 L -0.00434 0.08796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" y="4398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85185E-6 L -0.00434 0.08796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" y="43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6" grpId="0" animBg="1"/>
      <p:bldP spid="6" grpId="1" animBg="1"/>
      <p:bldP spid="6" grpId="2" animBg="1"/>
      <p:bldP spid="16" grpId="0" build="p"/>
      <p:bldP spid="11" grpId="0"/>
      <p:bldP spid="12" grpId="0"/>
      <p:bldP spid="13" grpId="0" animBg="1"/>
      <p:bldP spid="13" grpId="1" animBg="1"/>
      <p:bldP spid="13" grpId="2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27584" y="476672"/>
            <a:ext cx="75608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tx2"/>
                </a:solidFill>
                <a:latin typeface="+mj-lt"/>
              </a:rPr>
              <a:t>Grammar</a:t>
            </a:r>
            <a:r>
              <a:rPr lang="cs-CZ" sz="4800" dirty="0" smtClean="0">
                <a:solidFill>
                  <a:schemeClr val="tx2"/>
                </a:solidFill>
                <a:latin typeface="+mj-lt"/>
              </a:rPr>
              <a:t> - to </a:t>
            </a:r>
            <a:r>
              <a:rPr lang="cs-CZ" sz="4800" dirty="0" err="1" smtClean="0">
                <a:solidFill>
                  <a:schemeClr val="tx2"/>
                </a:solidFill>
                <a:latin typeface="+mj-lt"/>
              </a:rPr>
              <a:t>have</a:t>
            </a:r>
            <a:r>
              <a:rPr lang="cs-CZ" sz="4800" dirty="0" smtClean="0">
                <a:latin typeface="+mj-lt"/>
              </a:rPr>
              <a:t> </a:t>
            </a:r>
            <a:r>
              <a:rPr lang="cs-CZ" sz="4800" dirty="0" err="1" smtClean="0">
                <a:solidFill>
                  <a:schemeClr val="tx2"/>
                </a:solidFill>
                <a:latin typeface="+mj-lt"/>
              </a:rPr>
              <a:t>got</a:t>
            </a:r>
            <a:endParaRPr lang="cs-CZ" sz="4800" dirty="0" smtClean="0">
              <a:solidFill>
                <a:schemeClr val="tx2"/>
              </a:solidFill>
              <a:latin typeface="+mj-lt"/>
            </a:endParaRPr>
          </a:p>
          <a:p>
            <a:pPr algn="ctr"/>
            <a:r>
              <a:rPr lang="cs-CZ" sz="3200" dirty="0" smtClean="0">
                <a:solidFill>
                  <a:schemeClr val="tx2"/>
                </a:solidFill>
                <a:latin typeface="+mj-lt"/>
              </a:rPr>
              <a:t>past </a:t>
            </a:r>
            <a:r>
              <a:rPr lang="cs-CZ" sz="3200" dirty="0" err="1" smtClean="0">
                <a:solidFill>
                  <a:schemeClr val="tx2"/>
                </a:solidFill>
                <a:latin typeface="+mj-lt"/>
              </a:rPr>
              <a:t>simple</a:t>
            </a:r>
            <a:endParaRPr lang="cs-CZ" sz="3200" dirty="0" smtClean="0">
              <a:solidFill>
                <a:schemeClr val="tx2"/>
              </a:solidFill>
              <a:latin typeface="+mj-lt"/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683568" y="2695560"/>
            <a:ext cx="3456384" cy="2677656"/>
            <a:chOff x="971600" y="2708920"/>
            <a:chExt cx="3456384" cy="2677656"/>
          </a:xfrm>
        </p:grpSpPr>
        <p:sp>
          <p:nvSpPr>
            <p:cNvPr id="6" name="TextovéPole 5"/>
            <p:cNvSpPr txBox="1"/>
            <p:nvPr/>
          </p:nvSpPr>
          <p:spPr>
            <a:xfrm>
              <a:off x="971600" y="2708920"/>
              <a:ext cx="3456384" cy="2677656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sg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.</a:t>
              </a:r>
            </a:p>
            <a:p>
              <a:pPr marL="342900" indent="-342900">
                <a:buAutoNum type="arabicPeriod"/>
              </a:pP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I            had</a:t>
              </a:r>
            </a:p>
            <a:p>
              <a:pPr marL="342900" indent="-342900">
                <a:buAutoNum type="arabicPeriod"/>
              </a:pPr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You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     had</a:t>
              </a:r>
            </a:p>
            <a:p>
              <a:pPr marL="342900" indent="-342900">
                <a:buAutoNum type="arabicPeriod"/>
              </a:pP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He</a:t>
              </a:r>
            </a:p>
            <a:p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   </a:t>
              </a:r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She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      had</a:t>
              </a:r>
              <a:endParaRPr lang="cs-CZ" sz="2800" dirty="0" smtClean="0">
                <a:solidFill>
                  <a:srgbClr val="FF0000"/>
                </a:solidFill>
              </a:endParaRPr>
            </a:p>
            <a:p>
              <a:r>
                <a:rPr lang="cs-CZ" sz="2800" dirty="0">
                  <a:solidFill>
                    <a:schemeClr val="bg2">
                      <a:lumMod val="25000"/>
                    </a:schemeClr>
                  </a:solidFill>
                </a:rPr>
                <a:t> 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  </a:t>
              </a:r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It</a:t>
              </a:r>
              <a:endParaRPr lang="cs-CZ" sz="2800" dirty="0" smtClean="0">
                <a:solidFill>
                  <a:schemeClr val="bg2">
                    <a:lumMod val="25000"/>
                  </a:schemeClr>
                </a:solidFill>
              </a:endParaRPr>
            </a:p>
          </p:txBody>
        </p:sp>
        <p:sp>
          <p:nvSpPr>
            <p:cNvPr id="7" name="Pravá složená závorka 6"/>
            <p:cNvSpPr/>
            <p:nvPr/>
          </p:nvSpPr>
          <p:spPr>
            <a:xfrm>
              <a:off x="1930568" y="4245242"/>
              <a:ext cx="276600" cy="914400"/>
            </a:xfrm>
            <a:prstGeom prst="rightBrace">
              <a:avLst/>
            </a:prstGeom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4932040" y="2899513"/>
            <a:ext cx="3456384" cy="224676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pl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342900" indent="-342900">
              <a:buAutoNum type="arabicPeriod"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We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     had</a:t>
            </a:r>
          </a:p>
          <a:p>
            <a:pPr marL="342900" indent="-342900">
              <a:buAutoNum type="arabicPeriod"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You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    had</a:t>
            </a:r>
          </a:p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3.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They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  had</a:t>
            </a:r>
          </a:p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0808623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pic>
        <p:nvPicPr>
          <p:cNvPr id="3" name="Picture 2" descr="C:\Users\uživatel\AppData\Local\Microsoft\Windows\Temporary Internet Files\Content.IE5\1CSGPSS0\MC90042460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07156"/>
            <a:ext cx="5683489" cy="3561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989602" y="2057376"/>
            <a:ext cx="684076" cy="10522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395536" y="1455787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chemeClr val="tx2"/>
                </a:solidFill>
              </a:rPr>
              <a:t>tail</a:t>
            </a:r>
            <a:endParaRPr lang="cs-CZ" sz="4000" dirty="0">
              <a:solidFill>
                <a:schemeClr val="tx2"/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2915816" y="4960301"/>
            <a:ext cx="805154" cy="5229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5763344" y="5040384"/>
            <a:ext cx="681000" cy="77707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441872" y="5438480"/>
            <a:ext cx="2410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chemeClr val="tx2"/>
                </a:solidFill>
              </a:rPr>
              <a:t>back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feet</a:t>
            </a:r>
            <a:endParaRPr lang="cs-CZ" sz="4000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36636" y="5817458"/>
            <a:ext cx="25614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tx2"/>
                </a:solidFill>
              </a:rPr>
              <a:t>front </a:t>
            </a:r>
            <a:r>
              <a:rPr lang="cs-CZ" sz="4000" dirty="0" err="1" smtClean="0">
                <a:solidFill>
                  <a:schemeClr val="tx2"/>
                </a:solidFill>
              </a:rPr>
              <a:t>feet</a:t>
            </a:r>
            <a:endParaRPr lang="cs-CZ" sz="4000" dirty="0">
              <a:solidFill>
                <a:schemeClr val="tx2"/>
              </a:solidFill>
            </a:endParaRPr>
          </a:p>
        </p:txBody>
      </p:sp>
      <p:cxnSp>
        <p:nvCxnSpPr>
          <p:cNvPr id="21" name="Přímá spojnice se šipkou 20"/>
          <p:cNvCxnSpPr/>
          <p:nvPr/>
        </p:nvCxnSpPr>
        <p:spPr>
          <a:xfrm flipH="1">
            <a:off x="6300192" y="3561532"/>
            <a:ext cx="1037886" cy="5761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7259442" y="2882670"/>
            <a:ext cx="13513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chemeClr val="tx2"/>
                </a:solidFill>
              </a:rPr>
              <a:t>neck</a:t>
            </a:r>
            <a:endParaRPr lang="cs-CZ" sz="4000" dirty="0">
              <a:solidFill>
                <a:schemeClr val="tx2"/>
              </a:solidFill>
            </a:endParaRPr>
          </a:p>
        </p:txBody>
      </p:sp>
      <p:cxnSp>
        <p:nvCxnSpPr>
          <p:cNvPr id="25" name="Přímá spojnice se šipkou 24"/>
          <p:cNvCxnSpPr/>
          <p:nvPr/>
        </p:nvCxnSpPr>
        <p:spPr>
          <a:xfrm flipH="1">
            <a:off x="4788024" y="1049640"/>
            <a:ext cx="826374" cy="15201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5201211" y="450876"/>
            <a:ext cx="145902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tx2"/>
                </a:solidFill>
              </a:rPr>
              <a:t>body</a:t>
            </a:r>
            <a:endParaRPr lang="cs-CZ" sz="4000" dirty="0">
              <a:solidFill>
                <a:schemeClr val="tx2"/>
              </a:solidFill>
            </a:endParaRPr>
          </a:p>
        </p:txBody>
      </p:sp>
      <p:cxnSp>
        <p:nvCxnSpPr>
          <p:cNvPr id="28" name="Přímá spojnice se šipkou 27"/>
          <p:cNvCxnSpPr/>
          <p:nvPr/>
        </p:nvCxnSpPr>
        <p:spPr>
          <a:xfrm flipH="1" flipV="1">
            <a:off x="7015128" y="4773219"/>
            <a:ext cx="657957" cy="3741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7338078" y="4960301"/>
            <a:ext cx="13513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chemeClr val="tx2"/>
                </a:solidFill>
              </a:rPr>
              <a:t>head</a:t>
            </a:r>
            <a:endParaRPr lang="cs-CZ" sz="4000" dirty="0">
              <a:solidFill>
                <a:schemeClr val="tx2"/>
              </a:solidFill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2959696" y="1271832"/>
            <a:ext cx="684076" cy="10522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2365630" y="670243"/>
            <a:ext cx="14862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tx2"/>
                </a:solidFill>
              </a:rPr>
              <a:t>plate</a:t>
            </a:r>
            <a:endParaRPr lang="cs-CZ" sz="4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5247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2" grpId="0"/>
      <p:bldP spid="13" grpId="0"/>
      <p:bldP spid="24" grpId="0"/>
      <p:bldP spid="27" grpId="0"/>
      <p:bldP spid="30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sen\AppData\Local\Microsoft\Windows\Temporary Internet Files\Content.IE5\5V92LPPC\MC9001628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05759">
            <a:off x="2797042" y="2087569"/>
            <a:ext cx="4760039" cy="3170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063779" y="2060848"/>
            <a:ext cx="1212077" cy="2160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534719" y="1706905"/>
            <a:ext cx="15290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chemeClr val="tx2"/>
                </a:solidFill>
              </a:rPr>
              <a:t>teeth</a:t>
            </a:r>
            <a:endParaRPr lang="cs-CZ" sz="4000" dirty="0">
              <a:solidFill>
                <a:schemeClr val="tx2"/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3184485" y="4766671"/>
            <a:ext cx="1243499" cy="96658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4860032" y="4237364"/>
            <a:ext cx="865429" cy="135187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873920" y="5593980"/>
            <a:ext cx="2410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chemeClr val="tx2"/>
                </a:solidFill>
              </a:rPr>
              <a:t>claws</a:t>
            </a:r>
            <a:endParaRPr lang="cs-CZ" sz="4000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23928" y="5583299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chemeClr val="tx2"/>
                </a:solidFill>
              </a:rPr>
              <a:t>back</a:t>
            </a:r>
            <a:r>
              <a:rPr lang="cs-CZ" sz="4000" dirty="0" smtClean="0">
                <a:solidFill>
                  <a:schemeClr val="tx2"/>
                </a:solidFill>
              </a:rPr>
              <a:t> leg</a:t>
            </a:r>
            <a:endParaRPr lang="cs-CZ" sz="4000" dirty="0">
              <a:solidFill>
                <a:schemeClr val="tx2"/>
              </a:solidFill>
            </a:endParaRPr>
          </a:p>
        </p:txBody>
      </p:sp>
      <p:cxnSp>
        <p:nvCxnSpPr>
          <p:cNvPr id="21" name="Přímá spojnice se šipkou 20"/>
          <p:cNvCxnSpPr/>
          <p:nvPr/>
        </p:nvCxnSpPr>
        <p:spPr>
          <a:xfrm flipH="1">
            <a:off x="4773803" y="1876381"/>
            <a:ext cx="951658" cy="7605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5408500" y="1168495"/>
            <a:ext cx="13513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chemeClr val="tx2"/>
                </a:solidFill>
              </a:rPr>
              <a:t>neck</a:t>
            </a:r>
            <a:endParaRPr lang="cs-CZ" sz="4000" dirty="0">
              <a:solidFill>
                <a:schemeClr val="tx2"/>
              </a:solidFill>
            </a:endParaRPr>
          </a:p>
        </p:txBody>
      </p:sp>
      <p:cxnSp>
        <p:nvCxnSpPr>
          <p:cNvPr id="25" name="Přímá spojnice se šipkou 24"/>
          <p:cNvCxnSpPr/>
          <p:nvPr/>
        </p:nvCxnSpPr>
        <p:spPr>
          <a:xfrm flipV="1">
            <a:off x="2267744" y="2780928"/>
            <a:ext cx="1152128" cy="89213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1456796" y="3573016"/>
            <a:ext cx="10094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tx2"/>
                </a:solidFill>
              </a:rPr>
              <a:t>jaw</a:t>
            </a:r>
            <a:endParaRPr lang="cs-CZ" sz="4000" dirty="0">
              <a:solidFill>
                <a:schemeClr val="tx2"/>
              </a:solidFill>
            </a:endParaRPr>
          </a:p>
        </p:txBody>
      </p:sp>
      <p:cxnSp>
        <p:nvCxnSpPr>
          <p:cNvPr id="28" name="Přímá spojnice se šipkou 27"/>
          <p:cNvCxnSpPr/>
          <p:nvPr/>
        </p:nvCxnSpPr>
        <p:spPr>
          <a:xfrm flipH="1" flipV="1">
            <a:off x="6554245" y="5344497"/>
            <a:ext cx="657957" cy="3741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7212202" y="5529426"/>
            <a:ext cx="13513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chemeClr val="tx2"/>
                </a:solidFill>
              </a:rPr>
              <a:t>toe</a:t>
            </a:r>
            <a:endParaRPr lang="cs-CZ" sz="4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87508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2" grpId="0"/>
      <p:bldP spid="13" grpId="0"/>
      <p:bldP spid="24" grpId="0"/>
      <p:bldP spid="27" grpId="0"/>
      <p:bldP spid="3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pic>
        <p:nvPicPr>
          <p:cNvPr id="3" name="Picture 2" descr="C:\Users\uživatel\AppData\Local\Microsoft\Windows\Temporary Internet Files\Content.IE5\1CSGPSS0\MC90042460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489" y="2492896"/>
            <a:ext cx="3093115" cy="193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221460" y="659507"/>
            <a:ext cx="2952328" cy="51077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I had a big body.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21460" y="1689908"/>
            <a:ext cx="2952328" cy="51077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I had a long </a:t>
            </a:r>
            <a:r>
              <a:rPr lang="cs-CZ" sz="2400" b="1" dirty="0" err="1" smtClean="0">
                <a:solidFill>
                  <a:schemeClr val="tx2"/>
                </a:solidFill>
              </a:rPr>
              <a:t>tail</a:t>
            </a:r>
            <a:r>
              <a:rPr lang="cs-CZ" sz="2400" b="1" dirty="0" smtClean="0">
                <a:solidFill>
                  <a:schemeClr val="tx2"/>
                </a:solidFill>
              </a:rPr>
              <a:t>.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21460" y="2720309"/>
            <a:ext cx="3312368" cy="51077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I had a </a:t>
            </a:r>
            <a:r>
              <a:rPr lang="cs-CZ" sz="2400" b="1" dirty="0" err="1" smtClean="0">
                <a:solidFill>
                  <a:schemeClr val="tx2"/>
                </a:solidFill>
              </a:rPr>
              <a:t>short</a:t>
            </a:r>
            <a:r>
              <a:rPr lang="cs-CZ" sz="2400" b="1" dirty="0" smtClean="0">
                <a:solidFill>
                  <a:schemeClr val="tx2"/>
                </a:solidFill>
              </a:rPr>
              <a:t> </a:t>
            </a:r>
            <a:r>
              <a:rPr lang="cs-CZ" sz="2400" b="1" dirty="0" err="1" smtClean="0">
                <a:solidFill>
                  <a:schemeClr val="tx2"/>
                </a:solidFill>
              </a:rPr>
              <a:t>neck</a:t>
            </a:r>
            <a:r>
              <a:rPr lang="cs-CZ" sz="2400" b="1" dirty="0" smtClean="0">
                <a:solidFill>
                  <a:schemeClr val="tx2"/>
                </a:solidFill>
              </a:rPr>
              <a:t>.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21460" y="3750710"/>
            <a:ext cx="3312368" cy="51077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I had a </a:t>
            </a:r>
            <a:r>
              <a:rPr lang="cs-CZ" sz="2400" b="1" dirty="0" err="1" smtClean="0">
                <a:solidFill>
                  <a:schemeClr val="tx2"/>
                </a:solidFill>
              </a:rPr>
              <a:t>small</a:t>
            </a:r>
            <a:r>
              <a:rPr lang="cs-CZ" sz="2400" b="1" dirty="0" smtClean="0">
                <a:solidFill>
                  <a:schemeClr val="tx2"/>
                </a:solidFill>
              </a:rPr>
              <a:t> </a:t>
            </a:r>
            <a:r>
              <a:rPr lang="cs-CZ" sz="2400" b="1" dirty="0" err="1" smtClean="0">
                <a:solidFill>
                  <a:schemeClr val="tx2"/>
                </a:solidFill>
              </a:rPr>
              <a:t>head</a:t>
            </a:r>
            <a:r>
              <a:rPr lang="cs-CZ" sz="2400" b="1" dirty="0" smtClean="0">
                <a:solidFill>
                  <a:schemeClr val="tx2"/>
                </a:solidFill>
              </a:rPr>
              <a:t>.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21460" y="4781111"/>
            <a:ext cx="3816424" cy="51077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I had </a:t>
            </a:r>
            <a:r>
              <a:rPr lang="cs-CZ" sz="2400" b="1" dirty="0" err="1" smtClean="0">
                <a:solidFill>
                  <a:schemeClr val="tx2"/>
                </a:solidFill>
              </a:rPr>
              <a:t>two</a:t>
            </a:r>
            <a:r>
              <a:rPr lang="cs-CZ" sz="2400" b="1" dirty="0" smtClean="0">
                <a:solidFill>
                  <a:schemeClr val="tx2"/>
                </a:solidFill>
              </a:rPr>
              <a:t> </a:t>
            </a:r>
            <a:r>
              <a:rPr lang="cs-CZ" sz="2400" b="1" dirty="0" err="1" smtClean="0">
                <a:solidFill>
                  <a:schemeClr val="tx2"/>
                </a:solidFill>
              </a:rPr>
              <a:t>short</a:t>
            </a:r>
            <a:r>
              <a:rPr lang="cs-CZ" sz="2400" b="1" dirty="0" smtClean="0">
                <a:solidFill>
                  <a:schemeClr val="tx2"/>
                </a:solidFill>
              </a:rPr>
              <a:t> front </a:t>
            </a:r>
            <a:r>
              <a:rPr lang="cs-CZ" sz="2400" b="1" dirty="0" err="1" smtClean="0">
                <a:solidFill>
                  <a:schemeClr val="tx2"/>
                </a:solidFill>
              </a:rPr>
              <a:t>legs</a:t>
            </a:r>
            <a:r>
              <a:rPr lang="cs-CZ" sz="2400" b="1" dirty="0" smtClean="0">
                <a:solidFill>
                  <a:schemeClr val="tx2"/>
                </a:solidFill>
              </a:rPr>
              <a:t>.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21460" y="5811514"/>
            <a:ext cx="3960440" cy="51077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I had </a:t>
            </a:r>
            <a:r>
              <a:rPr lang="cs-CZ" sz="2400" b="1" dirty="0" err="1" smtClean="0">
                <a:solidFill>
                  <a:schemeClr val="tx2"/>
                </a:solidFill>
              </a:rPr>
              <a:t>two</a:t>
            </a:r>
            <a:r>
              <a:rPr lang="cs-CZ" sz="2400" b="1" dirty="0" smtClean="0">
                <a:solidFill>
                  <a:schemeClr val="tx2"/>
                </a:solidFill>
              </a:rPr>
              <a:t> </a:t>
            </a:r>
            <a:r>
              <a:rPr lang="cs-CZ" sz="2400" b="1" dirty="0" err="1" smtClean="0">
                <a:solidFill>
                  <a:schemeClr val="tx2"/>
                </a:solidFill>
              </a:rPr>
              <a:t>strong</a:t>
            </a:r>
            <a:r>
              <a:rPr lang="cs-CZ" sz="2400" b="1" dirty="0" smtClean="0">
                <a:solidFill>
                  <a:schemeClr val="tx2"/>
                </a:solidFill>
              </a:rPr>
              <a:t> </a:t>
            </a:r>
            <a:r>
              <a:rPr lang="cs-CZ" sz="2400" b="1" dirty="0" err="1" smtClean="0">
                <a:solidFill>
                  <a:schemeClr val="tx2"/>
                </a:solidFill>
              </a:rPr>
              <a:t>back</a:t>
            </a:r>
            <a:r>
              <a:rPr lang="cs-CZ" sz="2400" b="1" dirty="0" smtClean="0">
                <a:solidFill>
                  <a:schemeClr val="tx2"/>
                </a:solidFill>
              </a:rPr>
              <a:t> </a:t>
            </a:r>
            <a:r>
              <a:rPr lang="cs-CZ" sz="2400" b="1" dirty="0" err="1" smtClean="0">
                <a:solidFill>
                  <a:schemeClr val="tx2"/>
                </a:solidFill>
              </a:rPr>
              <a:t>legs</a:t>
            </a:r>
            <a:r>
              <a:rPr lang="cs-CZ" sz="2400" b="1" dirty="0" smtClean="0">
                <a:solidFill>
                  <a:schemeClr val="tx2"/>
                </a:solidFill>
              </a:rPr>
              <a:t>.</a:t>
            </a:r>
            <a:endParaRPr lang="cs-CZ" sz="2400" b="1" dirty="0">
              <a:solidFill>
                <a:schemeClr val="tx2"/>
              </a:solidFill>
            </a:endParaRPr>
          </a:p>
        </p:txBody>
      </p:sp>
      <p:grpSp>
        <p:nvGrpSpPr>
          <p:cNvPr id="50" name="Skupina 49"/>
          <p:cNvGrpSpPr/>
          <p:nvPr/>
        </p:nvGrpSpPr>
        <p:grpSpPr>
          <a:xfrm>
            <a:off x="2915816" y="1170285"/>
            <a:ext cx="1080120" cy="2060802"/>
            <a:chOff x="2915816" y="1170285"/>
            <a:chExt cx="1080120" cy="2060802"/>
          </a:xfrm>
        </p:grpSpPr>
        <p:cxnSp>
          <p:nvCxnSpPr>
            <p:cNvPr id="13" name="Přímá spojnice 12"/>
            <p:cNvCxnSpPr/>
            <p:nvPr/>
          </p:nvCxnSpPr>
          <p:spPr>
            <a:xfrm flipV="1">
              <a:off x="2915816" y="1170286"/>
              <a:ext cx="1080120" cy="20608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se šipkou 27"/>
            <p:cNvCxnSpPr/>
            <p:nvPr/>
          </p:nvCxnSpPr>
          <p:spPr>
            <a:xfrm flipV="1">
              <a:off x="2915816" y="1170285"/>
              <a:ext cx="1080120" cy="2060802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1" name="Skupina 50"/>
          <p:cNvGrpSpPr/>
          <p:nvPr/>
        </p:nvGrpSpPr>
        <p:grpSpPr>
          <a:xfrm>
            <a:off x="3139272" y="2118145"/>
            <a:ext cx="936721" cy="1261386"/>
            <a:chOff x="3139272" y="2118145"/>
            <a:chExt cx="936721" cy="1261386"/>
          </a:xfrm>
        </p:grpSpPr>
        <p:cxnSp>
          <p:nvCxnSpPr>
            <p:cNvPr id="15" name="Přímá spojnice 14"/>
            <p:cNvCxnSpPr/>
            <p:nvPr/>
          </p:nvCxnSpPr>
          <p:spPr>
            <a:xfrm flipV="1">
              <a:off x="3139272" y="2118145"/>
              <a:ext cx="936721" cy="126138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se šipkou 29"/>
            <p:cNvCxnSpPr/>
            <p:nvPr/>
          </p:nvCxnSpPr>
          <p:spPr>
            <a:xfrm flipV="1">
              <a:off x="3139272" y="2118146"/>
              <a:ext cx="936721" cy="1261385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2" name="Skupina 51"/>
          <p:cNvGrpSpPr/>
          <p:nvPr/>
        </p:nvGrpSpPr>
        <p:grpSpPr>
          <a:xfrm>
            <a:off x="3347864" y="3114039"/>
            <a:ext cx="665457" cy="530985"/>
            <a:chOff x="3347864" y="3114039"/>
            <a:chExt cx="665457" cy="530985"/>
          </a:xfrm>
        </p:grpSpPr>
        <p:cxnSp>
          <p:nvCxnSpPr>
            <p:cNvPr id="16" name="Přímá spojnice 15"/>
            <p:cNvCxnSpPr/>
            <p:nvPr/>
          </p:nvCxnSpPr>
          <p:spPr>
            <a:xfrm flipV="1">
              <a:off x="3347864" y="3114039"/>
              <a:ext cx="665457" cy="53098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se šipkou 33"/>
            <p:cNvCxnSpPr/>
            <p:nvPr/>
          </p:nvCxnSpPr>
          <p:spPr>
            <a:xfrm flipV="1">
              <a:off x="3347864" y="3114039"/>
              <a:ext cx="665457" cy="530985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3" name="Skupina 52"/>
          <p:cNvGrpSpPr/>
          <p:nvPr/>
        </p:nvGrpSpPr>
        <p:grpSpPr>
          <a:xfrm>
            <a:off x="3347864" y="4041985"/>
            <a:ext cx="729725" cy="0"/>
            <a:chOff x="3347864" y="4041985"/>
            <a:chExt cx="729725" cy="0"/>
          </a:xfrm>
        </p:grpSpPr>
        <p:cxnSp>
          <p:nvCxnSpPr>
            <p:cNvPr id="19" name="Přímá spojnice 18"/>
            <p:cNvCxnSpPr/>
            <p:nvPr/>
          </p:nvCxnSpPr>
          <p:spPr>
            <a:xfrm>
              <a:off x="3347864" y="4041985"/>
              <a:ext cx="729725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se šipkou 44"/>
            <p:cNvCxnSpPr/>
            <p:nvPr/>
          </p:nvCxnSpPr>
          <p:spPr>
            <a:xfrm>
              <a:off x="3347864" y="4041985"/>
              <a:ext cx="728129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4" name="Skupina 53"/>
          <p:cNvGrpSpPr/>
          <p:nvPr/>
        </p:nvGrpSpPr>
        <p:grpSpPr>
          <a:xfrm>
            <a:off x="3222988" y="4465337"/>
            <a:ext cx="717359" cy="515201"/>
            <a:chOff x="3222988" y="4465337"/>
            <a:chExt cx="717359" cy="515201"/>
          </a:xfrm>
        </p:grpSpPr>
        <p:cxnSp>
          <p:nvCxnSpPr>
            <p:cNvPr id="18" name="Přímá spojnice 17"/>
            <p:cNvCxnSpPr/>
            <p:nvPr/>
          </p:nvCxnSpPr>
          <p:spPr>
            <a:xfrm flipH="1" flipV="1">
              <a:off x="3222988" y="4465337"/>
              <a:ext cx="717359" cy="5152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nice se šipkou 46"/>
            <p:cNvCxnSpPr/>
            <p:nvPr/>
          </p:nvCxnSpPr>
          <p:spPr>
            <a:xfrm>
              <a:off x="3222988" y="4465337"/>
              <a:ext cx="717359" cy="515201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5" name="Skupina 54"/>
          <p:cNvGrpSpPr/>
          <p:nvPr/>
        </p:nvGrpSpPr>
        <p:grpSpPr>
          <a:xfrm>
            <a:off x="2731345" y="4581128"/>
            <a:ext cx="1316868" cy="1485775"/>
            <a:chOff x="2731345" y="4581128"/>
            <a:chExt cx="1316868" cy="1485775"/>
          </a:xfrm>
        </p:grpSpPr>
        <p:cxnSp>
          <p:nvCxnSpPr>
            <p:cNvPr id="17" name="Přímá spojnice 16"/>
            <p:cNvCxnSpPr/>
            <p:nvPr/>
          </p:nvCxnSpPr>
          <p:spPr>
            <a:xfrm flipH="1" flipV="1">
              <a:off x="2731345" y="4581128"/>
              <a:ext cx="1316868" cy="14857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se šipkou 48"/>
            <p:cNvCxnSpPr/>
            <p:nvPr/>
          </p:nvCxnSpPr>
          <p:spPr>
            <a:xfrm>
              <a:off x="2731345" y="4581128"/>
              <a:ext cx="1316868" cy="1485775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844851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95537" y="2270456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It</a:t>
            </a:r>
            <a:r>
              <a:rPr lang="cs-CZ" sz="2800" dirty="0" smtClean="0">
                <a:solidFill>
                  <a:schemeClr val="tx2"/>
                </a:solidFill>
              </a:rPr>
              <a:t> had a big body.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7" y="3300857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It</a:t>
            </a:r>
            <a:r>
              <a:rPr lang="cs-CZ" sz="2800" dirty="0" smtClean="0">
                <a:solidFill>
                  <a:schemeClr val="tx2"/>
                </a:solidFill>
              </a:rPr>
              <a:t> had a long </a:t>
            </a:r>
            <a:r>
              <a:rPr lang="cs-CZ" sz="2800" dirty="0" err="1" smtClean="0">
                <a:solidFill>
                  <a:schemeClr val="tx2"/>
                </a:solidFill>
              </a:rPr>
              <a:t>tail</a:t>
            </a:r>
            <a:r>
              <a:rPr lang="cs-CZ" sz="2800" dirty="0" smtClean="0">
                <a:solidFill>
                  <a:schemeClr val="tx2"/>
                </a:solidFill>
              </a:rPr>
              <a:t>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4331258"/>
            <a:ext cx="37163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It</a:t>
            </a:r>
            <a:r>
              <a:rPr lang="cs-CZ" sz="2800" dirty="0" smtClean="0">
                <a:solidFill>
                  <a:schemeClr val="tx2"/>
                </a:solidFill>
              </a:rPr>
              <a:t> had a </a:t>
            </a:r>
            <a:r>
              <a:rPr lang="cs-CZ" sz="2800" dirty="0" err="1" smtClean="0">
                <a:solidFill>
                  <a:schemeClr val="tx2"/>
                </a:solidFill>
              </a:rPr>
              <a:t>short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neck</a:t>
            </a:r>
            <a:r>
              <a:rPr lang="cs-CZ" sz="2800" dirty="0" smtClean="0">
                <a:solidFill>
                  <a:schemeClr val="tx2"/>
                </a:solidFill>
              </a:rPr>
              <a:t>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99991" y="2270456"/>
            <a:ext cx="37163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>
                <a:solidFill>
                  <a:schemeClr val="tx2"/>
                </a:solidFill>
              </a:rPr>
              <a:t>I</a:t>
            </a:r>
            <a:r>
              <a:rPr lang="cs-CZ" sz="2800" dirty="0" err="1" smtClean="0">
                <a:solidFill>
                  <a:schemeClr val="tx2"/>
                </a:solidFill>
              </a:rPr>
              <a:t>t</a:t>
            </a:r>
            <a:r>
              <a:rPr lang="cs-CZ" sz="2800" dirty="0" smtClean="0">
                <a:solidFill>
                  <a:schemeClr val="tx2"/>
                </a:solidFill>
              </a:rPr>
              <a:t> had a </a:t>
            </a:r>
            <a:r>
              <a:rPr lang="cs-CZ" sz="2800" dirty="0" err="1" smtClean="0">
                <a:solidFill>
                  <a:schemeClr val="tx2"/>
                </a:solidFill>
              </a:rPr>
              <a:t>small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head</a:t>
            </a:r>
            <a:r>
              <a:rPr lang="cs-CZ" sz="2800" dirty="0" smtClean="0">
                <a:solidFill>
                  <a:schemeClr val="tx2"/>
                </a:solidFill>
              </a:rPr>
              <a:t>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99992" y="3300857"/>
            <a:ext cx="42818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It</a:t>
            </a:r>
            <a:r>
              <a:rPr lang="cs-CZ" sz="2800" dirty="0" smtClean="0">
                <a:solidFill>
                  <a:schemeClr val="tx2"/>
                </a:solidFill>
              </a:rPr>
              <a:t> had </a:t>
            </a:r>
            <a:r>
              <a:rPr lang="cs-CZ" sz="2800" dirty="0" err="1" smtClean="0">
                <a:solidFill>
                  <a:schemeClr val="tx2"/>
                </a:solidFill>
              </a:rPr>
              <a:t>two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short</a:t>
            </a:r>
            <a:r>
              <a:rPr lang="cs-CZ" sz="2800" dirty="0" smtClean="0">
                <a:solidFill>
                  <a:schemeClr val="tx2"/>
                </a:solidFill>
              </a:rPr>
              <a:t> front </a:t>
            </a:r>
            <a:r>
              <a:rPr lang="cs-CZ" sz="2800" dirty="0" err="1" smtClean="0">
                <a:solidFill>
                  <a:schemeClr val="tx2"/>
                </a:solidFill>
              </a:rPr>
              <a:t>legs</a:t>
            </a:r>
            <a:r>
              <a:rPr lang="cs-CZ" sz="2800" dirty="0" smtClean="0">
                <a:solidFill>
                  <a:schemeClr val="tx2"/>
                </a:solidFill>
              </a:rPr>
              <a:t>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99992" y="4331260"/>
            <a:ext cx="44434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It</a:t>
            </a:r>
            <a:r>
              <a:rPr lang="cs-CZ" sz="2800" dirty="0" smtClean="0">
                <a:solidFill>
                  <a:schemeClr val="tx2"/>
                </a:solidFill>
              </a:rPr>
              <a:t> had </a:t>
            </a:r>
            <a:r>
              <a:rPr lang="cs-CZ" sz="2800" dirty="0" err="1" smtClean="0">
                <a:solidFill>
                  <a:schemeClr val="tx2"/>
                </a:solidFill>
              </a:rPr>
              <a:t>two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strong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back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legs</a:t>
            </a:r>
            <a:r>
              <a:rPr lang="cs-CZ" sz="2800" dirty="0" smtClean="0">
                <a:solidFill>
                  <a:schemeClr val="tx2"/>
                </a:solidFill>
              </a:rPr>
              <a:t>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14745" y="1198493"/>
            <a:ext cx="84583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2"/>
                </a:solidFill>
              </a:rPr>
              <a:t>But </a:t>
            </a:r>
            <a:r>
              <a:rPr lang="cs-CZ" sz="3600" b="1" dirty="0" err="1" smtClean="0">
                <a:solidFill>
                  <a:schemeClr val="tx2"/>
                </a:solidFill>
              </a:rPr>
              <a:t>you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 smtClean="0">
                <a:solidFill>
                  <a:schemeClr val="tx2"/>
                </a:solidFill>
              </a:rPr>
              <a:t>say</a:t>
            </a:r>
            <a:r>
              <a:rPr lang="cs-CZ" sz="3600" dirty="0" smtClean="0">
                <a:solidFill>
                  <a:schemeClr val="tx2"/>
                </a:solidFill>
              </a:rPr>
              <a:t> </a:t>
            </a:r>
            <a:r>
              <a:rPr lang="cs-CZ" sz="3600" dirty="0" err="1" smtClean="0">
                <a:solidFill>
                  <a:schemeClr val="tx2"/>
                </a:solidFill>
              </a:rPr>
              <a:t>about</a:t>
            </a:r>
            <a:r>
              <a:rPr lang="cs-CZ" sz="3600" dirty="0" smtClean="0">
                <a:solidFill>
                  <a:schemeClr val="tx2"/>
                </a:solidFill>
              </a:rPr>
              <a:t> </a:t>
            </a:r>
            <a:r>
              <a:rPr lang="cs-CZ" sz="3600" dirty="0" err="1" smtClean="0">
                <a:solidFill>
                  <a:schemeClr val="tx2"/>
                </a:solidFill>
              </a:rPr>
              <a:t>the</a:t>
            </a:r>
            <a:r>
              <a:rPr lang="cs-CZ" sz="3600" dirty="0" smtClean="0">
                <a:solidFill>
                  <a:schemeClr val="tx2"/>
                </a:solidFill>
              </a:rPr>
              <a:t> </a:t>
            </a:r>
            <a:r>
              <a:rPr lang="cs-CZ" sz="3600" dirty="0" err="1" smtClean="0">
                <a:solidFill>
                  <a:schemeClr val="tx2"/>
                </a:solidFill>
              </a:rPr>
              <a:t>dinosaur</a:t>
            </a:r>
            <a:r>
              <a:rPr lang="cs-CZ" sz="3600" dirty="0" smtClean="0">
                <a:solidFill>
                  <a:schemeClr val="tx2"/>
                </a:solidFill>
              </a:rPr>
              <a:t>:</a:t>
            </a:r>
            <a:endParaRPr lang="cs-CZ" sz="36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83282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pic>
        <p:nvPicPr>
          <p:cNvPr id="2050" name="Picture 2" descr="C:\Users\uživatel\AppData\Local\Microsoft\Windows\Temporary Internet Files\Content.IE5\1CSGPSS0\MC9004245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320" y="1575626"/>
            <a:ext cx="1638252" cy="1861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živatel\AppData\Local\Microsoft\Windows\Temporary Internet Files\Content.IE5\HYWYJ8K6\MC900424600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806168"/>
            <a:ext cx="2571322" cy="1611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živatel\AppData\Local\Microsoft\Windows\Temporary Internet Files\Content.IE5\0BOFSMYG\MC9001503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199" y="2009646"/>
            <a:ext cx="2016224" cy="1383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95572" y="404664"/>
            <a:ext cx="60928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solidFill>
                  <a:schemeClr val="tx2"/>
                </a:solidFill>
              </a:rPr>
              <a:t>Choose</a:t>
            </a:r>
            <a:r>
              <a:rPr lang="cs-CZ" sz="4800" dirty="0" smtClean="0">
                <a:solidFill>
                  <a:schemeClr val="tx2"/>
                </a:solidFill>
              </a:rPr>
              <a:t> </a:t>
            </a:r>
            <a:r>
              <a:rPr lang="cs-CZ" sz="4800" dirty="0" err="1" smtClean="0">
                <a:solidFill>
                  <a:schemeClr val="tx2"/>
                </a:solidFill>
              </a:rPr>
              <a:t>the</a:t>
            </a:r>
            <a:r>
              <a:rPr lang="cs-CZ" sz="4800" dirty="0" smtClean="0">
                <a:solidFill>
                  <a:schemeClr val="tx2"/>
                </a:solidFill>
              </a:rPr>
              <a:t> </a:t>
            </a:r>
            <a:r>
              <a:rPr lang="cs-CZ" sz="4800" dirty="0" err="1" smtClean="0">
                <a:solidFill>
                  <a:schemeClr val="tx2"/>
                </a:solidFill>
              </a:rPr>
              <a:t>dinosaur</a:t>
            </a:r>
            <a:r>
              <a:rPr lang="cs-CZ" sz="4800" dirty="0" smtClean="0">
                <a:solidFill>
                  <a:schemeClr val="tx2"/>
                </a:solidFill>
              </a:rPr>
              <a:t>…</a:t>
            </a:r>
            <a:endParaRPr lang="cs-CZ" sz="48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1072" y="3861048"/>
            <a:ext cx="402672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chemeClr val="tx2"/>
                </a:solidFill>
              </a:rPr>
              <a:t>Choose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the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dinosaur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that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smtClean="0">
                <a:solidFill>
                  <a:schemeClr val="tx2"/>
                </a:solidFill>
              </a:rPr>
              <a:t>had </a:t>
            </a:r>
            <a:r>
              <a:rPr lang="cs-CZ" sz="4000" dirty="0" err="1" smtClean="0">
                <a:solidFill>
                  <a:schemeClr val="tx2"/>
                </a:solidFill>
              </a:rPr>
              <a:t>wings</a:t>
            </a:r>
            <a:r>
              <a:rPr lang="cs-CZ" sz="4000" dirty="0" smtClean="0">
                <a:solidFill>
                  <a:schemeClr val="tx2"/>
                </a:solidFill>
              </a:rPr>
              <a:t>, long </a:t>
            </a:r>
            <a:r>
              <a:rPr lang="cs-CZ" sz="4000" dirty="0" err="1" smtClean="0">
                <a:solidFill>
                  <a:schemeClr val="tx2"/>
                </a:solidFill>
              </a:rPr>
              <a:t>tail</a:t>
            </a:r>
            <a:r>
              <a:rPr lang="cs-CZ" sz="4000" dirty="0" smtClean="0">
                <a:solidFill>
                  <a:schemeClr val="tx2"/>
                </a:solidFill>
              </a:rPr>
              <a:t> and </a:t>
            </a:r>
            <a:r>
              <a:rPr lang="cs-CZ" sz="4000" dirty="0" err="1" smtClean="0">
                <a:solidFill>
                  <a:schemeClr val="tx2"/>
                </a:solidFill>
              </a:rPr>
              <a:t>short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legs</a:t>
            </a:r>
            <a:r>
              <a:rPr lang="cs-CZ" sz="4000" dirty="0" smtClean="0">
                <a:solidFill>
                  <a:schemeClr val="tx2"/>
                </a:solidFill>
              </a:rPr>
              <a:t>.</a:t>
            </a:r>
            <a:endParaRPr lang="cs-CZ" sz="4000" dirty="0">
              <a:solidFill>
                <a:schemeClr val="tx2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6372199" y="4005064"/>
            <a:ext cx="1761297" cy="2523812"/>
            <a:chOff x="6372199" y="4005064"/>
            <a:chExt cx="1761297" cy="2523812"/>
          </a:xfrm>
        </p:grpSpPr>
        <p:pic>
          <p:nvPicPr>
            <p:cNvPr id="2053" name="Picture 5" descr="C:\Users\uživatel\AppData\Local\Microsoft\Windows\Temporary Internet Files\Content.IE5\NG1CY44X\MM910001135[1].gif"/>
            <p:cNvPicPr>
              <a:picLocks noChangeAspect="1" noChangeArrowheads="1" noCrop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72199" y="4005064"/>
              <a:ext cx="1609725" cy="1981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621328" y="6005656"/>
              <a:ext cx="15121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chemeClr val="tx2"/>
                  </a:solidFill>
                </a:rPr>
                <a:t>BINGO!</a:t>
              </a:r>
              <a:endParaRPr lang="cs-CZ" sz="2800" b="1" dirty="0">
                <a:solidFill>
                  <a:schemeClr val="tx2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76331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" dur="2000" fill="hold"/>
                                        <p:tgtEl>
                                          <p:spTgt spid="205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0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11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2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pic>
        <p:nvPicPr>
          <p:cNvPr id="2050" name="Picture 2" descr="C:\Users\uživatel\AppData\Local\Microsoft\Windows\Temporary Internet Files\Content.IE5\1CSGPSS0\MC9004245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3746" y="1616807"/>
            <a:ext cx="1638252" cy="1861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živatel\AppData\Local\Microsoft\Windows\Temporary Internet Files\Content.IE5\HYWYJ8K6\MC900424600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1751" y="1741748"/>
            <a:ext cx="2571322" cy="1611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živatel\AppData\Local\Microsoft\Windows\Temporary Internet Files\Content.IE5\0BOFSMYG\MC9001503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072" y="1969242"/>
            <a:ext cx="2016224" cy="1383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95572" y="404664"/>
            <a:ext cx="60928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solidFill>
                  <a:schemeClr val="tx2"/>
                </a:solidFill>
              </a:rPr>
              <a:t>Choose</a:t>
            </a:r>
            <a:r>
              <a:rPr lang="cs-CZ" sz="4800" dirty="0" smtClean="0">
                <a:solidFill>
                  <a:schemeClr val="tx2"/>
                </a:solidFill>
              </a:rPr>
              <a:t> </a:t>
            </a:r>
            <a:r>
              <a:rPr lang="cs-CZ" sz="4800" dirty="0" err="1" smtClean="0">
                <a:solidFill>
                  <a:schemeClr val="tx2"/>
                </a:solidFill>
              </a:rPr>
              <a:t>the</a:t>
            </a:r>
            <a:r>
              <a:rPr lang="cs-CZ" sz="4800" dirty="0" smtClean="0">
                <a:solidFill>
                  <a:schemeClr val="tx2"/>
                </a:solidFill>
              </a:rPr>
              <a:t> </a:t>
            </a:r>
            <a:r>
              <a:rPr lang="cs-CZ" sz="4800" dirty="0" err="1" smtClean="0">
                <a:solidFill>
                  <a:schemeClr val="tx2"/>
                </a:solidFill>
              </a:rPr>
              <a:t>dinosaur</a:t>
            </a:r>
            <a:r>
              <a:rPr lang="cs-CZ" sz="4800" dirty="0" smtClean="0">
                <a:solidFill>
                  <a:schemeClr val="tx2"/>
                </a:solidFill>
              </a:rPr>
              <a:t>…</a:t>
            </a:r>
            <a:endParaRPr lang="cs-CZ" sz="48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1072" y="3861048"/>
            <a:ext cx="402672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chemeClr val="tx2"/>
                </a:solidFill>
              </a:rPr>
              <a:t>Choose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the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dinosaur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that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smtClean="0">
                <a:solidFill>
                  <a:schemeClr val="tx2"/>
                </a:solidFill>
              </a:rPr>
              <a:t>had </a:t>
            </a:r>
            <a:r>
              <a:rPr lang="cs-CZ" sz="4000" dirty="0" err="1" smtClean="0">
                <a:solidFill>
                  <a:schemeClr val="tx2"/>
                </a:solidFill>
              </a:rPr>
              <a:t>four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legs</a:t>
            </a:r>
            <a:r>
              <a:rPr lang="cs-CZ" sz="4000" dirty="0" smtClean="0">
                <a:solidFill>
                  <a:schemeClr val="tx2"/>
                </a:solidFill>
              </a:rPr>
              <a:t> and a long </a:t>
            </a:r>
            <a:r>
              <a:rPr lang="cs-CZ" sz="4000" dirty="0" err="1" smtClean="0">
                <a:solidFill>
                  <a:schemeClr val="tx2"/>
                </a:solidFill>
              </a:rPr>
              <a:t>neck</a:t>
            </a:r>
            <a:r>
              <a:rPr lang="cs-CZ" sz="4000" dirty="0" smtClean="0">
                <a:solidFill>
                  <a:schemeClr val="tx2"/>
                </a:solidFill>
              </a:rPr>
              <a:t> .</a:t>
            </a:r>
            <a:endParaRPr lang="cs-CZ" sz="4000" dirty="0">
              <a:solidFill>
                <a:schemeClr val="tx2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6372199" y="4005064"/>
            <a:ext cx="1761297" cy="2523812"/>
            <a:chOff x="6372199" y="4005064"/>
            <a:chExt cx="1761297" cy="2523812"/>
          </a:xfrm>
        </p:grpSpPr>
        <p:pic>
          <p:nvPicPr>
            <p:cNvPr id="2053" name="Picture 5" descr="C:\Users\uživatel\AppData\Local\Microsoft\Windows\Temporary Internet Files\Content.IE5\NG1CY44X\MM910001135[1].gif"/>
            <p:cNvPicPr>
              <a:picLocks noChangeAspect="1" noChangeArrowheads="1" noCrop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72199" y="4005064"/>
              <a:ext cx="1609725" cy="1981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621328" y="6005656"/>
              <a:ext cx="15121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chemeClr val="tx2"/>
                  </a:solidFill>
                </a:rPr>
                <a:t>BINGO!</a:t>
              </a:r>
              <a:endParaRPr lang="cs-CZ" sz="2800" b="1" dirty="0">
                <a:solidFill>
                  <a:schemeClr val="tx2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04466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20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pic>
        <p:nvPicPr>
          <p:cNvPr id="2051" name="Picture 3" descr="C:\Users\uživatel\AppData\Local\Microsoft\Windows\Temporary Internet Files\Content.IE5\HYWYJ8K6\MC90042460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6912"/>
            <a:ext cx="2571322" cy="1611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živatel\AppData\Local\Microsoft\Windows\Temporary Internet Files\Content.IE5\0BOFSMYG\MC9001503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6240" y="1714406"/>
            <a:ext cx="2016224" cy="1383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89072" y="404663"/>
            <a:ext cx="60928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solidFill>
                  <a:schemeClr val="tx2"/>
                </a:solidFill>
              </a:rPr>
              <a:t>Choose</a:t>
            </a:r>
            <a:r>
              <a:rPr lang="cs-CZ" sz="4800" dirty="0" smtClean="0">
                <a:solidFill>
                  <a:schemeClr val="tx2"/>
                </a:solidFill>
              </a:rPr>
              <a:t> </a:t>
            </a:r>
            <a:r>
              <a:rPr lang="cs-CZ" sz="4800" dirty="0" err="1" smtClean="0">
                <a:solidFill>
                  <a:schemeClr val="tx2"/>
                </a:solidFill>
              </a:rPr>
              <a:t>the</a:t>
            </a:r>
            <a:r>
              <a:rPr lang="cs-CZ" sz="4800" dirty="0" smtClean="0">
                <a:solidFill>
                  <a:schemeClr val="tx2"/>
                </a:solidFill>
              </a:rPr>
              <a:t> </a:t>
            </a:r>
            <a:r>
              <a:rPr lang="cs-CZ" sz="4800" dirty="0" err="1" smtClean="0">
                <a:solidFill>
                  <a:schemeClr val="tx2"/>
                </a:solidFill>
              </a:rPr>
              <a:t>dinosaur</a:t>
            </a:r>
            <a:r>
              <a:rPr lang="cs-CZ" sz="4800" dirty="0" smtClean="0">
                <a:solidFill>
                  <a:schemeClr val="tx2"/>
                </a:solidFill>
              </a:rPr>
              <a:t>…</a:t>
            </a:r>
            <a:endParaRPr lang="cs-CZ" sz="48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1072" y="3861048"/>
            <a:ext cx="402672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chemeClr val="tx2"/>
                </a:solidFill>
              </a:rPr>
              <a:t>Choose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the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dinosaur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that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smtClean="0">
                <a:solidFill>
                  <a:schemeClr val="tx2"/>
                </a:solidFill>
              </a:rPr>
              <a:t>had </a:t>
            </a:r>
            <a:r>
              <a:rPr lang="cs-CZ" sz="4000" dirty="0" err="1" smtClean="0">
                <a:solidFill>
                  <a:schemeClr val="tx2"/>
                </a:solidFill>
              </a:rPr>
              <a:t>four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legs</a:t>
            </a:r>
            <a:r>
              <a:rPr lang="cs-CZ" sz="4000" dirty="0" smtClean="0">
                <a:solidFill>
                  <a:schemeClr val="tx2"/>
                </a:solidFill>
              </a:rPr>
              <a:t>, </a:t>
            </a:r>
            <a:r>
              <a:rPr lang="cs-CZ" sz="4000" dirty="0" err="1" smtClean="0">
                <a:solidFill>
                  <a:schemeClr val="tx2"/>
                </a:solidFill>
              </a:rPr>
              <a:t>horns</a:t>
            </a:r>
            <a:r>
              <a:rPr lang="cs-CZ" sz="4000" dirty="0" smtClean="0">
                <a:solidFill>
                  <a:schemeClr val="tx2"/>
                </a:solidFill>
              </a:rPr>
              <a:t> and </a:t>
            </a:r>
            <a:r>
              <a:rPr lang="cs-CZ" sz="4000" dirty="0" err="1" smtClean="0">
                <a:solidFill>
                  <a:schemeClr val="tx2"/>
                </a:solidFill>
              </a:rPr>
              <a:t>strong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jaws</a:t>
            </a:r>
            <a:r>
              <a:rPr lang="cs-CZ" sz="4000" dirty="0" smtClean="0">
                <a:solidFill>
                  <a:schemeClr val="tx2"/>
                </a:solidFill>
              </a:rPr>
              <a:t>. </a:t>
            </a:r>
            <a:endParaRPr lang="cs-CZ" sz="4000" dirty="0">
              <a:solidFill>
                <a:schemeClr val="tx2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6372199" y="4005064"/>
            <a:ext cx="1761297" cy="2523812"/>
            <a:chOff x="6372199" y="4005064"/>
            <a:chExt cx="1761297" cy="2523812"/>
          </a:xfrm>
        </p:grpSpPr>
        <p:pic>
          <p:nvPicPr>
            <p:cNvPr id="2053" name="Picture 5" descr="C:\Users\uživatel\AppData\Local\Microsoft\Windows\Temporary Internet Files\Content.IE5\NG1CY44X\MM910001135[1].gif"/>
            <p:cNvPicPr>
              <a:picLocks noChangeAspect="1" noChangeArrowheads="1" noCrop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72199" y="4005064"/>
              <a:ext cx="1609725" cy="1981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621328" y="6005656"/>
              <a:ext cx="15121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chemeClr val="tx2"/>
                  </a:solidFill>
                </a:rPr>
                <a:t>BINGO!</a:t>
              </a:r>
              <a:endParaRPr lang="cs-CZ" sz="2800" b="1" dirty="0">
                <a:solidFill>
                  <a:schemeClr val="tx2"/>
                </a:solidFill>
              </a:endParaRPr>
            </a:p>
          </p:txBody>
        </p:sp>
      </p:grpSp>
      <p:pic>
        <p:nvPicPr>
          <p:cNvPr id="4098" name="Picture 2" descr="C:\Users\uživatel\AppData\Local\Microsoft\Windows\Temporary Internet Files\Content.IE5\S4JOJYFJ\MC9004245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6812" y="1780865"/>
            <a:ext cx="1981200" cy="125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3887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" dur="2000" fill="hold"/>
                                        <p:tgtEl>
                                          <p:spTgt spid="409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21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295572" y="404664"/>
            <a:ext cx="60928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solidFill>
                  <a:schemeClr val="tx2"/>
                </a:solidFill>
              </a:rPr>
              <a:t>Choose</a:t>
            </a:r>
            <a:r>
              <a:rPr lang="cs-CZ" sz="4800" dirty="0" smtClean="0">
                <a:solidFill>
                  <a:schemeClr val="tx2"/>
                </a:solidFill>
              </a:rPr>
              <a:t> </a:t>
            </a:r>
            <a:r>
              <a:rPr lang="cs-CZ" sz="4800" dirty="0" err="1" smtClean="0">
                <a:solidFill>
                  <a:schemeClr val="tx2"/>
                </a:solidFill>
              </a:rPr>
              <a:t>the</a:t>
            </a:r>
            <a:r>
              <a:rPr lang="cs-CZ" sz="4800" dirty="0" smtClean="0">
                <a:solidFill>
                  <a:schemeClr val="tx2"/>
                </a:solidFill>
              </a:rPr>
              <a:t> </a:t>
            </a:r>
            <a:r>
              <a:rPr lang="cs-CZ" sz="4800" dirty="0" err="1" smtClean="0">
                <a:solidFill>
                  <a:schemeClr val="tx2"/>
                </a:solidFill>
              </a:rPr>
              <a:t>dinosaur</a:t>
            </a:r>
            <a:r>
              <a:rPr lang="cs-CZ" sz="4800" dirty="0" smtClean="0">
                <a:solidFill>
                  <a:schemeClr val="tx2"/>
                </a:solidFill>
              </a:rPr>
              <a:t>…</a:t>
            </a:r>
            <a:endParaRPr lang="cs-CZ" sz="48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1072" y="3861048"/>
            <a:ext cx="502868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chemeClr val="tx2"/>
                </a:solidFill>
              </a:rPr>
              <a:t>Choose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>
                <a:solidFill>
                  <a:schemeClr val="tx2"/>
                </a:solidFill>
              </a:rPr>
              <a:t>t</a:t>
            </a:r>
            <a:r>
              <a:rPr lang="cs-CZ" sz="4000" dirty="0" err="1" smtClean="0">
                <a:solidFill>
                  <a:schemeClr val="tx2"/>
                </a:solidFill>
              </a:rPr>
              <a:t>he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dinosaur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that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smtClean="0">
                <a:solidFill>
                  <a:schemeClr val="tx2"/>
                </a:solidFill>
              </a:rPr>
              <a:t>had </a:t>
            </a:r>
            <a:r>
              <a:rPr lang="cs-CZ" sz="4000" dirty="0" err="1" smtClean="0">
                <a:solidFill>
                  <a:schemeClr val="tx2"/>
                </a:solidFill>
              </a:rPr>
              <a:t>plates</a:t>
            </a:r>
            <a:r>
              <a:rPr lang="cs-CZ" sz="4000" dirty="0" smtClean="0">
                <a:solidFill>
                  <a:schemeClr val="tx2"/>
                </a:solidFill>
              </a:rPr>
              <a:t>, </a:t>
            </a:r>
            <a:r>
              <a:rPr lang="cs-CZ" sz="4000" dirty="0" smtClean="0">
                <a:solidFill>
                  <a:schemeClr val="tx2"/>
                </a:solidFill>
              </a:rPr>
              <a:t>long </a:t>
            </a:r>
            <a:r>
              <a:rPr lang="cs-CZ" sz="4000" dirty="0" err="1" smtClean="0">
                <a:solidFill>
                  <a:schemeClr val="tx2"/>
                </a:solidFill>
              </a:rPr>
              <a:t>tail</a:t>
            </a:r>
            <a:r>
              <a:rPr lang="cs-CZ" sz="4000" dirty="0" smtClean="0">
                <a:solidFill>
                  <a:schemeClr val="tx2"/>
                </a:solidFill>
              </a:rPr>
              <a:t> and </a:t>
            </a:r>
            <a:r>
              <a:rPr lang="cs-CZ" sz="4000" dirty="0" err="1" smtClean="0">
                <a:solidFill>
                  <a:schemeClr val="tx2"/>
                </a:solidFill>
              </a:rPr>
              <a:t>four</a:t>
            </a:r>
            <a:r>
              <a:rPr lang="cs-CZ" sz="4000" dirty="0" smtClean="0">
                <a:solidFill>
                  <a:schemeClr val="tx2"/>
                </a:solidFill>
              </a:rPr>
              <a:t>  </a:t>
            </a:r>
            <a:r>
              <a:rPr lang="cs-CZ" sz="4000" dirty="0" err="1" smtClean="0">
                <a:solidFill>
                  <a:schemeClr val="tx2"/>
                </a:solidFill>
              </a:rPr>
              <a:t>strong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legs</a:t>
            </a:r>
            <a:r>
              <a:rPr lang="cs-CZ" sz="4000" dirty="0" smtClean="0">
                <a:solidFill>
                  <a:schemeClr val="tx2"/>
                </a:solidFill>
              </a:rPr>
              <a:t>.</a:t>
            </a:r>
            <a:endParaRPr lang="cs-CZ" sz="4000" dirty="0">
              <a:solidFill>
                <a:schemeClr val="tx2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6372199" y="4005064"/>
            <a:ext cx="1761297" cy="2523812"/>
            <a:chOff x="6372199" y="4005064"/>
            <a:chExt cx="1761297" cy="2523812"/>
          </a:xfrm>
        </p:grpSpPr>
        <p:pic>
          <p:nvPicPr>
            <p:cNvPr id="2053" name="Picture 5" descr="C:\Users\uživatel\AppData\Local\Microsoft\Windows\Temporary Internet Files\Content.IE5\NG1CY44X\MM910001135[1].gif"/>
            <p:cNvPicPr>
              <a:picLocks noChangeAspect="1" noChangeArrowheads="1" noCrop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72199" y="4005064"/>
              <a:ext cx="1609725" cy="1981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621328" y="6005656"/>
              <a:ext cx="15121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chemeClr val="tx2"/>
                  </a:solidFill>
                </a:rPr>
                <a:t>BINGO!</a:t>
              </a:r>
              <a:endParaRPr lang="cs-CZ" sz="2800" b="1" dirty="0">
                <a:solidFill>
                  <a:schemeClr val="tx2"/>
                </a:solidFill>
              </a:endParaRPr>
            </a:p>
          </p:txBody>
        </p:sp>
      </p:grpSp>
      <p:pic>
        <p:nvPicPr>
          <p:cNvPr id="1026" name="Picture 2" descr="C:\Users\sen\AppData\Local\Microsoft\Windows\Temporary Internet Files\Content.IE5\5V92LPPC\MC9000573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98289" y="1435833"/>
            <a:ext cx="1158246" cy="2157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en\AppData\Local\Microsoft\Windows\Temporary Internet Files\Content.IE5\WAZYAJGB\MC9000573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9" y="1658366"/>
            <a:ext cx="1954347" cy="1890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en\AppData\Local\Microsoft\Windows\Temporary Internet Files\Content.IE5\5V92LPPC\MC900424604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4429" y="2024632"/>
            <a:ext cx="2928566" cy="1524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5432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7037E-7 L 0.31059 0.00486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21" y="231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295572" y="404664"/>
            <a:ext cx="60928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solidFill>
                  <a:schemeClr val="tx2"/>
                </a:solidFill>
              </a:rPr>
              <a:t>Choose</a:t>
            </a:r>
            <a:r>
              <a:rPr lang="cs-CZ" sz="4800" dirty="0" smtClean="0">
                <a:solidFill>
                  <a:schemeClr val="tx2"/>
                </a:solidFill>
              </a:rPr>
              <a:t> </a:t>
            </a:r>
            <a:r>
              <a:rPr lang="cs-CZ" sz="4800" dirty="0" err="1" smtClean="0">
                <a:solidFill>
                  <a:schemeClr val="tx2"/>
                </a:solidFill>
              </a:rPr>
              <a:t>the</a:t>
            </a:r>
            <a:r>
              <a:rPr lang="cs-CZ" sz="4800" dirty="0" smtClean="0">
                <a:solidFill>
                  <a:schemeClr val="tx2"/>
                </a:solidFill>
              </a:rPr>
              <a:t> </a:t>
            </a:r>
            <a:r>
              <a:rPr lang="cs-CZ" sz="4800" dirty="0" err="1" smtClean="0">
                <a:solidFill>
                  <a:schemeClr val="tx2"/>
                </a:solidFill>
              </a:rPr>
              <a:t>dinosaur</a:t>
            </a:r>
            <a:r>
              <a:rPr lang="cs-CZ" sz="4800" dirty="0" smtClean="0">
                <a:solidFill>
                  <a:schemeClr val="tx2"/>
                </a:solidFill>
              </a:rPr>
              <a:t>…</a:t>
            </a:r>
            <a:endParaRPr lang="cs-CZ" sz="48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7" y="3861048"/>
            <a:ext cx="568863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chemeClr val="tx2"/>
                </a:solidFill>
              </a:rPr>
              <a:t>Choose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the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dinosaur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that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smtClean="0">
                <a:solidFill>
                  <a:schemeClr val="tx2"/>
                </a:solidFill>
              </a:rPr>
              <a:t>had </a:t>
            </a:r>
            <a:r>
              <a:rPr lang="cs-CZ" sz="4000" dirty="0" err="1" smtClean="0">
                <a:solidFill>
                  <a:schemeClr val="tx2"/>
                </a:solidFill>
              </a:rPr>
              <a:t>two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strong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legs</a:t>
            </a:r>
            <a:r>
              <a:rPr lang="cs-CZ" sz="4000" dirty="0" smtClean="0">
                <a:solidFill>
                  <a:schemeClr val="tx2"/>
                </a:solidFill>
              </a:rPr>
              <a:t>, </a:t>
            </a:r>
            <a:r>
              <a:rPr lang="cs-CZ" sz="4000" dirty="0" err="1" smtClean="0">
                <a:solidFill>
                  <a:schemeClr val="tx2"/>
                </a:solidFill>
              </a:rPr>
              <a:t>two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short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legs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smtClean="0">
                <a:solidFill>
                  <a:schemeClr val="tx2"/>
                </a:solidFill>
              </a:rPr>
              <a:t>and a </a:t>
            </a:r>
            <a:r>
              <a:rPr lang="cs-CZ" sz="4000" dirty="0" err="1" smtClean="0">
                <a:solidFill>
                  <a:schemeClr val="tx2"/>
                </a:solidFill>
              </a:rPr>
              <a:t>horn</a:t>
            </a:r>
            <a:r>
              <a:rPr lang="cs-CZ" sz="4000" dirty="0" smtClean="0">
                <a:solidFill>
                  <a:schemeClr val="tx2"/>
                </a:solidFill>
              </a:rPr>
              <a:t> on </a:t>
            </a:r>
            <a:r>
              <a:rPr lang="cs-CZ" sz="4000" dirty="0" err="1" smtClean="0">
                <a:solidFill>
                  <a:schemeClr val="tx2"/>
                </a:solidFill>
              </a:rPr>
              <a:t>its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head</a:t>
            </a:r>
            <a:r>
              <a:rPr lang="cs-CZ" sz="4000" dirty="0" smtClean="0">
                <a:solidFill>
                  <a:schemeClr val="tx2"/>
                </a:solidFill>
              </a:rPr>
              <a:t>.</a:t>
            </a:r>
            <a:endParaRPr lang="cs-CZ" sz="4000" dirty="0">
              <a:solidFill>
                <a:schemeClr val="tx2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6372199" y="4005064"/>
            <a:ext cx="1761297" cy="2523812"/>
            <a:chOff x="6372199" y="4005064"/>
            <a:chExt cx="1761297" cy="2523812"/>
          </a:xfrm>
        </p:grpSpPr>
        <p:pic>
          <p:nvPicPr>
            <p:cNvPr id="2053" name="Picture 5" descr="C:\Users\uživatel\AppData\Local\Microsoft\Windows\Temporary Internet Files\Content.IE5\NG1CY44X\MM910001135[1].gif"/>
            <p:cNvPicPr>
              <a:picLocks noChangeAspect="1" noChangeArrowheads="1" noCrop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72199" y="4005064"/>
              <a:ext cx="1609725" cy="1981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621328" y="6005656"/>
              <a:ext cx="15121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chemeClr val="tx2"/>
                  </a:solidFill>
                </a:rPr>
                <a:t>BINGO!</a:t>
              </a:r>
              <a:endParaRPr lang="cs-CZ" sz="2800" b="1" dirty="0">
                <a:solidFill>
                  <a:schemeClr val="tx2"/>
                </a:solidFill>
              </a:endParaRPr>
            </a:p>
          </p:txBody>
        </p:sp>
      </p:grpSp>
      <p:pic>
        <p:nvPicPr>
          <p:cNvPr id="11" name="Picture 2" descr="C:\Users\sen\AppData\Local\Microsoft\Windows\Temporary Internet Files\Content.IE5\5V92LPPC\MC9000573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98289" y="1435833"/>
            <a:ext cx="1158246" cy="2157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sen\AppData\Local\Microsoft\Windows\Temporary Internet Files\Content.IE5\WAZYAJGB\MC9000573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9" y="1658366"/>
            <a:ext cx="1954347" cy="1890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Users\sen\AppData\Local\Microsoft\Windows\Temporary Internet Files\Content.IE5\5V92LPPC\MC900424604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4429" y="2024632"/>
            <a:ext cx="2928566" cy="1524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2286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889072" y="404663"/>
            <a:ext cx="60928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solidFill>
                  <a:schemeClr val="tx2"/>
                </a:solidFill>
              </a:rPr>
              <a:t>Choose</a:t>
            </a:r>
            <a:r>
              <a:rPr lang="cs-CZ" sz="4800" dirty="0" smtClean="0">
                <a:solidFill>
                  <a:schemeClr val="tx2"/>
                </a:solidFill>
              </a:rPr>
              <a:t> </a:t>
            </a:r>
            <a:r>
              <a:rPr lang="cs-CZ" sz="4800" dirty="0" err="1" smtClean="0">
                <a:solidFill>
                  <a:schemeClr val="tx2"/>
                </a:solidFill>
              </a:rPr>
              <a:t>the</a:t>
            </a:r>
            <a:r>
              <a:rPr lang="cs-CZ" sz="4800" dirty="0" smtClean="0">
                <a:solidFill>
                  <a:schemeClr val="tx2"/>
                </a:solidFill>
              </a:rPr>
              <a:t> </a:t>
            </a:r>
            <a:r>
              <a:rPr lang="cs-CZ" sz="4800" dirty="0" err="1" smtClean="0">
                <a:solidFill>
                  <a:schemeClr val="tx2"/>
                </a:solidFill>
              </a:rPr>
              <a:t>dinosaur</a:t>
            </a:r>
            <a:r>
              <a:rPr lang="cs-CZ" sz="4800" dirty="0" smtClean="0">
                <a:solidFill>
                  <a:schemeClr val="tx2"/>
                </a:solidFill>
              </a:rPr>
              <a:t>…</a:t>
            </a:r>
            <a:endParaRPr lang="cs-CZ" sz="48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1072" y="3861048"/>
            <a:ext cx="498104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chemeClr val="tx2"/>
                </a:solidFill>
              </a:rPr>
              <a:t>Choose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the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dinosaur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that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smtClean="0">
                <a:solidFill>
                  <a:schemeClr val="tx2"/>
                </a:solidFill>
              </a:rPr>
              <a:t>had </a:t>
            </a:r>
            <a:r>
              <a:rPr lang="cs-CZ" sz="4000" dirty="0" err="1" smtClean="0">
                <a:solidFill>
                  <a:schemeClr val="tx2"/>
                </a:solidFill>
              </a:rPr>
              <a:t>four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legs</a:t>
            </a:r>
            <a:r>
              <a:rPr lang="cs-CZ" sz="4000" dirty="0" smtClean="0">
                <a:solidFill>
                  <a:schemeClr val="tx2"/>
                </a:solidFill>
              </a:rPr>
              <a:t>, long </a:t>
            </a:r>
            <a:r>
              <a:rPr lang="cs-CZ" sz="4000" dirty="0" err="1" smtClean="0">
                <a:solidFill>
                  <a:schemeClr val="tx2"/>
                </a:solidFill>
              </a:rPr>
              <a:t>claws</a:t>
            </a:r>
            <a:r>
              <a:rPr lang="cs-CZ" sz="4000" dirty="0" smtClean="0">
                <a:solidFill>
                  <a:schemeClr val="tx2"/>
                </a:solidFill>
              </a:rPr>
              <a:t> and no </a:t>
            </a:r>
            <a:r>
              <a:rPr lang="cs-CZ" sz="4000" dirty="0" err="1" smtClean="0">
                <a:solidFill>
                  <a:schemeClr val="tx2"/>
                </a:solidFill>
              </a:rPr>
              <a:t>horns</a:t>
            </a:r>
            <a:r>
              <a:rPr lang="cs-CZ" sz="4000" dirty="0" smtClean="0">
                <a:solidFill>
                  <a:schemeClr val="tx2"/>
                </a:solidFill>
              </a:rPr>
              <a:t>.</a:t>
            </a:r>
            <a:endParaRPr lang="cs-CZ" sz="4000" dirty="0">
              <a:solidFill>
                <a:schemeClr val="tx2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6372199" y="4005064"/>
            <a:ext cx="1761297" cy="2523812"/>
            <a:chOff x="6372199" y="4005064"/>
            <a:chExt cx="1761297" cy="2523812"/>
          </a:xfrm>
        </p:grpSpPr>
        <p:pic>
          <p:nvPicPr>
            <p:cNvPr id="2053" name="Picture 5" descr="C:\Users\uživatel\AppData\Local\Microsoft\Windows\Temporary Internet Files\Content.IE5\NG1CY44X\MM910001135[1].gif"/>
            <p:cNvPicPr>
              <a:picLocks noChangeAspect="1" noChangeArrowheads="1" noCrop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72199" y="4005064"/>
              <a:ext cx="1609725" cy="1981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621328" y="6005656"/>
              <a:ext cx="15121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chemeClr val="tx2"/>
                  </a:solidFill>
                </a:rPr>
                <a:t>BINGO!</a:t>
              </a:r>
              <a:endParaRPr lang="cs-CZ" sz="2800" b="1" dirty="0">
                <a:solidFill>
                  <a:schemeClr val="tx2"/>
                </a:solidFill>
              </a:endParaRPr>
            </a:p>
          </p:txBody>
        </p:sp>
      </p:grpSp>
      <p:pic>
        <p:nvPicPr>
          <p:cNvPr id="11" name="Picture 2" descr="C:\Users\sen\AppData\Local\Microsoft\Windows\Temporary Internet Files\Content.IE5\5V92LPPC\MC9000573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98289" y="1435833"/>
            <a:ext cx="1158246" cy="2157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sen\AppData\Local\Microsoft\Windows\Temporary Internet Files\Content.IE5\WAZYAJGB\MC9000573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9" y="1658366"/>
            <a:ext cx="1954347" cy="1890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Users\sen\AppData\Local\Microsoft\Windows\Temporary Internet Files\Content.IE5\5V92LPPC\MC900424604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4429" y="2024632"/>
            <a:ext cx="2928566" cy="1524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0590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r>
              <a:rPr lang="cs-CZ" i="1" u="sng" dirty="0" smtClean="0"/>
              <a:t>Použitá literatura</a:t>
            </a:r>
            <a:r>
              <a:rPr lang="cs-CZ" i="1" u="sng" dirty="0" smtClean="0"/>
              <a:t>:</a:t>
            </a:r>
          </a:p>
          <a:p>
            <a:r>
              <a:rPr lang="cs-CZ" i="1" dirty="0"/>
              <a:t>učebnice Chit-Chat2, Oxford University </a:t>
            </a:r>
            <a:r>
              <a:rPr lang="cs-CZ" i="1" dirty="0" err="1"/>
              <a:t>Press</a:t>
            </a:r>
            <a:endParaRPr lang="cs-CZ" dirty="0"/>
          </a:p>
          <a:p>
            <a:r>
              <a:rPr lang="cs-CZ" i="1" u="sng" dirty="0" smtClean="0"/>
              <a:t>galerie</a:t>
            </a:r>
            <a:r>
              <a:rPr lang="cs-CZ" i="1" dirty="0" smtClean="0"/>
              <a:t>: microsoft.office</a:t>
            </a:r>
            <a:r>
              <a:rPr lang="cs-CZ" i="1" dirty="0" smtClean="0"/>
              <a:t>.</a:t>
            </a:r>
            <a:r>
              <a:rPr lang="cs-CZ" i="1" dirty="0" smtClean="0"/>
              <a:t>com</a:t>
            </a:r>
            <a:endParaRPr lang="cs-CZ" sz="2000" i="1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1195</TotalTime>
  <Words>536</Words>
  <Application>Microsoft Office PowerPoint</Application>
  <PresentationFormat>Předvádění na obrazovce (4:3)</PresentationFormat>
  <Paragraphs>100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Vlnění</vt:lpstr>
      <vt:lpstr>Základní škola a Mateřská škola Bílá Třemešná, okres Trutnov</vt:lpstr>
      <vt:lpstr>Anotace</vt:lpstr>
      <vt:lpstr>DINOSAURS   (past simple)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Miluše Senetová</cp:lastModifiedBy>
  <cp:revision>92</cp:revision>
  <dcterms:created xsi:type="dcterms:W3CDTF">2013-05-10T12:01:16Z</dcterms:created>
  <dcterms:modified xsi:type="dcterms:W3CDTF">2014-03-11T00:54:26Z</dcterms:modified>
</cp:coreProperties>
</file>