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78" r:id="rId3"/>
    <p:sldId id="263" r:id="rId4"/>
    <p:sldId id="265" r:id="rId5"/>
    <p:sldId id="272" r:id="rId6"/>
    <p:sldId id="273" r:id="rId7"/>
    <p:sldId id="271" r:id="rId8"/>
    <p:sldId id="274" r:id="rId9"/>
    <p:sldId id="266" r:id="rId10"/>
    <p:sldId id="277" r:id="rId11"/>
    <p:sldId id="267" r:id="rId12"/>
    <p:sldId id="275" r:id="rId13"/>
    <p:sldId id="276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664" autoAdjust="0"/>
    <p:restoredTop sz="94660"/>
  </p:normalViewPr>
  <p:slideViewPr>
    <p:cSldViewPr>
      <p:cViewPr>
        <p:scale>
          <a:sx n="90" d="100"/>
          <a:sy n="90" d="100"/>
        </p:scale>
        <p:origin x="-366" y="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Angličtina 5. tř.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VY_32_INOVACE_PAST_SIMPLE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dirty="0" smtClean="0"/>
            <a:t>:  únor 2014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</a:t>
          </a:r>
          <a:r>
            <a:rPr lang="cs-CZ" sz="2000" b="1" kern="1200" dirty="0" smtClean="0"/>
            <a:t>:  únor 2014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Angličtina 5. tř.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VY_32_INOVACE_PAST_SIMPLE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7901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6471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10.3.2014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10.3.2014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10.3.2014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png"/><Relationship Id="rId9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3734663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1"/>
          <p:cNvSpPr txBox="1"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výkladu a procvičení minulého času </a:t>
            </a:r>
            <a:r>
              <a:rPr lang="cs-CZ" dirty="0" smtClean="0"/>
              <a:t> </a:t>
            </a:r>
            <a:r>
              <a:rPr lang="cs-CZ" dirty="0" smtClean="0"/>
              <a:t>(</a:t>
            </a:r>
            <a:r>
              <a:rPr lang="cs-CZ" dirty="0" smtClean="0"/>
              <a:t>kladná, záporná </a:t>
            </a:r>
            <a:r>
              <a:rPr lang="cs-CZ" dirty="0" smtClean="0"/>
              <a:t>oznamovací </a:t>
            </a:r>
            <a:r>
              <a:rPr lang="cs-CZ" dirty="0" smtClean="0"/>
              <a:t>věta, </a:t>
            </a:r>
            <a:r>
              <a:rPr lang="cs-CZ" dirty="0"/>
              <a:t>o</a:t>
            </a:r>
            <a:r>
              <a:rPr lang="cs-CZ" dirty="0" smtClean="0"/>
              <a:t>tázka, odpověď)</a:t>
            </a:r>
            <a:endParaRPr lang="cs-CZ" dirty="0" smtClean="0"/>
          </a:p>
          <a:p>
            <a:pPr algn="just"/>
            <a:r>
              <a:rPr lang="cs-CZ" dirty="0"/>
              <a:t>Je určen pro žáky 5. </a:t>
            </a:r>
            <a:r>
              <a:rPr lang="cs-CZ" dirty="0" smtClean="0"/>
              <a:t>ročníku </a:t>
            </a:r>
            <a:endParaRPr lang="cs-CZ" dirty="0"/>
          </a:p>
          <a:p>
            <a:pPr algn="just"/>
            <a:r>
              <a:rPr lang="cs-CZ" dirty="0"/>
              <a:t>Časová dotace – </a:t>
            </a:r>
            <a:r>
              <a:rPr lang="cs-CZ" dirty="0" smtClean="0"/>
              <a:t>25 </a:t>
            </a:r>
            <a:r>
              <a:rPr lang="cs-CZ" dirty="0" smtClean="0"/>
              <a:t>minut.</a:t>
            </a:r>
          </a:p>
          <a:p>
            <a:pPr algn="just"/>
            <a:r>
              <a:rPr lang="cs-CZ" dirty="0" smtClean="0"/>
              <a:t>Na </a:t>
            </a:r>
            <a:r>
              <a:rPr lang="cs-CZ" dirty="0" smtClean="0"/>
              <a:t>snímku </a:t>
            </a:r>
            <a:r>
              <a:rPr lang="cs-CZ" dirty="0" smtClean="0"/>
              <a:t>4 </a:t>
            </a:r>
            <a:r>
              <a:rPr lang="cs-CZ" dirty="0" smtClean="0"/>
              <a:t>je vysvětlena gramatika </a:t>
            </a:r>
            <a:r>
              <a:rPr lang="cs-CZ" dirty="0" smtClean="0"/>
              <a:t>času minulého</a:t>
            </a:r>
            <a:endParaRPr lang="cs-CZ" dirty="0" smtClean="0"/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</a:t>
            </a:r>
            <a:r>
              <a:rPr lang="cs-CZ" dirty="0" smtClean="0"/>
              <a:t>5-6  procvičují otázku zjišťovací (výběr ze tří možností, kliknutím na správnou se zvýrazní, špatné zmizí a objeví se radostný panáček, při špatné volbě odpověď zmizí) </a:t>
            </a:r>
          </a:p>
          <a:p>
            <a:pPr algn="just"/>
            <a:r>
              <a:rPr lang="cs-CZ" dirty="0" smtClean="0"/>
              <a:t>Snímky 7 a 9 - známé osobnosti historie, při kliknutí na jejich podobiznu „promluví“ o tom, kdy žily (1. os., č. j.), při opětovném kliknutí se táž věta objeví ve tvaru 3.os., č.j. (jako by ji pronesl někdo jiný). </a:t>
            </a:r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8 a 10 procvičují opět  otázky (vychází z informací o osobnostech), při správném výběru odpovědi a kliknutí na ni se objeví její podobizna a volbu „potvrdí“(střídání 1. a 3.os.č.j.) </a:t>
            </a:r>
            <a:endParaRPr lang="cs-CZ" dirty="0" smtClean="0"/>
          </a:p>
          <a:p>
            <a:pPr algn="just"/>
            <a:r>
              <a:rPr lang="cs-CZ" dirty="0" smtClean="0"/>
              <a:t>Na </a:t>
            </a:r>
            <a:r>
              <a:rPr lang="cs-CZ" dirty="0" smtClean="0"/>
              <a:t>snímku 11 je přehled činností Johna a Olgy v různé denní době. Kliknutím na obrázek činnosti se objeví i popis toho, co dělali. </a:t>
            </a:r>
            <a:endParaRPr lang="cs-CZ" dirty="0"/>
          </a:p>
          <a:p>
            <a:pPr algn="just"/>
            <a:r>
              <a:rPr lang="cs-CZ" dirty="0" smtClean="0"/>
              <a:t>Snímky 12 a 13 pracují s údaji z diáře, děti odpovídají na otázky, kliknutím na otazník mohou získat nápovědu z diáře, šipkou se pak vrací zpět na </a:t>
            </a:r>
            <a:r>
              <a:rPr lang="cs-CZ" dirty="0" err="1" smtClean="0"/>
              <a:t>slide</a:t>
            </a:r>
            <a:r>
              <a:rPr lang="cs-CZ" dirty="0" smtClean="0"/>
              <a:t> 12 (respektive 13),kde si odpověď ověří kliknutím na danou otázku.</a:t>
            </a:r>
            <a:endParaRPr lang="cs-CZ" dirty="0" smtClean="0"/>
          </a:p>
          <a:p>
            <a:pPr algn="just"/>
            <a:r>
              <a:rPr lang="cs-CZ" dirty="0" smtClean="0"/>
              <a:t>Materiál obsahuje </a:t>
            </a:r>
            <a:r>
              <a:rPr lang="cs-CZ" dirty="0" smtClean="0"/>
              <a:t>14stran </a:t>
            </a:r>
            <a:r>
              <a:rPr lang="cs-CZ" dirty="0" smtClean="0"/>
              <a:t>a je určen k inovativní </a:t>
            </a:r>
            <a:r>
              <a:rPr lang="cs-CZ" dirty="0" smtClean="0"/>
              <a:t>výuce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5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80928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PAST SIMPLE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545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33222" y="1383158"/>
            <a:ext cx="388843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play</a:t>
            </a:r>
            <a:r>
              <a:rPr lang="cs-CZ" sz="2400" b="1" dirty="0" err="1" smtClean="0">
                <a:solidFill>
                  <a:srgbClr val="C00000"/>
                </a:solidFill>
              </a:rPr>
              <a:t>ed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222" y="3421215"/>
            <a:ext cx="122413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Otázka: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222" y="4113240"/>
            <a:ext cx="3384376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you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31259" y="3422667"/>
            <a:ext cx="1569803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Odpověď: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39825" y="4113240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I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I </a:t>
            </a:r>
            <a:r>
              <a:rPr lang="cs-CZ" sz="2400" b="1" dirty="0" err="1" smtClean="0">
                <a:solidFill>
                  <a:srgbClr val="C00000"/>
                </a:solidFill>
              </a:rPr>
              <a:t>didn‘t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6364" y="2186190"/>
            <a:ext cx="432162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We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didn‘t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tennis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on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Friday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1383158"/>
            <a:ext cx="424847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(My)Hráli jsme tenis v pátek.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2186189"/>
            <a:ext cx="4248472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(My)Nehráli jsme tenis v pátek 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3222" y="5522694"/>
            <a:ext cx="341123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he play </a:t>
            </a:r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football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5522694"/>
            <a:ext cx="234026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accent2">
                    <a:lumMod val="50000"/>
                  </a:schemeClr>
                </a:solidFill>
              </a:rPr>
              <a:t>Yes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, he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No, he </a:t>
            </a:r>
            <a:r>
              <a:rPr lang="cs-CZ" sz="2400" b="1" dirty="0" err="1" smtClean="0">
                <a:solidFill>
                  <a:srgbClr val="C00000"/>
                </a:solidFill>
              </a:rPr>
              <a:t>didn‘t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332656"/>
            <a:ext cx="4320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chemeClr val="tx2"/>
                </a:solidFill>
              </a:rPr>
              <a:t>Grammar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198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  <p:bldP spid="11" grpId="0" animBg="1"/>
      <p:bldP spid="12" grpId="0" build="p" animBg="1"/>
      <p:bldP spid="14" grpId="0" animBg="1"/>
      <p:bldP spid="16" grpId="0" animBg="1"/>
      <p:bldP spid="17" grpId="0" animBg="1"/>
      <p:bldP spid="18" grpId="0" animBg="1"/>
      <p:bldP spid="19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33843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Did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you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play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football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69269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didn‘t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155251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played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94983" y="2369962"/>
            <a:ext cx="1489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I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1896" y="4509120"/>
            <a:ext cx="323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Did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read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a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book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4982" y="3717030"/>
            <a:ext cx="2225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didn‘t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94983" y="4576850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01942" y="5394298"/>
            <a:ext cx="2578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does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sen\AppData\Local\Microsoft\Windows\Temporary Internet Files\Content.IE5\WAZYAJGB\MC90039100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23"/>
          <a:stretch/>
        </p:blipFill>
        <p:spPr bwMode="auto">
          <a:xfrm rot="20306662">
            <a:off x="6695097" y="1253373"/>
            <a:ext cx="871297" cy="113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sen\AppData\Local\Microsoft\Windows\Temporary Internet Files\Content.IE5\WAZYAJGB\MC90039100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23"/>
          <a:stretch/>
        </p:blipFill>
        <p:spPr bwMode="auto">
          <a:xfrm rot="20306662">
            <a:off x="6944663" y="4237874"/>
            <a:ext cx="871297" cy="113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4859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0.0033 -0.0051 L -0.0033 -0.1206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787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5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2" grpId="1"/>
      <p:bldP spid="15" grpId="0"/>
      <p:bldP spid="15" grpId="1"/>
      <p:bldP spid="16" grpId="0"/>
      <p:bldP spid="17" grpId="0"/>
      <p:bldP spid="1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6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2858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Did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we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play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hockey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4252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played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1552513"/>
            <a:ext cx="1735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69336" y="862496"/>
            <a:ext cx="1865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1896" y="4509120"/>
            <a:ext cx="4170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Did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they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go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there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 last </a:t>
            </a:r>
            <a:r>
              <a:rPr lang="cs-CZ" sz="2400" b="1" dirty="0" err="1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week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Calibri" panose="020F0502020204030204" pitchFamily="34" charset="0"/>
              </a:rPr>
              <a:t>?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4982" y="3717030"/>
            <a:ext cx="20812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do.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94982" y="5171233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didn´t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01942" y="4433613"/>
            <a:ext cx="2578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they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didn´t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pic>
        <p:nvPicPr>
          <p:cNvPr id="13" name="Picture 2" descr="C:\Users\sen\AppData\Local\Microsoft\Windows\Temporary Internet Files\Content.IE5\WAZYAJGB\MC90039100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23"/>
          <a:stretch/>
        </p:blipFill>
        <p:spPr bwMode="auto">
          <a:xfrm rot="20306662">
            <a:off x="6872216" y="1213536"/>
            <a:ext cx="871297" cy="113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sen\AppData\Local\Microsoft\Windows\Temporary Internet Files\Content.IE5\WAZYAJGB\MC90039100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23"/>
          <a:stretch/>
        </p:blipFill>
        <p:spPr bwMode="auto">
          <a:xfrm rot="20306662">
            <a:off x="7127146" y="4197280"/>
            <a:ext cx="871297" cy="113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089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2.5E-6 7.40741E-7 L 0.0026 0.099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5E-6 0 L -0.00017 -0.09861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" y="-4931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2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live?</a:t>
            </a:r>
            <a:endParaRPr lang="cs-CZ" dirty="0"/>
          </a:p>
        </p:txBody>
      </p:sp>
      <p:pic>
        <p:nvPicPr>
          <p:cNvPr id="1028" name="Picture 4" descr="C:\Users\uživatel\AppData\Local\Microsoft\Windows\Temporary Internet Files\Content.IE5\NG1CY44X\MC900397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08" y="1772816"/>
            <a:ext cx="181109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88082" y="2085541"/>
            <a:ext cx="5832648" cy="578882"/>
          </a:xfrm>
          <a:prstGeom prst="wedgeRoundRectCallout">
            <a:avLst>
              <a:gd name="adj1" fmla="val -72002"/>
              <a:gd name="adj2" fmla="val 66888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I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250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</a:t>
            </a:r>
            <a:r>
              <a:rPr lang="cs-CZ" sz="2800" b="1" baseline="30000" dirty="0" smtClean="0">
                <a:solidFill>
                  <a:schemeClr val="accent4">
                    <a:lumMod val="75000"/>
                  </a:schemeClr>
                </a:solidFill>
              </a:rPr>
              <a:t>1</a:t>
            </a:r>
            <a:r>
              <a:rPr lang="cs-CZ" sz="2800" dirty="0" smtClean="0">
                <a:solidFill>
                  <a:schemeClr val="tx2"/>
                </a:solidFill>
              </a:rPr>
              <a:t>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5816" y="2837864"/>
            <a:ext cx="5832648" cy="578882"/>
          </a:xfrm>
          <a:prstGeom prst="wedgeRoundRectCallout">
            <a:avLst>
              <a:gd name="adj1" fmla="val 56029"/>
              <a:gd name="adj2" fmla="val 88825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250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1029" name="Picture 5" descr="C:\Users\uživatel\AppData\Local\Microsoft\Windows\Temporary Internet Files\Content.IE5\S4JOJYFJ\MC9004039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180" y="4077072"/>
            <a:ext cx="1616745" cy="225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771800" y="4365104"/>
            <a:ext cx="5832648" cy="578882"/>
          </a:xfrm>
          <a:prstGeom prst="wedgeRoundRectCallout">
            <a:avLst>
              <a:gd name="adj1" fmla="val -71566"/>
              <a:gd name="adj2" fmla="val 58112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I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2100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99534" y="5117427"/>
            <a:ext cx="5832648" cy="578882"/>
          </a:xfrm>
          <a:prstGeom prst="wedgeRoundRectCallout">
            <a:avLst>
              <a:gd name="adj1" fmla="val 57553"/>
              <a:gd name="adj2" fmla="val 82245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/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2100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12160" y="602128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430" b="1" baseline="30000" dirty="0" smtClean="0">
                <a:solidFill>
                  <a:schemeClr val="accent4">
                    <a:lumMod val="75000"/>
                  </a:schemeClr>
                </a:solidFill>
              </a:rPr>
              <a:t>1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 ago = před</a:t>
            </a:r>
            <a:endParaRPr lang="cs-CZ" sz="32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67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1" grpId="0" animBg="1"/>
      <p:bldP spid="12" grpId="0" animBg="1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8</a:t>
            </a:fld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484784"/>
            <a:ext cx="47525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Cleopatra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 live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about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2 100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years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ago?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27687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lived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148478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didn‘t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771254"/>
            <a:ext cx="2146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663" y="3985903"/>
            <a:ext cx="4602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Washington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Iive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about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25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years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ago?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40050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2" y="4864884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he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didn‘t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7071" y="5682332"/>
            <a:ext cx="1865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he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851920" y="1381756"/>
            <a:ext cx="3200921" cy="2251895"/>
            <a:chOff x="3851920" y="1381756"/>
            <a:chExt cx="3200921" cy="2251895"/>
          </a:xfrm>
        </p:grpSpPr>
        <p:pic>
          <p:nvPicPr>
            <p:cNvPr id="13" name="Picture 5" descr="C:\Users\uživatel\AppData\Local\Microsoft\Windows\Temporary Internet Files\Content.IE5\S4JOJYFJ\MC900403959[1].wmf"/>
            <p:cNvPicPr>
              <a:picLocks noChangeAspect="1" noChangeArrowheads="1"/>
            </p:cNvPicPr>
            <p:nvPr/>
          </p:nvPicPr>
          <p:blipFill>
            <a:blip r:embed="rId2" cstate="print">
              <a:lum brigh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1381756"/>
              <a:ext cx="1616745" cy="22518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3851920" y="2207406"/>
              <a:ext cx="1555659" cy="510778"/>
            </a:xfrm>
            <a:prstGeom prst="wedgeRoundRectCallout">
              <a:avLst>
                <a:gd name="adj1" fmla="val 81893"/>
                <a:gd name="adj2" fmla="val -29484"/>
                <a:gd name="adj3" fmla="val 16667"/>
              </a:avLst>
            </a:prstGeom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</a:rPr>
                <a:t>Yes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, I </a:t>
              </a:r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</a:rPr>
                <a:t>did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.</a:t>
              </a:r>
              <a:endParaRPr lang="cs-CZ" sz="2400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482877" y="4471665"/>
            <a:ext cx="3931643" cy="2160240"/>
            <a:chOff x="1187624" y="4602212"/>
            <a:chExt cx="3931643" cy="2160240"/>
          </a:xfrm>
        </p:grpSpPr>
        <p:pic>
          <p:nvPicPr>
            <p:cNvPr id="18" name="Picture 4" descr="C:\Users\uživatel\AppData\Local\Microsoft\Windows\Temporary Internet Files\Content.IE5\NG1CY44X\MC90039792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08177" y="4602212"/>
              <a:ext cx="1811090" cy="2160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187624" y="5654526"/>
              <a:ext cx="2203731" cy="510778"/>
            </a:xfrm>
            <a:prstGeom prst="wedgeRoundRectCallout">
              <a:avLst>
                <a:gd name="adj1" fmla="val 85176"/>
                <a:gd name="adj2" fmla="val -38435"/>
                <a:gd name="adj3" fmla="val 16667"/>
              </a:avLst>
            </a:prstGeom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No, I </a:t>
              </a:r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</a:rPr>
                <a:t>didn´t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.</a:t>
              </a:r>
              <a:endParaRPr lang="cs-CZ" sz="2400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02204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5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5E-6 4.07407E-6 L 0.00052 -0.1166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3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</p:spPr>
        <p:txBody>
          <a:bodyPr/>
          <a:lstStyle/>
          <a:p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live?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2837864"/>
            <a:ext cx="5832648" cy="578882"/>
          </a:xfrm>
          <a:prstGeom prst="wedgeRoundRectCallout">
            <a:avLst>
              <a:gd name="adj1" fmla="val 54940"/>
              <a:gd name="adj2" fmla="val 120418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140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99534" y="5117427"/>
            <a:ext cx="5832648" cy="578882"/>
          </a:xfrm>
          <a:prstGeom prst="wedgeRoundRectCallout">
            <a:avLst>
              <a:gd name="adj1" fmla="val 55724"/>
              <a:gd name="adj2" fmla="val 115154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He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250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uživatel\AppData\Local\Microsoft\Windows\Temporary Internet Files\Content.IE5\0BOFSMYG\MC900403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46" y="1687512"/>
            <a:ext cx="1497012" cy="19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IHEGVARK\MC900370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62" y="3984029"/>
            <a:ext cx="1507996" cy="22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771800" y="4365104"/>
            <a:ext cx="5832648" cy="578882"/>
          </a:xfrm>
          <a:prstGeom prst="wedgeRoundRectCallout">
            <a:avLst>
              <a:gd name="adj1" fmla="val -67604"/>
              <a:gd name="adj2" fmla="val 65133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I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250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88082" y="2085541"/>
            <a:ext cx="5832648" cy="578882"/>
          </a:xfrm>
          <a:prstGeom prst="wedgeRoundRectCallout">
            <a:avLst>
              <a:gd name="adj1" fmla="val -73352"/>
              <a:gd name="adj2" fmla="val 59868"/>
              <a:gd name="adj3" fmla="val 1666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I </a:t>
            </a:r>
            <a:r>
              <a:rPr lang="cs-CZ" sz="2800" dirty="0" err="1" smtClean="0">
                <a:solidFill>
                  <a:schemeClr val="tx2"/>
                </a:solidFill>
              </a:rPr>
              <a:t>lived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about</a:t>
            </a:r>
            <a:r>
              <a:rPr lang="cs-CZ" sz="2800" dirty="0" smtClean="0">
                <a:solidFill>
                  <a:schemeClr val="tx2"/>
                </a:solidFill>
              </a:rPr>
              <a:t> 140 </a:t>
            </a:r>
            <a:r>
              <a:rPr lang="cs-CZ" sz="2800" dirty="0" err="1" smtClean="0">
                <a:solidFill>
                  <a:schemeClr val="tx2"/>
                </a:solidFill>
              </a:rPr>
              <a:t>years</a:t>
            </a:r>
            <a:r>
              <a:rPr lang="cs-CZ" sz="2800" dirty="0" smtClean="0">
                <a:solidFill>
                  <a:schemeClr val="tx2"/>
                </a:solidFill>
              </a:rPr>
              <a:t> ago.</a:t>
            </a:r>
            <a:endParaRPr lang="cs-CZ" sz="2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33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9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10</a:t>
            </a:fld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5" y="1052736"/>
            <a:ext cx="47525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Mozart  live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about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150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years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ago?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175247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94030" y="77125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didn‘t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94030" y="1484784"/>
            <a:ext cx="2146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he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didn´t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5663" y="3985903"/>
            <a:ext cx="4602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Churchil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Iive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about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140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years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ago?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40050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No, he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didn´t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80111" y="5542063"/>
            <a:ext cx="25853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he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87071" y="4797152"/>
            <a:ext cx="1865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Yes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,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she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.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033912" y="1126631"/>
            <a:ext cx="3168679" cy="2266796"/>
            <a:chOff x="103005" y="1821026"/>
            <a:chExt cx="3168679" cy="2266796"/>
          </a:xfrm>
        </p:grpSpPr>
        <p:pic>
          <p:nvPicPr>
            <p:cNvPr id="21" name="Picture 4" descr="C:\Users\uživatel\AppData\Local\Microsoft\Windows\Temporary Internet Files\Content.IE5\IHEGVARK\MC90037038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88" y="1821026"/>
              <a:ext cx="1507996" cy="22667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103005" y="2915828"/>
              <a:ext cx="2064213" cy="510778"/>
            </a:xfrm>
            <a:prstGeom prst="wedgeRoundRectCallout">
              <a:avLst>
                <a:gd name="adj1" fmla="val 77463"/>
                <a:gd name="adj2" fmla="val -38435"/>
                <a:gd name="adj3" fmla="val 16667"/>
              </a:avLst>
            </a:prstGeom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No, I </a:t>
              </a:r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</a:rPr>
                <a:t>didn´t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.</a:t>
              </a:r>
              <a:endParaRPr lang="cs-CZ" sz="2400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821702" y="3903847"/>
            <a:ext cx="3298760" cy="1958975"/>
            <a:chOff x="1469936" y="4133541"/>
            <a:chExt cx="3298760" cy="1958975"/>
          </a:xfrm>
        </p:grpSpPr>
        <p:pic>
          <p:nvPicPr>
            <p:cNvPr id="22" name="Picture 2" descr="C:\Users\uživatel\AppData\Local\Microsoft\Windows\Temporary Internet Files\Content.IE5\0BOFSMYG\MC90040395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1684" y="4133541"/>
              <a:ext cx="1497012" cy="1958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469936" y="5172040"/>
              <a:ext cx="1705395" cy="510778"/>
            </a:xfrm>
            <a:prstGeom prst="wedgeRoundRectCallout">
              <a:avLst>
                <a:gd name="adj1" fmla="val 92442"/>
                <a:gd name="adj2" fmla="val -29484"/>
                <a:gd name="adj3" fmla="val 16667"/>
              </a:avLst>
            </a:prstGeom>
            <a:ln>
              <a:solidFill>
                <a:schemeClr val="accent4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</a:rPr>
                <a:t>Yes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, I </a:t>
              </a:r>
              <a:r>
                <a:rPr lang="cs-CZ" sz="2400" b="1" dirty="0" err="1" smtClean="0">
                  <a:solidFill>
                    <a:schemeClr val="accent4">
                      <a:lumMod val="75000"/>
                    </a:schemeClr>
                  </a:solidFill>
                </a:rPr>
                <a:t>did</a:t>
              </a:r>
              <a:r>
                <a:rPr lang="cs-CZ" sz="2400" b="1" dirty="0" smtClean="0">
                  <a:solidFill>
                    <a:schemeClr val="accent4">
                      <a:lumMod val="75000"/>
                    </a:schemeClr>
                  </a:solidFill>
                </a:rPr>
                <a:t>.</a:t>
              </a:r>
              <a:endParaRPr lang="cs-CZ" sz="2400" b="1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31466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4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33333E-6 0 L -0.00087 -0.1384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7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5E-6 3.33333E-6 L 0.00052 0.08889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12" grpId="0"/>
      <p:bldP spid="12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07704" y="659736"/>
            <a:ext cx="5760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 smtClean="0">
                <a:solidFill>
                  <a:schemeClr val="bg1"/>
                </a:solidFill>
              </a:rPr>
              <a:t>What</a:t>
            </a:r>
            <a:r>
              <a:rPr lang="cs-CZ" sz="5400" dirty="0" smtClean="0">
                <a:solidFill>
                  <a:schemeClr val="bg1"/>
                </a:solidFill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</a:rPr>
              <a:t>did</a:t>
            </a:r>
            <a:r>
              <a:rPr lang="cs-CZ" sz="5400" dirty="0" smtClean="0">
                <a:solidFill>
                  <a:schemeClr val="bg1"/>
                </a:solidFill>
              </a:rPr>
              <a:t> I do </a:t>
            </a:r>
            <a:r>
              <a:rPr lang="cs-CZ" sz="5400" dirty="0" err="1" smtClean="0">
                <a:solidFill>
                  <a:schemeClr val="bg1"/>
                </a:solidFill>
              </a:rPr>
              <a:t>at</a:t>
            </a:r>
            <a:r>
              <a:rPr lang="cs-CZ" sz="5400" dirty="0" smtClean="0">
                <a:solidFill>
                  <a:schemeClr val="bg1"/>
                </a:solidFill>
              </a:rPr>
              <a:t>…?</a:t>
            </a:r>
            <a:endParaRPr lang="cs-CZ" sz="54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177650"/>
              </p:ext>
            </p:extLst>
          </p:nvPr>
        </p:nvGraphicFramePr>
        <p:xfrm>
          <a:off x="539552" y="1583066"/>
          <a:ext cx="8208912" cy="49685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2736304"/>
                <a:gridCol w="2736304"/>
              </a:tblGrid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err="1" smtClean="0"/>
                        <a:t>Tim</a:t>
                      </a:r>
                      <a:r>
                        <a:rPr lang="cs-CZ" sz="3200" b="0" baseline="0" dirty="0" err="1" smtClean="0"/>
                        <a:t>e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Ola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John</a:t>
                      </a:r>
                      <a:endParaRPr lang="cs-CZ" sz="3600" b="1" dirty="0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8:00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10:00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11:35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14:00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16:30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0979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20:00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361" y="4427158"/>
            <a:ext cx="700520" cy="71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UFJJ3S0D\MC90043386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940" y="3019584"/>
            <a:ext cx="711232" cy="71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7ZZ02OO0\MC9000890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3361" y="3730816"/>
            <a:ext cx="666811" cy="66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MH5POAAZ\MC9003701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1326" y="2250874"/>
            <a:ext cx="794412" cy="72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WS28ARFF\MC900017001[1].wmf"/>
          <p:cNvPicPr>
            <a:picLocks noChangeAspect="1" noChangeArrowheads="1"/>
          </p:cNvPicPr>
          <p:nvPr/>
        </p:nvPicPr>
        <p:blipFill>
          <a:blip r:embed="rId7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741" y="5157192"/>
            <a:ext cx="400989" cy="67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WS28ARFF\MC9004418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564" y="5661248"/>
            <a:ext cx="822920" cy="82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uživatel\AppData\Local\Microsoft\Windows\Temporary Internet Files\Content.IE5\1CSGPSS0\MC9002997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100" y="3714155"/>
            <a:ext cx="885825" cy="71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živatel\AppData\Local\Microsoft\Windows\Temporary Internet Files\Content.IE5\UFJJ3S0D\MC90043386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824" y="4427158"/>
            <a:ext cx="711232" cy="71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uživatel\AppData\Local\Microsoft\Windows\Temporary Internet Files\Content.IE5\7ZZ02OO0\MC90041218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824" y="2910705"/>
            <a:ext cx="891234" cy="80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uživatel\AppData\Local\Microsoft\Windows\Temporary Internet Files\Content.IE5\HYWYJ8K6\MC9002902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205" y="2295477"/>
            <a:ext cx="932363" cy="63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uživatel\AppData\Local\Microsoft\Windows\Temporary Internet Files\Content.IE5\WS28ARFF\MC9004418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205" y="5679876"/>
            <a:ext cx="822920" cy="82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uživatel\AppData\Local\Microsoft\Windows\Temporary Internet Files\Content.IE5\0BOFSMYG\MC900439836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659" y="5138390"/>
            <a:ext cx="657453" cy="657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92840" y="249289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watched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Tv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3888" y="316702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listened</a:t>
            </a:r>
            <a:r>
              <a:rPr lang="cs-CZ" sz="2000" b="1" dirty="0" smtClean="0"/>
              <a:t> </a:t>
            </a:r>
            <a:r>
              <a:rPr lang="cs-CZ" sz="2000" b="1" dirty="0" smtClean="0"/>
              <a:t>to music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60207" y="3885990"/>
            <a:ext cx="22402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played</a:t>
            </a:r>
            <a:r>
              <a:rPr lang="cs-CZ" sz="2000" b="1" dirty="0" smtClean="0"/>
              <a:t> basketball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92832" y="3889476"/>
            <a:ext cx="2263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played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piano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22931" y="3190534"/>
            <a:ext cx="23774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played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guitar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52400" y="531248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danced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436246" y="4598108"/>
            <a:ext cx="23122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listened</a:t>
            </a:r>
            <a:r>
              <a:rPr lang="cs-CZ" sz="2000" b="1" dirty="0" smtClean="0"/>
              <a:t> </a:t>
            </a:r>
            <a:r>
              <a:rPr lang="cs-CZ" sz="2000" b="1" dirty="0" smtClean="0"/>
              <a:t>to music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70602" y="4600064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played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computer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games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436246" y="5282450"/>
            <a:ext cx="20961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called</a:t>
            </a:r>
            <a:r>
              <a:rPr lang="cs-CZ" sz="2000" b="1" dirty="0" smtClean="0"/>
              <a:t> my </a:t>
            </a:r>
            <a:r>
              <a:rPr lang="cs-CZ" sz="2000" b="1" dirty="0" err="1" smtClean="0"/>
              <a:t>mum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563888" y="598121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brushed</a:t>
            </a:r>
            <a:r>
              <a:rPr lang="cs-CZ" sz="2000" b="1" dirty="0" smtClean="0"/>
              <a:t> my </a:t>
            </a:r>
            <a:r>
              <a:rPr lang="cs-CZ" sz="2000" b="1" dirty="0" err="1" smtClean="0"/>
              <a:t>teeth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436246" y="2427272"/>
            <a:ext cx="20961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had a </a:t>
            </a:r>
            <a:r>
              <a:rPr lang="cs-CZ" sz="2000" b="1" dirty="0" err="1" smtClean="0"/>
              <a:t>breakfast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30809" y="595406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I </a:t>
            </a:r>
            <a:r>
              <a:rPr lang="cs-CZ" sz="2000" b="1" dirty="0" err="1" smtClean="0"/>
              <a:t>brushed</a:t>
            </a:r>
            <a:r>
              <a:rPr lang="cs-CZ" sz="2000" b="1" dirty="0" smtClean="0"/>
              <a:t> my </a:t>
            </a:r>
            <a:r>
              <a:rPr lang="cs-CZ" sz="2000" b="1" dirty="0" err="1" smtClean="0"/>
              <a:t>teeth</a:t>
            </a:r>
            <a:endParaRPr lang="cs-CZ" sz="2000" b="1" dirty="0"/>
          </a:p>
        </p:txBody>
      </p:sp>
      <p:sp>
        <p:nvSpPr>
          <p:cNvPr id="6" name="Tlačítko akce: Zpět nebo Předchozí 5">
            <a:hlinkClick r:id="" action="ppaction://hlinkshowjump?jump=lastslideviewed" highlightClick="1"/>
          </p:cNvPr>
          <p:cNvSpPr/>
          <p:nvPr/>
        </p:nvSpPr>
        <p:spPr>
          <a:xfrm>
            <a:off x="8100392" y="6309320"/>
            <a:ext cx="601280" cy="441393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33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7" dur="indefinit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8" dur="indefinite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5" dur="indefinite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6" dur="indefinite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4" dur="indefinite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5" dur="indefinite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3" dur="indefinite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14" dur="indefinite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2" dur="indefinite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3" dur="indefinite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0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1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9" dur="indefinite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0" dur="indefinite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</p:childTnLst>
        </p:cTn>
      </p:par>
    </p:tnLst>
    <p:bldLst>
      <p:bldP spid="5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12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2137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Ola 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11:35?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1114" y="2267741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Ola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danced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8:00?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114" y="3525982"/>
            <a:ext cx="4854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Ola 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14:00?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3995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Ola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listened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 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to music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10:00?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82007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Ola 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20:00?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5786" y="1003663"/>
            <a:ext cx="3356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played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piano.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05786" y="2267742"/>
            <a:ext cx="2679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No,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didn‘t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5786" y="3525980"/>
            <a:ext cx="3838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played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computer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games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05786" y="4739950"/>
            <a:ext cx="22195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,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did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05786" y="5862798"/>
            <a:ext cx="3790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She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brushed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her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teeth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lačítko akce: Nápověda 13">
            <a:hlinkClick r:id="rId2" action="ppaction://hlinksldjump" highlightClick="1"/>
          </p:cNvPr>
          <p:cNvSpPr/>
          <p:nvPr/>
        </p:nvSpPr>
        <p:spPr>
          <a:xfrm>
            <a:off x="8432784" y="6093631"/>
            <a:ext cx="459696" cy="575729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2667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528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02060"/>
                </a:solidFill>
              </a:rPr>
              <a:t>13</a:t>
            </a:fld>
            <a:endParaRPr lang="cs-CZ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21378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16:30?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4948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listened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to music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14:00?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1114" y="3525982"/>
            <a:ext cx="4854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10:00 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39952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played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basketball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20:00?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82007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What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did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John do </a:t>
            </a:r>
            <a:r>
              <a:rPr lang="cs-CZ" sz="2400" dirty="0" err="1" smtClean="0">
                <a:solidFill>
                  <a:srgbClr val="002060"/>
                </a:solidFill>
                <a:latin typeface="Calibri" panose="020F0502020204030204" pitchFamily="34" charset="0"/>
              </a:rPr>
              <a:t>at</a:t>
            </a:r>
            <a:r>
              <a:rPr lang="cs-CZ" sz="2400" dirty="0" smtClean="0">
                <a:solidFill>
                  <a:srgbClr val="002060"/>
                </a:solidFill>
                <a:latin typeface="Calibri" panose="020F0502020204030204" pitchFamily="34" charset="0"/>
              </a:rPr>
              <a:t> 8:00?</a:t>
            </a:r>
            <a:endParaRPr lang="cs-CZ" sz="2400" dirty="0">
              <a:solidFill>
                <a:srgbClr val="002060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20471" y="1003664"/>
            <a:ext cx="2650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called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his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mum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20471" y="2267743"/>
            <a:ext cx="2183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Yes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, 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did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20471" y="3525981"/>
            <a:ext cx="3011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played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the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guitar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 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20471" y="4739951"/>
            <a:ext cx="2108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No, he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didn‘t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20471" y="5862799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He had a </a:t>
            </a:r>
            <a:r>
              <a:rPr lang="cs-CZ" sz="2400" b="1" dirty="0" err="1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breakfast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  <a:latin typeface="Calibri" panose="020F0502020204030204" pitchFamily="34" charset="0"/>
              </a:rPr>
              <a:t>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Calibri" panose="020F0502020204030204" pitchFamily="34" charset="0"/>
            </a:endParaRPr>
          </a:p>
        </p:txBody>
      </p:sp>
      <p:sp>
        <p:nvSpPr>
          <p:cNvPr id="14" name="Tlačítko akce: Nápověda 13">
            <a:hlinkClick r:id="rId2" action="ppaction://hlinksldjump" highlightClick="1"/>
          </p:cNvPr>
          <p:cNvSpPr/>
          <p:nvPr/>
        </p:nvSpPr>
        <p:spPr>
          <a:xfrm>
            <a:off x="8432784" y="6093631"/>
            <a:ext cx="459696" cy="575729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887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g</a:t>
            </a:r>
            <a:r>
              <a:rPr lang="cs-CZ" i="1" u="sng" dirty="0" smtClean="0">
                <a:solidFill>
                  <a:srgbClr val="073E87"/>
                </a:solidFill>
              </a:rPr>
              <a:t>alerie</a:t>
            </a:r>
            <a:r>
              <a:rPr lang="cs-CZ" i="1" dirty="0" smtClean="0">
                <a:solidFill>
                  <a:srgbClr val="073E87"/>
                </a:solidFill>
              </a:rPr>
              <a:t>:  microsoft.office.com</a:t>
            </a:r>
            <a:endParaRPr lang="cs-CZ" i="1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1291</TotalTime>
  <Words>816</Words>
  <Application>Microsoft Office PowerPoint</Application>
  <PresentationFormat>Předvádění na obrazovce (4:3)</PresentationFormat>
  <Paragraphs>139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PAST SIMPLE</vt:lpstr>
      <vt:lpstr>Prezentace aplikace PowerPoint</vt:lpstr>
      <vt:lpstr>Prezentace aplikace PowerPoint</vt:lpstr>
      <vt:lpstr>Prezentace aplikace PowerPoint</vt:lpstr>
      <vt:lpstr>When did they live?</vt:lpstr>
      <vt:lpstr>Prezentace aplikace PowerPoint</vt:lpstr>
      <vt:lpstr>When did they live?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90</cp:revision>
  <dcterms:created xsi:type="dcterms:W3CDTF">2013-05-10T12:01:16Z</dcterms:created>
  <dcterms:modified xsi:type="dcterms:W3CDTF">2014-03-11T03:02:54Z</dcterms:modified>
</cp:coreProperties>
</file>