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80" r:id="rId1"/>
  </p:sldMasterIdLst>
  <p:notesMasterIdLst>
    <p:notesMasterId r:id="rId10"/>
  </p:notesMasterIdLst>
  <p:handoutMasterIdLst>
    <p:handoutMasterId r:id="rId11"/>
  </p:handoutMasterIdLst>
  <p:sldIdLst>
    <p:sldId id="256" r:id="rId2"/>
    <p:sldId id="262" r:id="rId3"/>
    <p:sldId id="268" r:id="rId4"/>
    <p:sldId id="269" r:id="rId5"/>
    <p:sldId id="270" r:id="rId6"/>
    <p:sldId id="271" r:id="rId7"/>
    <p:sldId id="272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74" d="100"/>
          <a:sy n="74" d="100"/>
        </p:scale>
        <p:origin x="-1838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</a:t>
          </a:r>
          <a:r>
            <a:rPr lang="cs-CZ" sz="2000" b="1" dirty="0" err="1" smtClean="0"/>
            <a:t>sady:ČR</a:t>
          </a:r>
          <a:r>
            <a:rPr lang="cs-CZ" sz="2000" b="1" dirty="0" smtClean="0"/>
            <a:t> - Průmysl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err="1" smtClean="0"/>
            <a:t>Autor:Mgr</a:t>
          </a:r>
          <a:r>
            <a:rPr lang="cs-CZ" sz="2000" b="1" dirty="0" smtClean="0"/>
            <a:t>. Jana  Strejčková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3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err="1" smtClean="0"/>
            <a:t>Autor:Mgr</a:t>
          </a:r>
          <a:r>
            <a:rPr lang="cs-CZ" sz="2000" b="1" kern="1200" dirty="0" smtClean="0"/>
            <a:t>. Jana  Strejčková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3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3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3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</a:t>
          </a:r>
          <a:r>
            <a:rPr lang="cs-CZ" sz="2000" b="1" kern="1200" dirty="0" err="1" smtClean="0"/>
            <a:t>sady:ČR</a:t>
          </a:r>
          <a:r>
            <a:rPr lang="cs-CZ" sz="2000" b="1" kern="1200" dirty="0" smtClean="0"/>
            <a:t> - Průmysl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3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A23943-48D0-452D-BCF0-D7E908225773}" type="datetimeFigureOut">
              <a:rPr lang="cs-CZ" smtClean="0"/>
              <a:pPr/>
              <a:t>11.3.2014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EE6858-CB72-4A8C-9BAE-3514F275AE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305512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11.3.2014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48841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5" grpId="0"/>
    </p:bld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png"/><Relationship Id="rId10" Type="http://schemas.openxmlformats.org/officeDocument/2006/relationships/image" Target="../media/image12.jpeg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13" Type="http://schemas.openxmlformats.org/officeDocument/2006/relationships/image" Target="../media/image22.wmf"/><Relationship Id="rId3" Type="http://schemas.openxmlformats.org/officeDocument/2006/relationships/image" Target="../media/image13.png"/><Relationship Id="rId7" Type="http://schemas.openxmlformats.org/officeDocument/2006/relationships/image" Target="../media/image16.wmf"/><Relationship Id="rId12" Type="http://schemas.openxmlformats.org/officeDocument/2006/relationships/image" Target="../media/image21.wmf"/><Relationship Id="rId17" Type="http://schemas.openxmlformats.org/officeDocument/2006/relationships/image" Target="../media/image26.wmf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2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4.wmf"/><Relationship Id="rId15" Type="http://schemas.openxmlformats.org/officeDocument/2006/relationships/image" Target="../media/image24.wmf"/><Relationship Id="rId10" Type="http://schemas.openxmlformats.org/officeDocument/2006/relationships/image" Target="../media/image19.png"/><Relationship Id="rId4" Type="http://schemas.openxmlformats.org/officeDocument/2006/relationships/image" Target="../media/image14.wmf"/><Relationship Id="rId9" Type="http://schemas.openxmlformats.org/officeDocument/2006/relationships/image" Target="../media/image18.wmf"/><Relationship Id="rId1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Hornomoravsky.JPG" TargetMode="External"/><Relationship Id="rId3" Type="http://schemas.openxmlformats.org/officeDocument/2006/relationships/hyperlink" Target="http://cs.wikipedia.org/wiki/Soubor:Koz%C3%AD_h%C5%99bety2.JPG" TargetMode="External"/><Relationship Id="rId7" Type="http://schemas.openxmlformats.org/officeDocument/2006/relationships/hyperlink" Target="http://cs.wikipedia.org/wiki/Soubor:Prerovnl_pod_hurou.jpg" TargetMode="External"/><Relationship Id="rId2" Type="http://schemas.openxmlformats.org/officeDocument/2006/relationships/hyperlink" Target="http://cs.wikipedia.org/wiki/Soubor:Zahorska_lowland_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%C5%9Anie%C5%BCka_z_zachodu.jpg" TargetMode="External"/><Relationship Id="rId11" Type="http://schemas.openxmlformats.org/officeDocument/2006/relationships/hyperlink" Target="http://cs.wikipedia.org/wiki/Soubor:Verschneites_Erzgebirge.JPG" TargetMode="External"/><Relationship Id="rId5" Type="http://schemas.openxmlformats.org/officeDocument/2006/relationships/hyperlink" Target="http://cs.wikipedia.org/wiki/Soubor:Primaveal_forest_Jizera.JPG" TargetMode="External"/><Relationship Id="rId10" Type="http://schemas.openxmlformats.org/officeDocument/2006/relationships/hyperlink" Target="http://cs.wikipedia.org/wiki/Soubor:Lys%C3%A1_hora_(Beskydy_CZE)_-_view_from_Fr%C3%BDdlant_nad_Ostravic%C3%AD.jpg" TargetMode="External"/><Relationship Id="rId4" Type="http://schemas.openxmlformats.org/officeDocument/2006/relationships/hyperlink" Target="http://cs.wikipedia.org/wiki/Polabsk%C3%A1_n%C3%AD%C5%BEina" TargetMode="External"/><Relationship Id="rId9" Type="http://schemas.openxmlformats.org/officeDocument/2006/relationships/hyperlink" Target="http://cs.wikipedia.org/wiki/Soubor:Ka%C5%A1persk%C3%A1_vrchovina_od_Svatoboru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3595058478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Materiál je částečně výukový, zčásti slouží k procvičení látky. Cíl-žáci znají hlavní druhy průmyslové výroby významné pro naše hospodářství a dokážou k nim přiřadit správné druhy výrobků.</a:t>
            </a:r>
          </a:p>
          <a:p>
            <a:r>
              <a:rPr lang="cs-CZ" dirty="0" smtClean="0"/>
              <a:t>Materiál je určen pro žáky 4. ročníku.</a:t>
            </a:r>
          </a:p>
          <a:p>
            <a:r>
              <a:rPr lang="cs-CZ" dirty="0" smtClean="0"/>
              <a:t>Časová dotace: 20 min.</a:t>
            </a:r>
          </a:p>
          <a:p>
            <a:r>
              <a:rPr lang="cs-CZ" dirty="0" smtClean="0"/>
              <a:t>Snímek 4-6 výukový (vysvětlení tématu)</a:t>
            </a:r>
          </a:p>
          <a:p>
            <a:r>
              <a:rPr lang="cs-CZ" dirty="0" smtClean="0"/>
              <a:t>Snímek č. 5 – s kliknutím na výrobu se objeví produkty. </a:t>
            </a:r>
          </a:p>
          <a:p>
            <a:r>
              <a:rPr lang="cs-CZ" dirty="0" smtClean="0"/>
              <a:t>Snímek č. 7 procvičovací (Žáci přiřazují k průmyslu  výrobek). Kliknutím myší na výrobek = zařadí se ke správnému průmyslu.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3" name="Pětiúhelník 2"/>
          <p:cNvSpPr/>
          <p:nvPr/>
        </p:nvSpPr>
        <p:spPr>
          <a:xfrm>
            <a:off x="1835696" y="1988840"/>
            <a:ext cx="5544616" cy="192479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Průmysl</a:t>
            </a:r>
            <a:endParaRPr lang="cs-CZ" sz="80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196752"/>
            <a:ext cx="42049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&gt;Základem průmyslu je </a:t>
            </a:r>
            <a:r>
              <a:rPr lang="cs-CZ" sz="2400" dirty="0" smtClean="0">
                <a:solidFill>
                  <a:srgbClr val="FF0000"/>
                </a:solidFill>
              </a:rPr>
              <a:t>výroba.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772816"/>
            <a:ext cx="677454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&gt;</a:t>
            </a:r>
            <a:r>
              <a:rPr lang="cs-CZ" sz="2400" dirty="0" smtClean="0"/>
              <a:t>Kdyby neexistoval průmysl, museli by si lidé vše, </a:t>
            </a:r>
          </a:p>
          <a:p>
            <a:r>
              <a:rPr lang="cs-CZ" sz="2400" dirty="0" smtClean="0"/>
              <a:t>  co potřebují k </a:t>
            </a:r>
            <a:r>
              <a:rPr lang="cs-CZ" sz="2400" dirty="0" smtClean="0"/>
              <a:t>životu, </a:t>
            </a:r>
            <a:r>
              <a:rPr lang="cs-CZ" sz="2400" dirty="0" smtClean="0"/>
              <a:t>vyrábět sami.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2708920"/>
            <a:ext cx="528715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&gt;Výrobky, s nimiž se denně setkáváme, </a:t>
            </a:r>
          </a:p>
          <a:p>
            <a:r>
              <a:rPr lang="cs-CZ" sz="2400" dirty="0" smtClean="0"/>
              <a:t>vyrábějí </a:t>
            </a:r>
            <a:r>
              <a:rPr lang="cs-CZ" sz="2400" dirty="0" smtClean="0">
                <a:solidFill>
                  <a:srgbClr val="FF0000"/>
                </a:solidFill>
              </a:rPr>
              <a:t>průmyslové závody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3717032"/>
            <a:ext cx="826867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&gt;Rozeznáváme různá odvětví průmyslu </a:t>
            </a:r>
          </a:p>
          <a:p>
            <a:r>
              <a:rPr lang="cs-CZ" sz="2400" dirty="0" smtClean="0"/>
              <a:t>  a to dle </a:t>
            </a:r>
            <a:r>
              <a:rPr lang="cs-CZ" sz="2400" dirty="0" smtClean="0"/>
              <a:t>toho, </a:t>
            </a:r>
            <a:r>
              <a:rPr lang="cs-CZ" sz="2400" dirty="0" smtClean="0"/>
              <a:t>jaké výrobky dané průmyslové závody vyrábějí.</a:t>
            </a:r>
            <a:endParaRPr lang="cs-CZ" sz="24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899592" y="404664"/>
            <a:ext cx="68499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 našem území nejvíce zastoupen průmysl:</a:t>
            </a:r>
            <a:endParaRPr lang="cs-CZ" sz="2800" dirty="0"/>
          </a:p>
        </p:txBody>
      </p:sp>
      <p:sp>
        <p:nvSpPr>
          <p:cNvPr id="5" name="Pětiúhelník 4"/>
          <p:cNvSpPr/>
          <p:nvPr/>
        </p:nvSpPr>
        <p:spPr>
          <a:xfrm>
            <a:off x="462964" y="908720"/>
            <a:ext cx="2304256" cy="62864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potravinářský</a:t>
            </a:r>
            <a:endParaRPr lang="cs-CZ" sz="2400" dirty="0"/>
          </a:p>
        </p:txBody>
      </p:sp>
      <p:sp>
        <p:nvSpPr>
          <p:cNvPr id="6" name="Pětiúhelník 5"/>
          <p:cNvSpPr/>
          <p:nvPr/>
        </p:nvSpPr>
        <p:spPr>
          <a:xfrm>
            <a:off x="467544" y="1484784"/>
            <a:ext cx="2304256" cy="62864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chemický</a:t>
            </a:r>
            <a:endParaRPr lang="cs-CZ" sz="2400" dirty="0"/>
          </a:p>
        </p:txBody>
      </p:sp>
      <p:sp>
        <p:nvSpPr>
          <p:cNvPr id="7" name="Pětiúhelník 6"/>
          <p:cNvSpPr/>
          <p:nvPr/>
        </p:nvSpPr>
        <p:spPr>
          <a:xfrm>
            <a:off x="467544" y="2132856"/>
            <a:ext cx="2448272" cy="62864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dřevozpracující</a:t>
            </a:r>
            <a:endParaRPr lang="cs-CZ" sz="2400" dirty="0"/>
          </a:p>
        </p:txBody>
      </p:sp>
      <p:sp>
        <p:nvSpPr>
          <p:cNvPr id="8" name="Pětiúhelník 7"/>
          <p:cNvSpPr/>
          <p:nvPr/>
        </p:nvSpPr>
        <p:spPr>
          <a:xfrm>
            <a:off x="467544" y="2780928"/>
            <a:ext cx="2304256" cy="700656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stavební</a:t>
            </a:r>
            <a:endParaRPr lang="cs-CZ" sz="2400" dirty="0"/>
          </a:p>
        </p:txBody>
      </p:sp>
      <p:sp>
        <p:nvSpPr>
          <p:cNvPr id="9" name="Pětiúhelník 8"/>
          <p:cNvSpPr/>
          <p:nvPr/>
        </p:nvSpPr>
        <p:spPr>
          <a:xfrm>
            <a:off x="467544" y="3501008"/>
            <a:ext cx="2304256" cy="700656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hutní</a:t>
            </a:r>
            <a:endParaRPr lang="cs-CZ" sz="2400" dirty="0"/>
          </a:p>
        </p:txBody>
      </p:sp>
      <p:sp>
        <p:nvSpPr>
          <p:cNvPr id="10" name="Pětiúhelník 9"/>
          <p:cNvSpPr/>
          <p:nvPr/>
        </p:nvSpPr>
        <p:spPr>
          <a:xfrm>
            <a:off x="467544" y="4221088"/>
            <a:ext cx="2304256" cy="700656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strojírenský</a:t>
            </a:r>
            <a:endParaRPr lang="cs-CZ" sz="2400" dirty="0"/>
          </a:p>
        </p:txBody>
      </p:sp>
      <p:sp>
        <p:nvSpPr>
          <p:cNvPr id="11" name="Pětiúhelník 10"/>
          <p:cNvSpPr/>
          <p:nvPr/>
        </p:nvSpPr>
        <p:spPr>
          <a:xfrm>
            <a:off x="467544" y="5661248"/>
            <a:ext cx="2304256" cy="700656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keramický</a:t>
            </a:r>
          </a:p>
          <a:p>
            <a:pPr algn="ctr"/>
            <a:r>
              <a:rPr lang="cs-CZ" sz="2400" dirty="0" smtClean="0"/>
              <a:t>a sklářský</a:t>
            </a:r>
            <a:endParaRPr lang="cs-CZ" sz="2400" dirty="0"/>
          </a:p>
        </p:txBody>
      </p:sp>
      <p:sp>
        <p:nvSpPr>
          <p:cNvPr id="12" name="Pětiúhelník 11"/>
          <p:cNvSpPr/>
          <p:nvPr/>
        </p:nvSpPr>
        <p:spPr>
          <a:xfrm>
            <a:off x="467544" y="4941168"/>
            <a:ext cx="2304256" cy="700656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energetický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771800" y="980728"/>
            <a:ext cx="35974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např. mléko, chléb, cukr…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771800" y="1556792"/>
            <a:ext cx="43717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např</a:t>
            </a:r>
            <a:r>
              <a:rPr lang="cs-CZ" dirty="0" smtClean="0"/>
              <a:t>. </a:t>
            </a:r>
            <a:r>
              <a:rPr lang="cs-CZ" sz="2400" dirty="0" smtClean="0"/>
              <a:t>barvy, léky, oleje, benzin…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771800" y="2132856"/>
            <a:ext cx="62664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nábytek, hudební nástroje, stavební materiál…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843808" y="2852936"/>
            <a:ext cx="39036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např. cihly, cement, vápno…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843808" y="3573016"/>
            <a:ext cx="42723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např. výrobky ze železa, oceli…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915816" y="4221088"/>
            <a:ext cx="37529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např. stroje a jejich součásti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497309" y="5013176"/>
            <a:ext cx="66466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    výroba elektr. energie, těžba, využití ropy, uhlí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843808" y="5733256"/>
            <a:ext cx="43043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hrníčky, talíře, umyvadla, sklo…</a:t>
            </a:r>
            <a:endParaRPr lang="cs-CZ" sz="24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/>
      <p:bldP spid="14" grpId="0"/>
      <p:bldP spid="15" grpId="0"/>
      <p:bldP spid="16" grpId="0"/>
      <p:bldP spid="17" grpId="0"/>
      <p:bldP spid="18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11560" y="332656"/>
            <a:ext cx="664810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&gt;Výroba se uskutečňuje v průmyslových závodech</a:t>
            </a:r>
          </a:p>
          <a:p>
            <a:r>
              <a:rPr lang="cs-CZ" sz="2400" dirty="0" smtClean="0"/>
              <a:t>např.</a:t>
            </a:r>
            <a:endParaRPr lang="cs-CZ" sz="2400" dirty="0"/>
          </a:p>
        </p:txBody>
      </p:sp>
      <p:pic>
        <p:nvPicPr>
          <p:cNvPr id="1027" name="Picture 3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196752"/>
            <a:ext cx="922630" cy="92354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547664" y="908720"/>
            <a:ext cx="9781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pekárna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27784" y="1556792"/>
            <a:ext cx="8547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výroba</a:t>
            </a:r>
            <a:endParaRPr lang="cs-CZ" dirty="0"/>
          </a:p>
        </p:txBody>
      </p:sp>
      <p:pic>
        <p:nvPicPr>
          <p:cNvPr id="1029" name="Picture 5" descr="C:\Users\baudyš\AppData\Local\Microsoft\Windows\Temporary Internet Files\Content.IE5\4AZ0HYIR\dglxasset[1].aspx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836712"/>
            <a:ext cx="957160" cy="900460"/>
          </a:xfrm>
          <a:prstGeom prst="rect">
            <a:avLst/>
          </a:prstGeom>
          <a:noFill/>
        </p:spPr>
      </p:pic>
      <p:pic>
        <p:nvPicPr>
          <p:cNvPr id="1030" name="Picture 6" descr="C:\Users\baudyš\AppData\Local\Microsoft\Windows\Temporary Internet Files\Content.IE5\OFZNDV5K\MC90019866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1268760"/>
            <a:ext cx="1004515" cy="793209"/>
          </a:xfrm>
          <a:prstGeom prst="rect">
            <a:avLst/>
          </a:prstGeom>
          <a:noFill/>
        </p:spPr>
      </p:pic>
      <p:pic>
        <p:nvPicPr>
          <p:cNvPr id="1031" name="Picture 7" descr="C:\Users\baudyš\AppData\Local\Microsoft\Windows\Temporary Internet Files\Content.IE5\MDL4DZMN\MC900441777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912" y="1988840"/>
            <a:ext cx="953264" cy="953264"/>
          </a:xfrm>
          <a:prstGeom prst="rect">
            <a:avLst/>
          </a:prstGeom>
          <a:noFill/>
        </p:spPr>
      </p:pic>
      <p:cxnSp>
        <p:nvCxnSpPr>
          <p:cNvPr id="14" name="Přímá spojovací šipka 13"/>
          <p:cNvCxnSpPr/>
          <p:nvPr/>
        </p:nvCxnSpPr>
        <p:spPr>
          <a:xfrm flipV="1">
            <a:off x="3419872" y="1340768"/>
            <a:ext cx="288032" cy="41386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3419872" y="1772816"/>
            <a:ext cx="115212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3419872" y="1772816"/>
            <a:ext cx="504056" cy="36004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95536" y="2996952"/>
            <a:ext cx="856195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&gt;Továrny, průmyslové závody potřebují k výrobě - </a:t>
            </a:r>
            <a:r>
              <a:rPr lang="cs-CZ" sz="2400" dirty="0" smtClean="0">
                <a:solidFill>
                  <a:srgbClr val="FF0000"/>
                </a:solidFill>
              </a:rPr>
              <a:t>suroviny,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energii, zaměstnance,</a:t>
            </a:r>
            <a:r>
              <a:rPr lang="cs-CZ" sz="2400" dirty="0" smtClean="0"/>
              <a:t> k rozvozu výrobků </a:t>
            </a:r>
            <a:r>
              <a:rPr lang="cs-CZ" sz="2400" dirty="0" smtClean="0">
                <a:solidFill>
                  <a:srgbClr val="FF0000"/>
                </a:solidFill>
              </a:rPr>
              <a:t>dopravní prostředky…</a:t>
            </a:r>
          </a:p>
          <a:p>
            <a:endParaRPr lang="cs-CZ" sz="2400" dirty="0"/>
          </a:p>
        </p:txBody>
      </p:sp>
      <p:pic>
        <p:nvPicPr>
          <p:cNvPr id="1033" name="Picture 9" descr="C:\Program Files\Microsoft Office\MEDIA\CAGCAT10\j0149627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584" y="4437112"/>
            <a:ext cx="1296144" cy="920965"/>
          </a:xfrm>
          <a:prstGeom prst="rect">
            <a:avLst/>
          </a:prstGeom>
          <a:noFill/>
        </p:spPr>
      </p:pic>
      <p:pic>
        <p:nvPicPr>
          <p:cNvPr id="1034" name="Picture 10" descr="C:\Users\baudyš\AppData\Local\Microsoft\Windows\Temporary Internet Files\Content.IE5\MDL4DZMN\MC90031945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75856" y="3789040"/>
            <a:ext cx="1812341" cy="1304849"/>
          </a:xfrm>
          <a:prstGeom prst="rect">
            <a:avLst/>
          </a:prstGeom>
          <a:noFill/>
        </p:spPr>
      </p:pic>
      <p:sp>
        <p:nvSpPr>
          <p:cNvPr id="26" name="Vývojový diagram: postup 25"/>
          <p:cNvSpPr/>
          <p:nvPr/>
        </p:nvSpPr>
        <p:spPr>
          <a:xfrm>
            <a:off x="3995936" y="4437112"/>
            <a:ext cx="936104" cy="108592"/>
          </a:xfrm>
          <a:prstGeom prst="flowChartProces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mlékárna</a:t>
            </a:r>
            <a:endParaRPr lang="cs-CZ" sz="1100" dirty="0"/>
          </a:p>
        </p:txBody>
      </p:sp>
      <p:pic>
        <p:nvPicPr>
          <p:cNvPr id="1035" name="Picture 11" descr="C:\Users\baudyš\AppData\Local\Microsoft\Windows\Temporary Internet Files\Content.IE5\OFZNDV5K\MC90023837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292080" y="5229200"/>
            <a:ext cx="1798625" cy="1048817"/>
          </a:xfrm>
          <a:prstGeom prst="rect">
            <a:avLst/>
          </a:prstGeom>
          <a:noFill/>
        </p:spPr>
      </p:pic>
      <p:sp>
        <p:nvSpPr>
          <p:cNvPr id="28" name="Vývojový diagram: postup 27"/>
          <p:cNvSpPr/>
          <p:nvPr/>
        </p:nvSpPr>
        <p:spPr>
          <a:xfrm rot="2155443" flipH="1">
            <a:off x="6122811" y="5557776"/>
            <a:ext cx="936104" cy="189735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M L É K O</a:t>
            </a:r>
            <a:endParaRPr lang="cs-CZ" sz="1100" dirty="0"/>
          </a:p>
        </p:txBody>
      </p:sp>
      <p:pic>
        <p:nvPicPr>
          <p:cNvPr id="1039" name="Picture 15" descr="C:\Users\baudyš\AppData\Local\Microsoft\Windows\Temporary Internet Files\Content.IE5\TCCF7NND\MC90032473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524328" y="4005064"/>
            <a:ext cx="1152128" cy="1116214"/>
          </a:xfrm>
          <a:prstGeom prst="rect">
            <a:avLst/>
          </a:prstGeom>
          <a:noFill/>
        </p:spPr>
      </p:pic>
      <p:sp>
        <p:nvSpPr>
          <p:cNvPr id="33" name="TextovéPole 32"/>
          <p:cNvSpPr txBox="1"/>
          <p:nvPr/>
        </p:nvSpPr>
        <p:spPr>
          <a:xfrm>
            <a:off x="395536" y="3861048"/>
            <a:ext cx="25074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Hospodářské zvíře-chov</a:t>
            </a:r>
          </a:p>
          <a:p>
            <a:r>
              <a:rPr lang="cs-CZ" dirty="0" smtClean="0"/>
              <a:t>       (přírodnina)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347864" y="5013176"/>
            <a:ext cx="19447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Průmyslový závod</a:t>
            </a:r>
          </a:p>
          <a:p>
            <a:r>
              <a:rPr lang="cs-CZ" dirty="0" smtClean="0"/>
              <a:t>     (zpracování)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084168" y="6309320"/>
            <a:ext cx="9877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doprava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215267" y="5085184"/>
            <a:ext cx="18966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obchod s výrobky</a:t>
            </a:r>
          </a:p>
          <a:p>
            <a:r>
              <a:rPr lang="cs-CZ" dirty="0" smtClean="0"/>
              <a:t>         (prodej)</a:t>
            </a:r>
            <a:endParaRPr lang="cs-CZ" dirty="0"/>
          </a:p>
        </p:txBody>
      </p:sp>
      <p:pic>
        <p:nvPicPr>
          <p:cNvPr id="1042" name="Picture 18" descr="C:\Users\baudyš\AppData\Local\Microsoft\Windows\Temporary Internet Files\Content.IE5\4AZ0HYIR\MP900387642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195736" y="5779320"/>
            <a:ext cx="1512168" cy="1078680"/>
          </a:xfrm>
          <a:prstGeom prst="rect">
            <a:avLst/>
          </a:prstGeom>
          <a:noFill/>
        </p:spPr>
      </p:pic>
      <p:sp>
        <p:nvSpPr>
          <p:cNvPr id="41" name="TextovéPole 40"/>
          <p:cNvSpPr txBox="1"/>
          <p:nvPr/>
        </p:nvSpPr>
        <p:spPr>
          <a:xfrm>
            <a:off x="1403648" y="6488668"/>
            <a:ext cx="10134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surovina</a:t>
            </a:r>
            <a:endParaRPr lang="cs-CZ" dirty="0"/>
          </a:p>
        </p:txBody>
      </p:sp>
      <p:cxnSp>
        <p:nvCxnSpPr>
          <p:cNvPr id="45" name="Přímá spojovací šipka 44"/>
          <p:cNvCxnSpPr/>
          <p:nvPr/>
        </p:nvCxnSpPr>
        <p:spPr>
          <a:xfrm>
            <a:off x="1979712" y="5373216"/>
            <a:ext cx="288032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ovací šipka 47"/>
          <p:cNvCxnSpPr/>
          <p:nvPr/>
        </p:nvCxnSpPr>
        <p:spPr>
          <a:xfrm flipV="1">
            <a:off x="3203848" y="5157192"/>
            <a:ext cx="144016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ovací šipka 50"/>
          <p:cNvCxnSpPr/>
          <p:nvPr/>
        </p:nvCxnSpPr>
        <p:spPr>
          <a:xfrm>
            <a:off x="5148064" y="4869160"/>
            <a:ext cx="43204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ovací šipka 53"/>
          <p:cNvCxnSpPr/>
          <p:nvPr/>
        </p:nvCxnSpPr>
        <p:spPr>
          <a:xfrm flipV="1">
            <a:off x="7020272" y="4869160"/>
            <a:ext cx="576064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2060" name="Picture 12" descr="C:\Users\baudyš\AppData\Local\Microsoft\Windows\Temporary Internet Files\Content.IE5\4AZ0HYIR\dglxasset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18378">
            <a:off x="5555016" y="3451802"/>
            <a:ext cx="1346334" cy="1346334"/>
          </a:xfrm>
          <a:prstGeom prst="rect">
            <a:avLst/>
          </a:prstGeom>
          <a:noFill/>
        </p:spPr>
      </p:pic>
      <p:sp>
        <p:nvSpPr>
          <p:cNvPr id="16" name="Pětiúhelník 15"/>
          <p:cNvSpPr/>
          <p:nvPr/>
        </p:nvSpPr>
        <p:spPr>
          <a:xfrm>
            <a:off x="264599" y="1079028"/>
            <a:ext cx="2808312" cy="7726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dřevozpracující</a:t>
            </a:r>
            <a:endParaRPr lang="cs-CZ" sz="2400" dirty="0"/>
          </a:p>
        </p:txBody>
      </p:sp>
      <p:sp>
        <p:nvSpPr>
          <p:cNvPr id="18" name="Pětiúhelník 17"/>
          <p:cNvSpPr/>
          <p:nvPr/>
        </p:nvSpPr>
        <p:spPr>
          <a:xfrm>
            <a:off x="251520" y="6093296"/>
            <a:ext cx="2592288" cy="48463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strojírenský </a:t>
            </a:r>
          </a:p>
        </p:txBody>
      </p:sp>
      <p:sp>
        <p:nvSpPr>
          <p:cNvPr id="19" name="Pětiúhelník 18"/>
          <p:cNvSpPr/>
          <p:nvPr/>
        </p:nvSpPr>
        <p:spPr>
          <a:xfrm>
            <a:off x="6228184" y="404664"/>
            <a:ext cx="2520280" cy="55664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stavební </a:t>
            </a:r>
          </a:p>
        </p:txBody>
      </p:sp>
      <p:sp>
        <p:nvSpPr>
          <p:cNvPr id="20" name="Pětiúhelník 19"/>
          <p:cNvSpPr/>
          <p:nvPr/>
        </p:nvSpPr>
        <p:spPr>
          <a:xfrm>
            <a:off x="6588224" y="1624286"/>
            <a:ext cx="2346560" cy="700656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potravinářský </a:t>
            </a:r>
          </a:p>
        </p:txBody>
      </p:sp>
      <p:sp>
        <p:nvSpPr>
          <p:cNvPr id="21" name="Pětiúhelník 20"/>
          <p:cNvSpPr/>
          <p:nvPr/>
        </p:nvSpPr>
        <p:spPr>
          <a:xfrm>
            <a:off x="5868144" y="5733256"/>
            <a:ext cx="3131840" cy="7726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Sklářský, keramický </a:t>
            </a:r>
          </a:p>
        </p:txBody>
      </p:sp>
      <p:sp>
        <p:nvSpPr>
          <p:cNvPr id="23" name="Pětiúhelník 22"/>
          <p:cNvSpPr/>
          <p:nvPr/>
        </p:nvSpPr>
        <p:spPr>
          <a:xfrm>
            <a:off x="251520" y="5301208"/>
            <a:ext cx="2448272" cy="700656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energetický</a:t>
            </a:r>
            <a:endParaRPr lang="cs-CZ" sz="2400" dirty="0"/>
          </a:p>
        </p:txBody>
      </p:sp>
      <p:sp>
        <p:nvSpPr>
          <p:cNvPr id="24" name="Pětiúhelník 23"/>
          <p:cNvSpPr/>
          <p:nvPr/>
        </p:nvSpPr>
        <p:spPr>
          <a:xfrm>
            <a:off x="251520" y="4028528"/>
            <a:ext cx="2088232" cy="62864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chemický</a:t>
            </a:r>
            <a:endParaRPr lang="cs-CZ" sz="2400" dirty="0"/>
          </a:p>
        </p:txBody>
      </p:sp>
      <p:sp>
        <p:nvSpPr>
          <p:cNvPr id="25" name="Pětiúhelník 24"/>
          <p:cNvSpPr/>
          <p:nvPr/>
        </p:nvSpPr>
        <p:spPr>
          <a:xfrm>
            <a:off x="7164288" y="980728"/>
            <a:ext cx="1584176" cy="48463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hutní</a:t>
            </a:r>
            <a:endParaRPr lang="cs-CZ" sz="2400" dirty="0"/>
          </a:p>
        </p:txBody>
      </p:sp>
      <p:pic>
        <p:nvPicPr>
          <p:cNvPr id="2065" name="Picture 17" descr="C:\Users\baudyš\AppData\Local\Microsoft\Windows\Temporary Internet Files\Content.IE5\4AZ0HYIR\MC90021525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59639" y="4542292"/>
            <a:ext cx="1296144" cy="1018104"/>
          </a:xfrm>
          <a:prstGeom prst="rect">
            <a:avLst/>
          </a:prstGeom>
          <a:noFill/>
        </p:spPr>
      </p:pic>
      <p:pic>
        <p:nvPicPr>
          <p:cNvPr id="2066" name="Picture 18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87824" y="1556792"/>
            <a:ext cx="922630" cy="923544"/>
          </a:xfrm>
          <a:prstGeom prst="rect">
            <a:avLst/>
          </a:prstGeom>
          <a:noFill/>
        </p:spPr>
      </p:pic>
      <p:pic>
        <p:nvPicPr>
          <p:cNvPr id="2061" name="Picture 13" descr="C:\Users\baudyš\AppData\Local\Microsoft\Windows\Temporary Internet Files\Content.IE5\OFZNDV5K\MC900441302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6970203">
            <a:off x="4436655" y="1375928"/>
            <a:ext cx="1817360" cy="1817360"/>
          </a:xfrm>
          <a:prstGeom prst="rect">
            <a:avLst/>
          </a:prstGeom>
          <a:noFill/>
        </p:spPr>
      </p:pic>
      <p:pic>
        <p:nvPicPr>
          <p:cNvPr id="2052" name="Picture 4" descr="C:\Users\baudyš\AppData\Local\Microsoft\Windows\Temporary Internet Files\Content.IE5\TCCF7NND\dglxasset[2].aspx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42816" y="2962656"/>
            <a:ext cx="658368" cy="932688"/>
          </a:xfrm>
          <a:prstGeom prst="rect">
            <a:avLst/>
          </a:prstGeom>
          <a:noFill/>
        </p:spPr>
      </p:pic>
      <p:pic>
        <p:nvPicPr>
          <p:cNvPr id="2059" name="Picture 11" descr="C:\Users\baudyš\AppData\Local\Microsoft\Windows\Temporary Internet Files\Content.IE5\TCCF7NND\dglxasset[3].aspx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547664" y="2276872"/>
            <a:ext cx="1816474" cy="1048309"/>
          </a:xfrm>
          <a:prstGeom prst="rect">
            <a:avLst/>
          </a:prstGeom>
          <a:noFill/>
        </p:spPr>
      </p:pic>
      <p:pic>
        <p:nvPicPr>
          <p:cNvPr id="2053" name="Picture 5" descr="C:\Users\baudyš\AppData\Local\Microsoft\Windows\Temporary Internet Files\Content.IE5\MDL4DZMN\dglxasset[3].aspx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75856" y="2564904"/>
            <a:ext cx="963445" cy="914070"/>
          </a:xfrm>
          <a:prstGeom prst="rect">
            <a:avLst/>
          </a:prstGeom>
          <a:noFill/>
        </p:spPr>
      </p:pic>
      <p:pic>
        <p:nvPicPr>
          <p:cNvPr id="2055" name="Picture 7" descr="C:\Users\baudyš\AppData\Local\Microsoft\Windows\Temporary Internet Files\Content.IE5\OFZNDV5K\dglxasset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923928" y="1916832"/>
            <a:ext cx="1169288" cy="1169288"/>
          </a:xfrm>
          <a:prstGeom prst="rect">
            <a:avLst/>
          </a:prstGeom>
          <a:noFill/>
        </p:spPr>
      </p:pic>
      <p:pic>
        <p:nvPicPr>
          <p:cNvPr id="2062" name="Picture 14" descr="C:\Users\baudyš\AppData\Local\Microsoft\Windows\Temporary Internet Files\Content.IE5\4AZ0HYIR\MC900441293[1]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851920" y="4077072"/>
            <a:ext cx="1313304" cy="1313304"/>
          </a:xfrm>
          <a:prstGeom prst="rect">
            <a:avLst/>
          </a:prstGeom>
          <a:noFill/>
        </p:spPr>
      </p:pic>
      <p:pic>
        <p:nvPicPr>
          <p:cNvPr id="2057" name="Picture 9" descr="C:\Users\baudyš\AppData\Local\Microsoft\Windows\Temporary Internet Files\Content.IE5\4AZ0HYIR\dglxasset[3].aspx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051720" y="3356992"/>
            <a:ext cx="1556529" cy="1103749"/>
          </a:xfrm>
          <a:prstGeom prst="rect">
            <a:avLst/>
          </a:prstGeom>
          <a:noFill/>
        </p:spPr>
      </p:pic>
      <p:pic>
        <p:nvPicPr>
          <p:cNvPr id="2056" name="Picture 8" descr="C:\Users\baudyš\AppData\Local\Microsoft\Windows\Temporary Internet Files\Content.IE5\4AZ0HYIR\dglxasset[2].aspx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716016" y="3717032"/>
            <a:ext cx="800329" cy="815874"/>
          </a:xfrm>
          <a:prstGeom prst="rect">
            <a:avLst/>
          </a:prstGeom>
          <a:noFill/>
        </p:spPr>
      </p:pic>
      <p:pic>
        <p:nvPicPr>
          <p:cNvPr id="2058" name="Picture 10" descr="C:\Users\baudyš\AppData\Local\Microsoft\Windows\Temporary Internet Files\Content.IE5\MDL4DZMN\dglxasset[1]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076056" y="2564904"/>
            <a:ext cx="1313304" cy="1313304"/>
          </a:xfrm>
          <a:prstGeom prst="rect">
            <a:avLst/>
          </a:prstGeom>
          <a:noFill/>
        </p:spPr>
      </p:pic>
      <p:pic>
        <p:nvPicPr>
          <p:cNvPr id="1026" name="Picture 2" descr="C:\Users\str\AppData\Local\Microsoft\Windows\Temporary Internet Files\Content.IE5\LBE1GSEJ\MC900320162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501476"/>
            <a:ext cx="1205179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tr\AppData\Local\Microsoft\Windows\Temporary Internet Files\Content.IE5\TEJ53PEK\MC900298781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069935"/>
            <a:ext cx="835729" cy="1219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4826" y="211287"/>
            <a:ext cx="273972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Poradíš si?</a:t>
            </a:r>
            <a:endParaRPr lang="cs-CZ" sz="4400" dirty="0"/>
          </a:p>
        </p:txBody>
      </p:sp>
      <p:pic>
        <p:nvPicPr>
          <p:cNvPr id="1028" name="Picture 4" descr="C:\Users\str\AppData\Local\Microsoft\Windows\Temporary Internet Files\Content.IE5\TEJ53PEK\MC900441523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7311" y="192130"/>
            <a:ext cx="1149218" cy="981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361 0.05231 L -0.29132 -0.3150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385" y="-183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3.10823E-6 L -0.4724 -0.0321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628" y="-16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2.56244E-6 L 0.20486 -0.164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243" y="-82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0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7.9556E-7 L 0.3198 -0.1616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990" y="-80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0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4.40333E-6 L 0.49913 -0.0027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948" y="-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7.77058E-7 L -0.32379 -0.00139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198" y="-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75763E-6 L 0.38038 -0.00347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010" y="-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2.69195E-6 L 0.19705 -0.40587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44" y="-203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2.03515E-7 L -0.12431 0.37072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215" y="185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3.70953E-6 L -0.26857 -0.20051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438" y="-100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1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2.56244E-6 L -0.30365 0.32886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191" y="164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3.93154E-6 L -0.26875 0.55481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438" y="277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6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2.59259E-6 L 0.51337 0.13264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660" y="66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 fontScale="77500" lnSpcReduction="20000"/>
          </a:bodyPr>
          <a:lstStyle/>
          <a:p>
            <a:r>
              <a:rPr lang="cs-CZ" i="1" u="sng" dirty="0" smtClean="0"/>
              <a:t>Použitá literatura:</a:t>
            </a:r>
          </a:p>
          <a:p>
            <a:endParaRPr lang="cs-CZ" dirty="0"/>
          </a:p>
          <a:p>
            <a:r>
              <a:rPr lang="cs-CZ" i="1" u="sng" dirty="0" smtClean="0"/>
              <a:t>Internetové odkazy:</a:t>
            </a:r>
          </a:p>
          <a:p>
            <a:pPr marL="0" indent="0">
              <a:buNone/>
            </a:pPr>
            <a:r>
              <a:rPr lang="cs-CZ" sz="2000" i="1" u="sng" dirty="0" smtClean="0">
                <a:hlinkClick r:id="rId2"/>
              </a:rPr>
              <a:t>http://cs.wikipedia.org/wiki/Soubor:Zahorska_lowland_01.jpg</a:t>
            </a:r>
            <a:r>
              <a:rPr lang="cs-CZ" sz="2000" i="1" u="sng" dirty="0" smtClean="0"/>
              <a:t>    1</a:t>
            </a:r>
          </a:p>
          <a:p>
            <a:pPr marL="0" indent="0">
              <a:buNone/>
            </a:pPr>
            <a:r>
              <a:rPr lang="cs-CZ" sz="1200" i="1" u="sng" dirty="0" smtClean="0">
                <a:hlinkClick r:id="rId3"/>
              </a:rPr>
              <a:t>http://cs.wikipedia.org/wiki/Soubor:Koz%C3%AD_h%C5%99bety2.JPG</a:t>
            </a:r>
            <a:r>
              <a:rPr lang="cs-CZ" sz="1200" i="1" u="sng" dirty="0" smtClean="0"/>
              <a:t>    2</a:t>
            </a:r>
          </a:p>
          <a:p>
            <a:pPr marL="0" indent="0">
              <a:buNone/>
            </a:pPr>
            <a:r>
              <a:rPr lang="cs-CZ" sz="1200" i="1" u="sng" dirty="0" smtClean="0">
                <a:hlinkClick r:id="rId4"/>
              </a:rPr>
              <a:t>http://cs.wikipedia.org/wiki/Polabsk%C3%A1_n%C3%AD%C5%BEina</a:t>
            </a:r>
            <a:r>
              <a:rPr lang="cs-CZ" sz="1200" i="1" u="sng" dirty="0" smtClean="0"/>
              <a:t>   3, 7</a:t>
            </a:r>
          </a:p>
          <a:p>
            <a:pPr marL="0" indent="0">
              <a:buNone/>
            </a:pPr>
            <a:r>
              <a:rPr lang="cs-CZ" sz="1200" i="1" u="sng" dirty="0" smtClean="0">
                <a:hlinkClick r:id="rId5"/>
              </a:rPr>
              <a:t>http://cs.wikipedia.org/wiki/Soubor:Primaveal_forest_Jizera.JPG</a:t>
            </a:r>
            <a:r>
              <a:rPr lang="cs-CZ" sz="1200" i="1" u="sng" dirty="0" smtClean="0"/>
              <a:t>         4</a:t>
            </a:r>
          </a:p>
          <a:p>
            <a:pPr marL="0" indent="0">
              <a:buNone/>
            </a:pPr>
            <a:r>
              <a:rPr lang="cs-CZ" sz="1200" i="1" u="sng" dirty="0" smtClean="0">
                <a:hlinkClick r:id="rId6"/>
              </a:rPr>
              <a:t>http://cs.wikipedia.org/wiki/Soubor:%C5%9Anie%C5%BCka_z_zachodu.jpg</a:t>
            </a:r>
            <a:r>
              <a:rPr lang="cs-CZ" sz="1200" i="1" u="sng" dirty="0" smtClean="0"/>
              <a:t>   5, 9</a:t>
            </a:r>
          </a:p>
          <a:p>
            <a:pPr marL="0" indent="0">
              <a:buNone/>
            </a:pPr>
            <a:r>
              <a:rPr lang="cs-CZ" sz="1200" i="1" u="sng" dirty="0" smtClean="0">
                <a:hlinkClick r:id="rId7"/>
              </a:rPr>
              <a:t>http://cs.wikipedia.org/wiki/Soubor:Prerovnl_pod_hurou.jpg</a:t>
            </a:r>
            <a:r>
              <a:rPr lang="cs-CZ" sz="1200" i="1" u="sng" dirty="0" smtClean="0"/>
              <a:t>   6</a:t>
            </a:r>
          </a:p>
          <a:p>
            <a:pPr marL="0" indent="0">
              <a:buNone/>
            </a:pPr>
            <a:r>
              <a:rPr lang="cs-CZ" sz="1200" i="1" u="sng" dirty="0" smtClean="0">
                <a:hlinkClick r:id="rId8"/>
              </a:rPr>
              <a:t>http://cs.wikipedia.org/wiki/Soubor:Hornomoravsky.JPG</a:t>
            </a:r>
            <a:r>
              <a:rPr lang="cs-CZ" sz="1200" i="1" u="sng" dirty="0" smtClean="0"/>
              <a:t>   8</a:t>
            </a:r>
          </a:p>
          <a:p>
            <a:pPr marL="0" indent="0">
              <a:buNone/>
            </a:pPr>
            <a:r>
              <a:rPr lang="cs-CZ" sz="1200" i="1" u="sng" dirty="0" smtClean="0">
                <a:hlinkClick r:id="rId9"/>
              </a:rPr>
              <a:t>http://cs.wikipedia.org/wiki/Soubor:Ka%C5%A1persk%C3%A1_vrchovina_od_Svatoboru.JPG</a:t>
            </a:r>
            <a:r>
              <a:rPr lang="cs-CZ" sz="1200" i="1" u="sng" dirty="0" smtClean="0"/>
              <a:t>   10</a:t>
            </a:r>
          </a:p>
          <a:p>
            <a:pPr marL="0" indent="0">
              <a:buNone/>
            </a:pPr>
            <a:r>
              <a:rPr lang="cs-CZ" sz="1200" i="1" u="sng" dirty="0" smtClean="0">
                <a:hlinkClick r:id="rId10"/>
              </a:rPr>
              <a:t>http://cs.wikipedia.org/wiki/Soubor:Lys%C3%A1_hora_%28Beskydy_CZE%29_-_view_from_Fr%C3%BDdlant_nad_Ostravic%C3%AD.jpg</a:t>
            </a:r>
            <a:r>
              <a:rPr lang="cs-CZ" sz="1200" i="1" u="sng" dirty="0" smtClean="0"/>
              <a:t>  11</a:t>
            </a:r>
          </a:p>
          <a:p>
            <a:pPr marL="0" indent="0">
              <a:buNone/>
            </a:pPr>
            <a:r>
              <a:rPr lang="cs-CZ" sz="1200" i="1" u="sng" dirty="0" smtClean="0">
                <a:hlinkClick r:id="rId11"/>
              </a:rPr>
              <a:t>http://cs.wikipedia.org/wiki/Soubor:Verschneites_Erzgebirge.JPG</a:t>
            </a:r>
            <a:r>
              <a:rPr lang="cs-CZ" sz="1200" i="1" u="sng" dirty="0" smtClean="0"/>
              <a:t>    12</a:t>
            </a:r>
            <a:endParaRPr lang="cs-CZ" sz="1200" i="1" u="sng" dirty="0"/>
          </a:p>
          <a:p>
            <a:pPr lvl="0">
              <a:buClr>
                <a:srgbClr val="31B6FD"/>
              </a:buClr>
            </a:pPr>
            <a:r>
              <a:rPr lang="cs-CZ" sz="1500" i="1" u="sng" dirty="0">
                <a:solidFill>
                  <a:srgbClr val="073E87"/>
                </a:solidFill>
              </a:rPr>
              <a:t>Jiné zdroje</a:t>
            </a:r>
            <a:r>
              <a:rPr lang="cs-CZ" sz="1500" i="1" u="sng" dirty="0" smtClean="0">
                <a:solidFill>
                  <a:srgbClr val="073E87"/>
                </a:solidFill>
              </a:rPr>
              <a:t>: www.office.</a:t>
            </a:r>
            <a:r>
              <a:rPr lang="cs-CZ" sz="1500" i="1" u="sng" dirty="0" err="1" smtClean="0">
                <a:solidFill>
                  <a:srgbClr val="073E87"/>
                </a:solidFill>
              </a:rPr>
              <a:t>microsoft.com</a:t>
            </a:r>
            <a:endParaRPr lang="cs-CZ" sz="1500" i="1" u="sng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932</TotalTime>
  <Words>408</Words>
  <Application>Microsoft Office PowerPoint</Application>
  <PresentationFormat>Předvádění na obrazovce (4:3)</PresentationFormat>
  <Paragraphs>88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Papír</vt:lpstr>
      <vt:lpstr>Základní škola a Mateřská škola Bílá Třemešná, okres Trutnov</vt:lpstr>
      <vt:lpstr>Anotace</vt:lpstr>
      <vt:lpstr>Snímek 3</vt:lpstr>
      <vt:lpstr>Snímek 4</vt:lpstr>
      <vt:lpstr>Snímek 5</vt:lpstr>
      <vt:lpstr>Snímek 6</vt:lpstr>
      <vt:lpstr>Snímek 7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101</cp:revision>
  <dcterms:created xsi:type="dcterms:W3CDTF">2013-05-10T12:01:16Z</dcterms:created>
  <dcterms:modified xsi:type="dcterms:W3CDTF">2014-03-11T09:14:36Z</dcterms:modified>
</cp:coreProperties>
</file>