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56" r:id="rId3"/>
    <p:sldId id="302" r:id="rId4"/>
    <p:sldId id="296" r:id="rId5"/>
    <p:sldId id="297" r:id="rId6"/>
    <p:sldId id="298" r:id="rId7"/>
    <p:sldId id="305" r:id="rId8"/>
    <p:sldId id="308" r:id="rId9"/>
    <p:sldId id="306" r:id="rId10"/>
    <p:sldId id="307" r:id="rId11"/>
    <p:sldId id="309" r:id="rId12"/>
    <p:sldId id="310" r:id="rId13"/>
    <p:sldId id="311" r:id="rId14"/>
    <p:sldId id="312" r:id="rId15"/>
    <p:sldId id="275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0867"/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2418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autolexicon.net/obr_clanky/cs_konstrukce_pneumatiky_004.jpg" TargetMode="External"/><Relationship Id="rId13" Type="http://schemas.openxmlformats.org/officeDocument/2006/relationships/hyperlink" Target="http://cs.autolexicon.net/obr_clanky/cs_konstrukce_pneumatiky_009.jpg" TargetMode="External"/><Relationship Id="rId18" Type="http://schemas.openxmlformats.org/officeDocument/2006/relationships/hyperlink" Target="http://www.bestdrive.cz/cs/images/content/stitek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cs.autolexicon.net/obr_clanky/cs_konstrukce_pneumatiky_003.jpg" TargetMode="External"/><Relationship Id="rId12" Type="http://schemas.openxmlformats.org/officeDocument/2006/relationships/hyperlink" Target="http://cs.autolexicon.net/obr_clanky/konstrukce_pneumatiky_008.jpg" TargetMode="External"/><Relationship Id="rId17" Type="http://schemas.openxmlformats.org/officeDocument/2006/relationships/hyperlink" Target="http://www.bestdrive.cz/cs/images/content/valivy-odpor.jpg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://www.barum-pneu.cz/pics/technicky_radce/znaceni-plastu-na-bocnici.gif" TargetMode="External"/><Relationship Id="rId20" Type="http://schemas.openxmlformats.org/officeDocument/2006/relationships/hyperlink" Target="http://www.bestdrive.cz/cs/images/content/hlucnost.jpg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pneumatikyfryda.cz/fotky6614/fotos/_vyr_145%7byAgjzw-4618%7d_ind80.jpg" TargetMode="External"/><Relationship Id="rId11" Type="http://schemas.openxmlformats.org/officeDocument/2006/relationships/hyperlink" Target="http://cs.autolexicon.net/obr_clanky/cs_konstrukce_pneumatiky_007.jpg" TargetMode="External"/><Relationship Id="rId5" Type="http://schemas.openxmlformats.org/officeDocument/2006/relationships/hyperlink" Target="http://www.motohouse.cz/media/image/thumb/282-otv.jpg/p_max_size.jpg" TargetMode="External"/><Relationship Id="rId15" Type="http://schemas.openxmlformats.org/officeDocument/2006/relationships/hyperlink" Target="http://www.bezpecnenasilnicich.cz/files/image/radialni_diagonalni_konstrukce_plaste.png" TargetMode="External"/><Relationship Id="rId10" Type="http://schemas.openxmlformats.org/officeDocument/2006/relationships/hyperlink" Target="http://cs.autolexicon.net/obr_clanky/cs_konstrukce_pneumatiky_006.jpg" TargetMode="External"/><Relationship Id="rId19" Type="http://schemas.openxmlformats.org/officeDocument/2006/relationships/hyperlink" Target="http://www.bestdrive.cz/cs/images/content/prilnavost-za-mokra.jpg" TargetMode="External"/><Relationship Id="rId4" Type="http://schemas.openxmlformats.org/officeDocument/2006/relationships/hyperlink" Target="http://extrashina.com.ua/image/data/shiny/Hankook-RH06.jpg" TargetMode="External"/><Relationship Id="rId9" Type="http://schemas.openxmlformats.org/officeDocument/2006/relationships/hyperlink" Target="http://cs.autolexicon.net/obr_clanky/cs_konstrukce_pneumatiky_005.jpg" TargetMode="External"/><Relationship Id="rId14" Type="http://schemas.openxmlformats.org/officeDocument/2006/relationships/hyperlink" Target="http://cs.autolexicon.net/obr_clanky/cs_konstrukce_pneumatiky_01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608903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  Pneumatiky</a:t>
                      </a:r>
                    </a:p>
                  </a:txBody>
                  <a:tcPr marL="7620" marR="7620" marT="762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Náprava, pneumatika, radiální,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diagonální, označení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77512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Pneumatiky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489" y="1500732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VY_32_INOVACE_14_273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 smtClean="0"/>
              <a:t>Pneumatiky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i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Pneumatika má </a:t>
            </a:r>
            <a:r>
              <a:rPr lang="cs-CZ" sz="2400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neobyčejný </a:t>
            </a:r>
            <a:r>
              <a:rPr lang="cs-CZ" sz="2400" i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</a:t>
            </a:r>
            <a:r>
              <a:rPr lang="cs-CZ" sz="2400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přenos </a:t>
            </a:r>
            <a:r>
              <a:rPr lang="cs-CZ" sz="2400" i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 mezi automobilem a </a:t>
            </a:r>
            <a:r>
              <a:rPr lang="cs-CZ" sz="2400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vozovkou.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Konstrukce </a:t>
            </a:r>
            <a:r>
              <a:rPr lang="cs-CZ" sz="2000" dirty="0"/>
              <a:t>pneumatiky </a:t>
            </a:r>
            <a:r>
              <a:rPr lang="cs-CZ" sz="2000" dirty="0" smtClean="0"/>
              <a:t>ovlivňuje: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jízdní </a:t>
            </a:r>
            <a:r>
              <a:rPr lang="cs-CZ" sz="2000" dirty="0"/>
              <a:t>vlastnosti a komfort </a:t>
            </a:r>
            <a:r>
              <a:rPr lang="cs-CZ" sz="2000" dirty="0" smtClean="0"/>
              <a:t>cestování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stabilitu vozidla a  </a:t>
            </a:r>
            <a:r>
              <a:rPr lang="cs-CZ" sz="2000" dirty="0"/>
              <a:t>bezpečnost </a:t>
            </a:r>
            <a:r>
              <a:rPr lang="cs-CZ" sz="2000" dirty="0" smtClean="0"/>
              <a:t>jízdy 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přenos trakčních sil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přenos brzdných a suvných sil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přenos části celkové hmotnosti vozidla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přenos nerovností vozovky na automobil bez vibrací a hluku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odvádění vody z pod pneumatiky (aquaplaning)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opotřebení pneumatik (životnost)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valivý odpor pneumatiky (spotřeba paliva)</a:t>
            </a:r>
          </a:p>
          <a:p>
            <a:pPr>
              <a:spcBef>
                <a:spcPts val="0"/>
              </a:spcBef>
            </a:pP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511" y="2738403"/>
            <a:ext cx="2638425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028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Pneumatiky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pneumatik dle použití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0"/>
              </a:spcBef>
            </a:pPr>
            <a:r>
              <a:rPr lang="cs-CZ" sz="2000" dirty="0" smtClean="0"/>
              <a:t>motocyklové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osobní vozidla OA. M₁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nákladní vozidla NA₂,</a:t>
            </a:r>
            <a:r>
              <a:rPr lang="cs-CZ" sz="2000" dirty="0"/>
              <a:t>₃; autobusy  </a:t>
            </a:r>
            <a:r>
              <a:rPr lang="cs-CZ" sz="2000" dirty="0" smtClean="0"/>
              <a:t>M₂,₃; přípojná vozidla O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stavební stroje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zemědělské a lesnické stroje TR, TK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manipulační technika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000" i="1" u="sng" dirty="0" smtClean="0"/>
              <a:t>Dle použití je konstrukce</a:t>
            </a:r>
            <a:r>
              <a:rPr lang="cs-CZ" sz="2000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dle nosnosti vozidla				Motocyklové pneu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dle vzorku pneumatiky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dle rychlosti vozidla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dle rozměrů vozidla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dle použití vozidla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dle ročního období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			Pneu pro stavební stroje</a:t>
            </a: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endParaRPr lang="cs-CZ" sz="20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7" t="7887" r="21975" b="6743"/>
          <a:stretch/>
        </p:blipFill>
        <p:spPr bwMode="auto">
          <a:xfrm>
            <a:off x="6042712" y="2800748"/>
            <a:ext cx="2116548" cy="15986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584" y="3399559"/>
            <a:ext cx="2481030" cy="2481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109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Pneumatiky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360363" indent="-360363">
              <a:spcBef>
                <a:spcPts val="0"/>
              </a:spcBef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pneumatik</a:t>
            </a:r>
          </a:p>
          <a:p>
            <a:pPr marL="360363" indent="-360363">
              <a:spcBef>
                <a:spcPts val="0"/>
              </a:spcBef>
              <a:buNone/>
            </a:pPr>
            <a:endParaRPr lang="cs-CZ" sz="2000" dirty="0" smtClean="0"/>
          </a:p>
          <a:p>
            <a:pPr marL="360363" indent="-360363">
              <a:spcBef>
                <a:spcPts val="0"/>
              </a:spcBef>
              <a:buNone/>
            </a:pPr>
            <a:r>
              <a:rPr lang="cs-CZ" sz="2000" dirty="0" smtClean="0"/>
              <a:t>Pneumatika je složena ze </a:t>
            </a:r>
            <a:r>
              <a:rPr lang="cs-CZ" sz="2000" dirty="0"/>
              <a:t>tří hlavních komponentů</a:t>
            </a:r>
            <a:r>
              <a:rPr lang="cs-CZ" sz="2000" dirty="0" smtClean="0"/>
              <a:t>:</a:t>
            </a:r>
          </a:p>
          <a:p>
            <a:pPr>
              <a:spcBef>
                <a:spcPts val="0"/>
              </a:spcBef>
            </a:pPr>
            <a:r>
              <a:rPr lang="cs-CZ" sz="2000" dirty="0"/>
              <a:t>pryž (80-85</a:t>
            </a:r>
            <a:r>
              <a:rPr lang="cs-CZ" sz="2000" dirty="0" smtClean="0"/>
              <a:t>%)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vlákna  - nylonový kord (12-15%)</a:t>
            </a:r>
          </a:p>
          <a:p>
            <a:pPr>
              <a:spcBef>
                <a:spcPts val="0"/>
              </a:spcBef>
            </a:pPr>
            <a:r>
              <a:rPr lang="cs-CZ" sz="2000" dirty="0"/>
              <a:t>ocelový kord (2-3</a:t>
            </a:r>
            <a:r>
              <a:rPr lang="cs-CZ" sz="2000" dirty="0" smtClean="0"/>
              <a:t>%)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1 – korunní kordová </a:t>
            </a:r>
            <a:r>
              <a:rPr lang="cs-CZ" sz="2000" dirty="0" smtClean="0"/>
              <a:t>vrstva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2 – </a:t>
            </a:r>
            <a:r>
              <a:rPr lang="cs-CZ" sz="2000" dirty="0" smtClean="0"/>
              <a:t>běhoun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3 – radiální kordová </a:t>
            </a:r>
            <a:r>
              <a:rPr lang="cs-CZ" sz="2000" dirty="0" smtClean="0"/>
              <a:t>vrstva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4 – </a:t>
            </a:r>
            <a:r>
              <a:rPr lang="cs-CZ" sz="2000" dirty="0" smtClean="0"/>
              <a:t>bočnice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5 – vnitřní gumová </a:t>
            </a:r>
            <a:r>
              <a:rPr lang="cs-CZ" sz="2000" dirty="0" smtClean="0"/>
              <a:t>vrstva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6 – </a:t>
            </a:r>
            <a:r>
              <a:rPr lang="cs-CZ" sz="2000" dirty="0" smtClean="0"/>
              <a:t>patka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7 – patní lano</a:t>
            </a:r>
            <a:endParaRPr lang="cs-CZ" sz="20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793" y="2579298"/>
            <a:ext cx="4100359" cy="3822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Pneumatiky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Korunní </a:t>
            </a:r>
            <a:r>
              <a:rPr lang="cs-CZ" sz="2200" i="1" u="sng" dirty="0"/>
              <a:t>kordová vrstva (nárazník</a:t>
            </a:r>
            <a:r>
              <a:rPr lang="cs-CZ" sz="2200" i="1" u="sng" dirty="0" smtClean="0"/>
              <a:t>)</a:t>
            </a:r>
            <a:r>
              <a:rPr lang="cs-CZ" sz="2200" dirty="0" smtClean="0"/>
              <a:t>:</a:t>
            </a:r>
          </a:p>
          <a:p>
            <a:pPr>
              <a:spcBef>
                <a:spcPts val="100"/>
              </a:spcBef>
            </a:pPr>
            <a:r>
              <a:rPr lang="cs-CZ" sz="2000" dirty="0" smtClean="0"/>
              <a:t>přechod </a:t>
            </a:r>
            <a:r>
              <a:rPr lang="cs-CZ" sz="2000" dirty="0"/>
              <a:t>mezi běhounem a kostrou </a:t>
            </a:r>
            <a:r>
              <a:rPr lang="cs-CZ" sz="2000" dirty="0" smtClean="0"/>
              <a:t>pláště</a:t>
            </a:r>
          </a:p>
          <a:p>
            <a:pPr>
              <a:spcBef>
                <a:spcPts val="100"/>
              </a:spcBef>
            </a:pPr>
            <a:r>
              <a:rPr lang="cs-CZ" sz="2000" dirty="0" smtClean="0"/>
              <a:t>stabilizuje </a:t>
            </a:r>
            <a:r>
              <a:rPr lang="cs-CZ" sz="2000" dirty="0"/>
              <a:t>běhoun v obvodovém </a:t>
            </a:r>
            <a:r>
              <a:rPr lang="cs-CZ" sz="2000" dirty="0" smtClean="0"/>
              <a:t>směru</a:t>
            </a:r>
          </a:p>
          <a:p>
            <a:pPr>
              <a:spcBef>
                <a:spcPts val="100"/>
              </a:spcBef>
            </a:pPr>
            <a:r>
              <a:rPr lang="cs-CZ" sz="2000" dirty="0" smtClean="0"/>
              <a:t>zvyšuje </a:t>
            </a:r>
            <a:r>
              <a:rPr lang="cs-CZ" sz="2000" dirty="0"/>
              <a:t>odolnost pláště proti </a:t>
            </a:r>
            <a:r>
              <a:rPr lang="cs-CZ" sz="2000" dirty="0" smtClean="0"/>
              <a:t>průrazu</a:t>
            </a:r>
          </a:p>
          <a:p>
            <a:pPr>
              <a:spcBef>
                <a:spcPts val="100"/>
              </a:spcBef>
            </a:pPr>
            <a:r>
              <a:rPr lang="cs-CZ" sz="2000" dirty="0" smtClean="0"/>
              <a:t>u NA. </a:t>
            </a:r>
            <a:r>
              <a:rPr lang="cs-CZ" sz="2000" dirty="0"/>
              <a:t>se používají </a:t>
            </a:r>
            <a:r>
              <a:rPr lang="cs-CZ" sz="2000" dirty="0" smtClean="0"/>
              <a:t>3 – 4 vrstvy,</a:t>
            </a:r>
          </a:p>
          <a:p>
            <a:pPr>
              <a:spcBef>
                <a:spcPts val="100"/>
              </a:spcBef>
            </a:pPr>
            <a:r>
              <a:rPr lang="cs-CZ" sz="2000" dirty="0" smtClean="0"/>
              <a:t>u OA. většinou 2 vrstvy</a:t>
            </a:r>
          </a:p>
          <a:p>
            <a:pPr marL="0" indent="0">
              <a:buNone/>
            </a:pPr>
            <a:r>
              <a:rPr lang="cs-CZ" sz="2000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Radiální </a:t>
            </a:r>
            <a:r>
              <a:rPr lang="cs-CZ" sz="2000" i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pneumatiky mají </a:t>
            </a:r>
            <a:r>
              <a:rPr lang="cs-CZ" sz="2000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nárazník </a:t>
            </a:r>
            <a:r>
              <a:rPr lang="cs-CZ" sz="2000" i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ocelového kordu (pneumatiky Steel</a:t>
            </a:r>
            <a:r>
              <a:rPr lang="cs-CZ" sz="2000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</a:p>
          <a:p>
            <a:pPr marL="0" indent="0">
              <a:buNone/>
            </a:pPr>
            <a:r>
              <a:rPr lang="cs-CZ" sz="2200" i="1" u="sng" dirty="0" smtClean="0"/>
              <a:t>Běhoun</a:t>
            </a:r>
            <a:r>
              <a:rPr lang="cs-CZ" sz="2200" dirty="0" smtClean="0"/>
              <a:t> :</a:t>
            </a:r>
            <a:endParaRPr lang="cs-CZ" sz="2200" i="1" u="sng" dirty="0" smtClean="0"/>
          </a:p>
          <a:p>
            <a:pPr>
              <a:spcBef>
                <a:spcPts val="100"/>
              </a:spcBef>
            </a:pPr>
            <a:r>
              <a:rPr lang="cs-CZ" sz="2000" dirty="0" smtClean="0"/>
              <a:t>důležitá </a:t>
            </a:r>
            <a:r>
              <a:rPr lang="cs-CZ" sz="2000" dirty="0"/>
              <a:t>část pláště opatřená </a:t>
            </a:r>
            <a:r>
              <a:rPr lang="cs-CZ" sz="2000" dirty="0" smtClean="0"/>
              <a:t>vzorkem</a:t>
            </a:r>
          </a:p>
          <a:p>
            <a:pPr>
              <a:spcBef>
                <a:spcPts val="100"/>
              </a:spcBef>
            </a:pPr>
            <a:r>
              <a:rPr lang="cs-CZ" sz="2000" dirty="0" smtClean="0"/>
              <a:t>zajišťuje </a:t>
            </a:r>
            <a:r>
              <a:rPr lang="cs-CZ" sz="2000" dirty="0"/>
              <a:t>styk kola s </a:t>
            </a:r>
            <a:r>
              <a:rPr lang="cs-CZ" sz="2000" dirty="0" smtClean="0"/>
              <a:t>vozovkou</a:t>
            </a:r>
          </a:p>
          <a:p>
            <a:pPr>
              <a:spcBef>
                <a:spcPts val="100"/>
              </a:spcBef>
            </a:pPr>
            <a:r>
              <a:rPr lang="cs-CZ" sz="2000" dirty="0" smtClean="0"/>
              <a:t>tloušťka </a:t>
            </a:r>
            <a:r>
              <a:rPr lang="cs-CZ" sz="2000" dirty="0"/>
              <a:t>má vliv na zahřívání </a:t>
            </a:r>
            <a:r>
              <a:rPr lang="cs-CZ" sz="2000" dirty="0" smtClean="0"/>
              <a:t>pneumatiky</a:t>
            </a:r>
          </a:p>
          <a:p>
            <a:pPr>
              <a:spcBef>
                <a:spcPts val="100"/>
              </a:spcBef>
            </a:pPr>
            <a:r>
              <a:rPr lang="cs-CZ" sz="2000" dirty="0" smtClean="0"/>
              <a:t>z hlediska </a:t>
            </a:r>
            <a:r>
              <a:rPr lang="cs-CZ" sz="2000" dirty="0"/>
              <a:t>energetických ztrát a opotřebení </a:t>
            </a:r>
            <a:endParaRPr lang="cs-CZ" sz="2000" dirty="0" smtClean="0"/>
          </a:p>
          <a:p>
            <a:pPr marL="361950" indent="-361950">
              <a:spcBef>
                <a:spcPts val="10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by </a:t>
            </a:r>
            <a:r>
              <a:rPr lang="cs-CZ" sz="2000" dirty="0"/>
              <a:t>měl být co </a:t>
            </a:r>
            <a:r>
              <a:rPr lang="cs-CZ" sz="2000" dirty="0" smtClean="0"/>
              <a:t>nejtenčí</a:t>
            </a:r>
          </a:p>
          <a:p>
            <a:pPr>
              <a:spcBef>
                <a:spcPts val="100"/>
              </a:spcBef>
            </a:pPr>
            <a:r>
              <a:rPr lang="cs-CZ" sz="2000" dirty="0" smtClean="0"/>
              <a:t>neplatí </a:t>
            </a:r>
            <a:r>
              <a:rPr lang="cs-CZ" sz="2000" dirty="0"/>
              <a:t>u plášťů pro nákladní vozidla, </a:t>
            </a:r>
            <a:r>
              <a:rPr lang="cs-CZ" sz="2000" dirty="0" smtClean="0"/>
              <a:t>kde je </a:t>
            </a:r>
          </a:p>
          <a:p>
            <a:pPr marL="361950" indent="-361950">
              <a:spcBef>
                <a:spcPts val="10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běhoun </a:t>
            </a:r>
            <a:r>
              <a:rPr lang="cs-CZ" sz="2000" dirty="0"/>
              <a:t>konstruován pro možnost </a:t>
            </a:r>
            <a:r>
              <a:rPr lang="cs-CZ" sz="2000" dirty="0" smtClean="0"/>
              <a:t>prořezání dezénu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1600" dirty="0" smtClean="0"/>
              <a:t>	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827" y="1525798"/>
            <a:ext cx="247650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827" y="4066726"/>
            <a:ext cx="2475781" cy="1925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Pneumatiky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000" y="1440000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200" i="1" u="sng" dirty="0" smtClean="0"/>
              <a:t>Radiální </a:t>
            </a:r>
            <a:r>
              <a:rPr lang="cs-CZ" sz="2200" i="1" u="sng" dirty="0"/>
              <a:t>kordová vrstva (kostra</a:t>
            </a:r>
            <a:r>
              <a:rPr lang="cs-CZ" sz="2200" i="1" u="sng" dirty="0" smtClean="0"/>
              <a:t>)</a:t>
            </a:r>
            <a:r>
              <a:rPr lang="cs-CZ" sz="2200" dirty="0" smtClean="0"/>
              <a:t>:</a:t>
            </a:r>
          </a:p>
          <a:p>
            <a:pPr marL="3600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základní </a:t>
            </a:r>
            <a:r>
              <a:rPr lang="cs-CZ" sz="2000" dirty="0"/>
              <a:t>částí </a:t>
            </a:r>
            <a:r>
              <a:rPr lang="cs-CZ" sz="2000" dirty="0" smtClean="0"/>
              <a:t>pláště</a:t>
            </a:r>
          </a:p>
          <a:p>
            <a:pPr marL="3600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je </a:t>
            </a:r>
            <a:r>
              <a:rPr lang="cs-CZ" sz="2000" dirty="0"/>
              <a:t>tvořena kordovými </a:t>
            </a:r>
            <a:r>
              <a:rPr lang="cs-CZ" sz="2000" dirty="0" smtClean="0"/>
              <a:t>vložkami</a:t>
            </a:r>
          </a:p>
          <a:p>
            <a:pPr marL="3600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tyto vložky, jejich křížení v konstrukci pneu</a:t>
            </a:r>
          </a:p>
          <a:p>
            <a:pPr marL="360000" indent="-361950"/>
            <a:r>
              <a:rPr lang="cs-CZ" sz="2000" dirty="0"/>
              <a:t>	</a:t>
            </a:r>
            <a:r>
              <a:rPr lang="cs-CZ" sz="2000" dirty="0" smtClean="0"/>
              <a:t>mají vliv na základní </a:t>
            </a:r>
            <a:r>
              <a:rPr lang="cs-CZ" sz="2000" dirty="0"/>
              <a:t>vlastnosti </a:t>
            </a:r>
            <a:r>
              <a:rPr lang="cs-CZ" sz="2000" dirty="0" smtClean="0"/>
              <a:t>pláště</a:t>
            </a:r>
          </a:p>
          <a:p>
            <a:pPr marL="360000" indent="-361950">
              <a:buFont typeface="Arial" panose="020B0604020202020204" pitchFamily="34" charset="0"/>
              <a:buChar char="•"/>
            </a:pPr>
            <a:r>
              <a:rPr lang="cs-CZ" sz="2000" dirty="0" smtClean="0"/>
              <a:t>podle systému </a:t>
            </a:r>
            <a:r>
              <a:rPr lang="cs-CZ" sz="2000" dirty="0"/>
              <a:t>kladení </a:t>
            </a:r>
            <a:r>
              <a:rPr lang="cs-CZ" sz="2000" dirty="0" smtClean="0"/>
              <a:t>vláken, a z jakého </a:t>
            </a:r>
          </a:p>
          <a:p>
            <a:pPr marL="360000" indent="-361950"/>
            <a:r>
              <a:rPr lang="cs-CZ" sz="2000" dirty="0" smtClean="0"/>
              <a:t>	materiálu jsou vytvořeny tkaniny rozlišujeme</a:t>
            </a:r>
          </a:p>
          <a:p>
            <a:pPr marL="360000" indent="-361950"/>
            <a:r>
              <a:rPr lang="cs-CZ" sz="2000" dirty="0"/>
              <a:t>	</a:t>
            </a:r>
            <a:r>
              <a:rPr lang="cs-CZ" sz="2000" dirty="0" smtClean="0"/>
              <a:t>pneumatiky </a:t>
            </a:r>
            <a:r>
              <a:rPr lang="cs-CZ" sz="2400" i="1" dirty="0">
                <a:solidFill>
                  <a:srgbClr val="C00000"/>
                </a:solidFill>
              </a:rPr>
              <a:t>radiální a </a:t>
            </a:r>
            <a:r>
              <a:rPr lang="cs-CZ" sz="2400" i="1" dirty="0" smtClean="0">
                <a:solidFill>
                  <a:srgbClr val="C00000"/>
                </a:solidFill>
              </a:rPr>
              <a:t>diagonální</a:t>
            </a:r>
            <a:r>
              <a:rPr lang="cs-CZ" sz="2400" i="1" dirty="0" smtClean="0"/>
              <a:t> </a:t>
            </a:r>
            <a:r>
              <a:rPr lang="cs-CZ" sz="2000" i="1" dirty="0" smtClean="0"/>
              <a:t>konstrukce</a:t>
            </a:r>
          </a:p>
          <a:p>
            <a:pPr marL="360000" indent="-361950"/>
            <a:endParaRPr lang="cs-CZ" sz="2200" i="1" u="sng" dirty="0" smtClean="0"/>
          </a:p>
          <a:p>
            <a:pPr marL="360000" indent="-361950"/>
            <a:r>
              <a:rPr lang="cs-CZ" sz="2200" i="1" u="sng" dirty="0" smtClean="0"/>
              <a:t>Bočnice</a:t>
            </a:r>
            <a:r>
              <a:rPr lang="cs-CZ" sz="2200" dirty="0" smtClean="0"/>
              <a:t>:</a:t>
            </a:r>
          </a:p>
          <a:p>
            <a:pPr marL="360000" indent="-361950">
              <a:buFont typeface="Arial" panose="020B0604020202020204" pitchFamily="34" charset="0"/>
              <a:buChar char="•"/>
            </a:pPr>
            <a:r>
              <a:rPr lang="cs-CZ" sz="2000" dirty="0"/>
              <a:t>zajišťuje ochranu kostry před vnějšími </a:t>
            </a:r>
            <a:r>
              <a:rPr lang="cs-CZ" sz="2000" dirty="0" smtClean="0"/>
              <a:t>vlivy</a:t>
            </a:r>
          </a:p>
          <a:p>
            <a:pPr marL="360000" indent="-361950">
              <a:buFont typeface="Arial" panose="020B0604020202020204" pitchFamily="34" charset="0"/>
              <a:buChar char="•"/>
            </a:pPr>
            <a:r>
              <a:rPr lang="cs-CZ" sz="2000" dirty="0" smtClean="0"/>
              <a:t>je </a:t>
            </a:r>
            <a:r>
              <a:rPr lang="cs-CZ" sz="2000" dirty="0"/>
              <a:t>vyrobena z přírodního kaučuku, aby </a:t>
            </a:r>
            <a:endParaRPr lang="cs-CZ" sz="2000" dirty="0" smtClean="0"/>
          </a:p>
          <a:p>
            <a:pPr marL="361950" indent="-361950"/>
            <a:r>
              <a:rPr lang="cs-CZ" sz="2000" dirty="0"/>
              <a:t>	</a:t>
            </a:r>
            <a:r>
              <a:rPr lang="cs-CZ" sz="2000" dirty="0" smtClean="0"/>
              <a:t>vydržela vícečetný ohyb bočnice při jízdě</a:t>
            </a:r>
          </a:p>
          <a:p>
            <a:pPr marL="361950" indent="-361950"/>
            <a:r>
              <a:rPr lang="cs-CZ" sz="2000" dirty="0"/>
              <a:t>	</a:t>
            </a:r>
            <a:r>
              <a:rPr lang="cs-CZ" sz="2000" dirty="0" smtClean="0"/>
              <a:t>po nerovnostech vozovky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877" y="1440000"/>
            <a:ext cx="2763529" cy="21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461" y="4139601"/>
            <a:ext cx="2763530" cy="21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Pneumatiky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56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200" i="1" u="sng" dirty="0" smtClean="0"/>
              <a:t>Vnitřní </a:t>
            </a:r>
            <a:r>
              <a:rPr lang="cs-CZ" sz="2200" i="1" u="sng" dirty="0"/>
              <a:t>gumová </a:t>
            </a:r>
            <a:r>
              <a:rPr lang="cs-CZ" sz="2200" i="1" u="sng" dirty="0" smtClean="0"/>
              <a:t>vrstva</a:t>
            </a:r>
            <a:r>
              <a:rPr lang="cs-CZ" sz="2200" dirty="0" smtClean="0"/>
              <a:t>:</a:t>
            </a:r>
          </a:p>
          <a:p>
            <a:endParaRPr lang="cs-CZ" sz="2200" i="1" u="sng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zabraňuje </a:t>
            </a:r>
            <a:r>
              <a:rPr lang="cs-CZ" sz="2000" dirty="0"/>
              <a:t>úniku vzduchu z vnitřku </a:t>
            </a:r>
            <a:r>
              <a:rPr lang="cs-CZ" sz="2000" dirty="0" smtClean="0"/>
              <a:t>pláště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v </a:t>
            </a:r>
            <a:r>
              <a:rPr lang="cs-CZ" sz="2000" dirty="0"/>
              <a:t>bezdušových pneumatikách </a:t>
            </a:r>
            <a:r>
              <a:rPr lang="cs-CZ" sz="2000" dirty="0" smtClean="0"/>
              <a:t>má </a:t>
            </a:r>
            <a:r>
              <a:rPr lang="cs-CZ" sz="2000" dirty="0"/>
              <a:t>roli </a:t>
            </a:r>
            <a:r>
              <a:rPr lang="cs-CZ" sz="2000" dirty="0" smtClean="0"/>
              <a:t>duše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je </a:t>
            </a:r>
            <a:r>
              <a:rPr lang="cs-CZ" sz="2000" dirty="0"/>
              <a:t>vyrobená z </a:t>
            </a:r>
            <a:r>
              <a:rPr lang="cs-CZ" sz="2000" dirty="0" smtClean="0"/>
              <a:t>Butylového kaučuku</a:t>
            </a:r>
          </a:p>
          <a:p>
            <a:endParaRPr lang="cs-CZ" sz="2000" dirty="0"/>
          </a:p>
          <a:p>
            <a:endParaRPr lang="cs-CZ" sz="2200" i="1" u="sng" dirty="0" smtClean="0"/>
          </a:p>
          <a:p>
            <a:r>
              <a:rPr lang="cs-CZ" sz="2200" i="1" u="sng" dirty="0" smtClean="0"/>
              <a:t>Patka</a:t>
            </a:r>
            <a:r>
              <a:rPr lang="cs-CZ" sz="2200" dirty="0" smtClean="0"/>
              <a:t>:</a:t>
            </a:r>
          </a:p>
          <a:p>
            <a:endParaRPr lang="cs-CZ" sz="2200" i="1" u="sng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je </a:t>
            </a:r>
            <a:r>
              <a:rPr lang="cs-CZ" sz="2000" dirty="0"/>
              <a:t>zesílená část pláště dosedající </a:t>
            </a:r>
            <a:r>
              <a:rPr lang="cs-CZ" sz="2000" dirty="0" smtClean="0"/>
              <a:t>na</a:t>
            </a:r>
          </a:p>
          <a:p>
            <a:pPr>
              <a:tabLst>
                <a:tab pos="361950" algn="l"/>
              </a:tabLst>
            </a:pPr>
            <a:r>
              <a:rPr lang="cs-CZ" sz="2000" dirty="0" smtClean="0"/>
              <a:t>	ocelový ráfek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jádro </a:t>
            </a:r>
            <a:r>
              <a:rPr lang="cs-CZ" sz="2000" dirty="0"/>
              <a:t>patky tvoří patní lano </a:t>
            </a:r>
            <a:r>
              <a:rPr lang="cs-CZ" sz="2000" dirty="0" smtClean="0"/>
              <a:t>vyrobené</a:t>
            </a:r>
          </a:p>
          <a:p>
            <a:pPr marL="361950" indent="-361950"/>
            <a:r>
              <a:rPr lang="cs-CZ" sz="2000" dirty="0" smtClean="0"/>
              <a:t>	z </a:t>
            </a:r>
            <a:r>
              <a:rPr lang="cs-CZ" sz="2000" dirty="0"/>
              <a:t>vysokopevnostního ocelového </a:t>
            </a:r>
            <a:r>
              <a:rPr lang="cs-CZ" sz="2000" dirty="0" smtClean="0"/>
              <a:t>lana</a:t>
            </a:r>
          </a:p>
          <a:p>
            <a:pPr marL="361950" indent="-361950">
              <a:buFont typeface="Arial" panose="020B0604020202020204" pitchFamily="34" charset="0"/>
              <a:buChar char="•"/>
            </a:pPr>
            <a:r>
              <a:rPr lang="cs-CZ" sz="2000" dirty="0" smtClean="0"/>
              <a:t>slouží </a:t>
            </a:r>
            <a:r>
              <a:rPr lang="cs-CZ" sz="2000" dirty="0"/>
              <a:t>k zakotvení kordových vložek </a:t>
            </a:r>
            <a:endParaRPr lang="cs-CZ" sz="2000" dirty="0" smtClean="0"/>
          </a:p>
          <a:p>
            <a:pPr marL="361950" indent="-361950">
              <a:buFont typeface="Arial" panose="020B0604020202020204" pitchFamily="34" charset="0"/>
              <a:buChar char="•"/>
            </a:pPr>
            <a:r>
              <a:rPr lang="cs-CZ" sz="2000" dirty="0" smtClean="0"/>
              <a:t>zajišťuje </a:t>
            </a:r>
            <a:r>
              <a:rPr lang="cs-CZ" sz="2000" dirty="0"/>
              <a:t>bezpečné usazení pláště na ráfku.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627" y="1560024"/>
            <a:ext cx="2750048" cy="21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188" y="4136849"/>
            <a:ext cx="2282926" cy="21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058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Pneumatiky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3" y="1440008"/>
            <a:ext cx="7920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612000" y="1440000"/>
            <a:ext cx="7920000" cy="504000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cs-CZ" sz="2200" i="1" u="sng" dirty="0" smtClean="0"/>
              <a:t>Patní lanko</a:t>
            </a:r>
            <a:r>
              <a:rPr lang="cs-CZ" sz="2200" dirty="0" smtClean="0"/>
              <a:t>:</a:t>
            </a:r>
            <a:endParaRPr lang="cs-CZ" sz="2200" i="1" u="sng" dirty="0"/>
          </a:p>
          <a:p>
            <a:endParaRPr lang="cs-CZ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zajišťuje správné dosednutí pneumatiky v </a:t>
            </a:r>
            <a:r>
              <a:rPr lang="cs-CZ" sz="2000" dirty="0" smtClean="0"/>
              <a:t>ráfku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zajišťuje </a:t>
            </a:r>
            <a:r>
              <a:rPr lang="cs-CZ" sz="2000" dirty="0"/>
              <a:t>těsnost spojení s </a:t>
            </a:r>
            <a:r>
              <a:rPr lang="cs-CZ" sz="2000" dirty="0" smtClean="0"/>
              <a:t>ráfkem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zajišťuje </a:t>
            </a:r>
            <a:r>
              <a:rPr lang="cs-CZ" sz="2000" dirty="0"/>
              <a:t>přenos podélných sil </a:t>
            </a:r>
            <a:endParaRPr lang="cs-CZ" sz="2000" dirty="0" smtClean="0"/>
          </a:p>
          <a:p>
            <a:pPr marL="361950" indent="-361950"/>
            <a:r>
              <a:rPr lang="cs-CZ" sz="2000" dirty="0"/>
              <a:t>	</a:t>
            </a:r>
            <a:r>
              <a:rPr lang="cs-CZ" sz="2000" dirty="0" smtClean="0"/>
              <a:t>(</a:t>
            </a:r>
            <a:r>
              <a:rPr lang="cs-CZ" sz="2000" dirty="0"/>
              <a:t>díky tření mezi ráfkem a patkou pneumatiky</a:t>
            </a:r>
            <a:r>
              <a:rPr lang="cs-CZ" sz="2000" dirty="0" smtClean="0"/>
              <a:t>)</a:t>
            </a:r>
          </a:p>
          <a:p>
            <a:pPr marL="361950" indent="-361950"/>
            <a:endParaRPr lang="cs-CZ" sz="2000" dirty="0"/>
          </a:p>
          <a:p>
            <a:pPr marL="361950" indent="-361950"/>
            <a:endParaRPr lang="cs-CZ" sz="2000" dirty="0" smtClean="0"/>
          </a:p>
          <a:p>
            <a:pPr marL="361950" indent="-361950"/>
            <a:endParaRPr lang="cs-CZ" sz="2000" dirty="0"/>
          </a:p>
          <a:p>
            <a:pPr marL="361950" indent="-361950"/>
            <a:endParaRPr lang="cs-CZ" sz="2000" dirty="0" smtClean="0"/>
          </a:p>
          <a:p>
            <a:pPr marL="361950" indent="-361950">
              <a:tabLst>
                <a:tab pos="5021263" algn="l"/>
              </a:tabLst>
            </a:pPr>
            <a:r>
              <a:rPr lang="cs-CZ" sz="2000" dirty="0"/>
              <a:t>	</a:t>
            </a:r>
            <a:r>
              <a:rPr lang="cs-CZ" sz="2000" dirty="0" smtClean="0"/>
              <a:t>					Vlevo </a:t>
            </a: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diagonální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endParaRPr lang="cs-CZ" sz="2000" dirty="0" smtClean="0"/>
          </a:p>
          <a:p>
            <a:pPr marL="361950" indent="-361950">
              <a:tabLst>
                <a:tab pos="5021263" algn="l"/>
              </a:tabLst>
            </a:pPr>
            <a:r>
              <a:rPr lang="cs-CZ" sz="2000" dirty="0"/>
              <a:t>	</a:t>
            </a:r>
            <a:r>
              <a:rPr lang="cs-CZ" sz="2000" dirty="0" smtClean="0"/>
              <a:t>	konstrukce pneumatiky</a:t>
            </a:r>
          </a:p>
          <a:p>
            <a:pPr marL="361950" indent="-361950">
              <a:tabLst>
                <a:tab pos="5021263" algn="l"/>
              </a:tabLst>
            </a:pPr>
            <a:endParaRPr lang="cs-CZ" sz="2000" dirty="0"/>
          </a:p>
          <a:p>
            <a:pPr marL="361950" indent="-361950">
              <a:tabLst>
                <a:tab pos="5021263" algn="l"/>
              </a:tabLst>
            </a:pPr>
            <a:r>
              <a:rPr lang="cs-CZ" sz="2000" dirty="0" smtClean="0"/>
              <a:t>		Vpravo </a:t>
            </a: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radiální</a:t>
            </a:r>
            <a:r>
              <a:rPr lang="cs-CZ" sz="2000" dirty="0" smtClean="0"/>
              <a:t> </a:t>
            </a:r>
          </a:p>
          <a:p>
            <a:pPr marL="361950" indent="-361950">
              <a:tabLst>
                <a:tab pos="5021263" algn="l"/>
              </a:tabLst>
            </a:pPr>
            <a:r>
              <a:rPr lang="cs-CZ" sz="2000" dirty="0"/>
              <a:t>	</a:t>
            </a:r>
            <a:r>
              <a:rPr lang="cs-CZ" sz="2000" dirty="0" smtClean="0"/>
              <a:t>	konstrukce pneumatiky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445" y="2086338"/>
            <a:ext cx="2311110" cy="21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43" y="3495621"/>
            <a:ext cx="4972008" cy="2905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4668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Pneumatiky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943" y="1440007"/>
            <a:ext cx="7920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2000" y="1440000"/>
            <a:ext cx="7920000" cy="504000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Diagonální plášť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konstrukce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sudý počet </a:t>
            </a:r>
            <a:r>
              <a:rPr lang="cs-CZ" sz="2000" dirty="0"/>
              <a:t>kordových vložek, úhel řezu mají 30° - </a:t>
            </a:r>
            <a:r>
              <a:rPr lang="cs-CZ" sz="2000" dirty="0" smtClean="0"/>
              <a:t>65°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při použití </a:t>
            </a:r>
            <a:r>
              <a:rPr lang="cs-CZ" sz="2000" dirty="0"/>
              <a:t>lichého počtu vložek je poslední vložka v šířce koruny pláště a plní funkci </a:t>
            </a:r>
            <a:r>
              <a:rPr lang="cs-CZ" sz="2000" dirty="0" smtClean="0"/>
              <a:t>nárazníku</a:t>
            </a:r>
          </a:p>
          <a:p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Radiální </a:t>
            </a: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plášť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konstrukce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lichý </a:t>
            </a:r>
            <a:r>
              <a:rPr lang="cs-CZ" sz="2000" dirty="0"/>
              <a:t>nebo sudý počet kordových </a:t>
            </a:r>
            <a:r>
              <a:rPr lang="cs-CZ" sz="2000" dirty="0" smtClean="0"/>
              <a:t>vložek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úhel </a:t>
            </a:r>
            <a:r>
              <a:rPr lang="cs-CZ" sz="2000" dirty="0"/>
              <a:t>jejich řezu je 84° - 90°, u nárazníků je úhel řezu 18° - 28°, pro nákladní pláště až po 60</a:t>
            </a:r>
            <a:r>
              <a:rPr lang="cs-CZ" sz="2000" dirty="0" smtClean="0"/>
              <a:t>°</a:t>
            </a:r>
          </a:p>
          <a:p>
            <a:endParaRPr lang="cs-CZ" sz="2200" i="1" u="sng" dirty="0" smtClean="0"/>
          </a:p>
          <a:p>
            <a:r>
              <a:rPr lang="cs-CZ" sz="2200" i="1" u="sng" dirty="0" smtClean="0"/>
              <a:t>Výhody </a:t>
            </a:r>
            <a:r>
              <a:rPr lang="cs-CZ" sz="2200" i="1" u="sng" dirty="0"/>
              <a:t>radiální </a:t>
            </a:r>
            <a:r>
              <a:rPr lang="cs-CZ" sz="2200" i="1" u="sng" dirty="0" smtClean="0"/>
              <a:t>konstrukce</a:t>
            </a:r>
            <a:r>
              <a:rPr lang="cs-CZ" sz="2200" dirty="0" smtClean="0"/>
              <a:t>:</a:t>
            </a:r>
            <a:r>
              <a:rPr lang="cs-CZ" sz="2200" i="1" u="sng" dirty="0" smtClean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lepší </a:t>
            </a:r>
            <a:r>
              <a:rPr lang="cs-CZ" sz="2000" dirty="0"/>
              <a:t>záběr na </a:t>
            </a:r>
            <a:r>
              <a:rPr lang="cs-CZ" sz="2000" dirty="0" smtClean="0"/>
              <a:t>vozovce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menší </a:t>
            </a:r>
            <a:r>
              <a:rPr lang="cs-CZ" sz="2000" dirty="0"/>
              <a:t>spotřeba pohonných </a:t>
            </a:r>
            <a:r>
              <a:rPr lang="cs-CZ" sz="2000" dirty="0" smtClean="0"/>
              <a:t>hmot, (nižší </a:t>
            </a:r>
            <a:r>
              <a:rPr lang="cs-CZ" sz="2000" dirty="0"/>
              <a:t>valivý </a:t>
            </a:r>
            <a:r>
              <a:rPr lang="cs-CZ" sz="2000" dirty="0" smtClean="0"/>
              <a:t>odpor)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širší </a:t>
            </a:r>
            <a:r>
              <a:rPr lang="cs-CZ" sz="2000" dirty="0"/>
              <a:t>plocha styku dezénu s </a:t>
            </a:r>
            <a:r>
              <a:rPr lang="cs-CZ" sz="2000" dirty="0" smtClean="0"/>
              <a:t>vozovkou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vyšší </a:t>
            </a:r>
            <a:r>
              <a:rPr lang="cs-CZ" sz="2000" dirty="0"/>
              <a:t>odolnost proti </a:t>
            </a:r>
            <a:r>
              <a:rPr lang="cs-CZ" sz="2000" dirty="0" smtClean="0"/>
              <a:t>smyku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pohodlnější jízda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kratší </a:t>
            </a:r>
            <a:r>
              <a:rPr lang="cs-CZ" sz="2000" dirty="0"/>
              <a:t>brzdná dráha.</a:t>
            </a:r>
          </a:p>
        </p:txBody>
      </p:sp>
    </p:spTree>
    <p:extLst>
      <p:ext uri="{BB962C8B-B14F-4D97-AF65-F5344CB8AC3E}">
        <p14:creationId xmlns:p14="http://schemas.microsoft.com/office/powerpoint/2010/main" val="53243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Pneumatiky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Obdélník 5"/>
          <p:cNvSpPr>
            <a:spLocks noChangeAspect="1"/>
          </p:cNvSpPr>
          <p:nvPr/>
        </p:nvSpPr>
        <p:spPr>
          <a:xfrm>
            <a:off x="611943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Označení pneumatik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Výrobce a název pneu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Rozměr pneu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Index nosnosti/rychlosti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Označení dezénu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Konstrukce kostry pneu</a:t>
            </a:r>
          </a:p>
          <a:p>
            <a:pPr marL="361950" indent="-361950"/>
            <a:r>
              <a:rPr lang="cs-CZ" sz="1600" dirty="0"/>
              <a:t>	</a:t>
            </a:r>
            <a:r>
              <a:rPr lang="cs-CZ" sz="1600" dirty="0" smtClean="0"/>
              <a:t>(radiální, Steel, bez duše)</a:t>
            </a:r>
          </a:p>
          <a:p>
            <a:pPr marL="361950" indent="-361950">
              <a:buAutoNum type="arabicPeriod" startAt="6"/>
            </a:pPr>
            <a:r>
              <a:rPr lang="cs-CZ" sz="1600" dirty="0" smtClean="0"/>
              <a:t>T1 číslo formy</a:t>
            </a:r>
          </a:p>
          <a:p>
            <a:pPr marL="361950" indent="-361950">
              <a:buAutoNum type="arabicPeriod" startAt="6"/>
            </a:pPr>
            <a:r>
              <a:rPr lang="cs-CZ" sz="1600" dirty="0" smtClean="0"/>
              <a:t>Max. tlak huštění</a:t>
            </a:r>
          </a:p>
          <a:p>
            <a:pPr marL="361950" indent="-361950">
              <a:buAutoNum type="arabicPeriod" startAt="6"/>
            </a:pPr>
            <a:r>
              <a:rPr lang="cs-CZ" sz="1600" dirty="0" smtClean="0"/>
              <a:t>DOT – datum výroby</a:t>
            </a:r>
          </a:p>
          <a:p>
            <a:pPr marL="361950" indent="-361950">
              <a:buAutoNum type="arabicPeriod" startAt="6"/>
            </a:pPr>
            <a:r>
              <a:rPr lang="cs-CZ" sz="1600" dirty="0" smtClean="0"/>
              <a:t>Počet vložek kostry</a:t>
            </a:r>
          </a:p>
          <a:p>
            <a:pPr marL="361950" indent="-361950">
              <a:buAutoNum type="arabicPeriod" startAt="6"/>
            </a:pPr>
            <a:r>
              <a:rPr lang="cs-CZ" sz="1600" dirty="0" smtClean="0"/>
              <a:t>Homologační číslo</a:t>
            </a:r>
          </a:p>
          <a:p>
            <a:pPr marL="361950" indent="-361950">
              <a:buAutoNum type="arabicPeriod" startAt="6"/>
            </a:pPr>
            <a:r>
              <a:rPr lang="cs-CZ" sz="1600" dirty="0" smtClean="0"/>
              <a:t>Odolnost opotřebení v %</a:t>
            </a:r>
          </a:p>
          <a:p>
            <a:pPr marL="361950" indent="-361950">
              <a:buAutoNum type="arabicPeriod" startAt="6"/>
            </a:pPr>
            <a:r>
              <a:rPr lang="cs-CZ" sz="1600" dirty="0" smtClean="0"/>
              <a:t>Součinitel adheze (A,B,C)</a:t>
            </a:r>
          </a:p>
          <a:p>
            <a:pPr marL="361950" indent="-361950">
              <a:buAutoNum type="arabicPeriod" startAt="6"/>
            </a:pPr>
            <a:r>
              <a:rPr lang="cs-CZ" sz="1600" dirty="0" smtClean="0"/>
              <a:t>Odolnost proti dynamické</a:t>
            </a:r>
          </a:p>
          <a:p>
            <a:pPr marL="361950" indent="-361950"/>
            <a:r>
              <a:rPr lang="cs-CZ" sz="1600" dirty="0"/>
              <a:t>	</a:t>
            </a:r>
            <a:r>
              <a:rPr lang="cs-CZ" sz="1600" dirty="0" smtClean="0"/>
              <a:t>únavě (A,B,C)</a:t>
            </a:r>
          </a:p>
          <a:p>
            <a:pPr marL="361950" indent="-361950">
              <a:buAutoNum type="arabicPeriod" startAt="14"/>
            </a:pPr>
            <a:r>
              <a:rPr lang="cs-CZ" sz="1600" dirty="0" smtClean="0"/>
              <a:t>Indikátor opotřebení TWI</a:t>
            </a:r>
          </a:p>
          <a:p>
            <a:pPr marL="361950" indent="-361950"/>
            <a:r>
              <a:rPr lang="cs-CZ" sz="1600" dirty="0"/>
              <a:t>	</a:t>
            </a:r>
            <a:r>
              <a:rPr lang="cs-CZ" sz="1600" dirty="0" smtClean="0"/>
              <a:t>letní pneu - 1,6mm/min.</a:t>
            </a:r>
          </a:p>
          <a:p>
            <a:pPr marL="361950" indent="-361950"/>
            <a:r>
              <a:rPr lang="cs-CZ" sz="1600" dirty="0"/>
              <a:t>	</a:t>
            </a:r>
            <a:r>
              <a:rPr lang="cs-CZ" sz="1600" dirty="0" smtClean="0"/>
              <a:t>zimní pneu – 4mm/min</a:t>
            </a:r>
          </a:p>
          <a:p>
            <a:pPr marL="342900" indent="-342900">
              <a:buFont typeface="+mj-lt"/>
              <a:buAutoNum type="arabicPeriod"/>
            </a:pP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  <p:pic>
        <p:nvPicPr>
          <p:cNvPr id="6154" name="Picture 10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883"/>
          <a:stretch/>
        </p:blipFill>
        <p:spPr bwMode="auto">
          <a:xfrm>
            <a:off x="3332510" y="2272697"/>
            <a:ext cx="5199433" cy="4183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8127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Pneumatiky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Obdélník 5"/>
          <p:cNvSpPr>
            <a:spLocks/>
          </p:cNvSpPr>
          <p:nvPr/>
        </p:nvSpPr>
        <p:spPr>
          <a:xfrm>
            <a:off x="611945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Index rychlosti</a:t>
            </a:r>
          </a:p>
          <a:p>
            <a:endParaRPr lang="cs-CZ" sz="2200" i="1" u="sng" dirty="0" smtClean="0"/>
          </a:p>
          <a:p>
            <a:r>
              <a:rPr lang="pt-BR" sz="2000" dirty="0"/>
              <a:t>Symbol	</a:t>
            </a:r>
            <a:r>
              <a:rPr lang="cs-CZ" sz="2000" dirty="0" smtClean="0"/>
              <a:t>	</a:t>
            </a:r>
            <a:r>
              <a:rPr lang="pt-BR" sz="2000" dirty="0" smtClean="0"/>
              <a:t>A1</a:t>
            </a:r>
            <a:r>
              <a:rPr lang="cs-CZ" sz="2000" dirty="0" smtClean="0"/>
              <a:t>   </a:t>
            </a:r>
            <a:r>
              <a:rPr lang="pt-BR" sz="2000" dirty="0" smtClean="0"/>
              <a:t>A2</a:t>
            </a:r>
            <a:r>
              <a:rPr lang="cs-CZ" sz="2000" dirty="0" smtClean="0"/>
              <a:t>    </a:t>
            </a:r>
            <a:r>
              <a:rPr lang="pt-BR" sz="2000" dirty="0" smtClean="0"/>
              <a:t>A3</a:t>
            </a:r>
            <a:r>
              <a:rPr lang="cs-CZ" sz="2000" dirty="0" smtClean="0"/>
              <a:t>    </a:t>
            </a:r>
            <a:r>
              <a:rPr lang="pt-BR" sz="2000" dirty="0" smtClean="0"/>
              <a:t>A4</a:t>
            </a:r>
            <a:r>
              <a:rPr lang="cs-CZ" sz="2000" dirty="0" smtClean="0"/>
              <a:t>    </a:t>
            </a:r>
            <a:r>
              <a:rPr lang="pt-BR" sz="2000" dirty="0" smtClean="0"/>
              <a:t>A5</a:t>
            </a:r>
            <a:r>
              <a:rPr lang="cs-CZ" sz="2000" dirty="0" smtClean="0"/>
              <a:t>    </a:t>
            </a:r>
            <a:r>
              <a:rPr lang="pt-BR" sz="2000" dirty="0" smtClean="0"/>
              <a:t>A6</a:t>
            </a:r>
            <a:r>
              <a:rPr lang="cs-CZ" sz="2000" dirty="0" smtClean="0"/>
              <a:t>    </a:t>
            </a:r>
            <a:r>
              <a:rPr lang="pt-BR" sz="2000" dirty="0" smtClean="0"/>
              <a:t>A7</a:t>
            </a:r>
            <a:r>
              <a:rPr lang="cs-CZ" sz="2000" dirty="0" smtClean="0"/>
              <a:t>   </a:t>
            </a:r>
            <a:r>
              <a:rPr lang="pt-BR" sz="2000" dirty="0" smtClean="0"/>
              <a:t>A8</a:t>
            </a:r>
            <a:r>
              <a:rPr lang="cs-CZ" sz="2000" dirty="0" smtClean="0"/>
              <a:t>    </a:t>
            </a:r>
            <a:r>
              <a:rPr lang="pt-BR" sz="2000" dirty="0" smtClean="0"/>
              <a:t>B</a:t>
            </a:r>
            <a:r>
              <a:rPr lang="cs-CZ" sz="2000" dirty="0" smtClean="0"/>
              <a:t>    </a:t>
            </a:r>
            <a:r>
              <a:rPr lang="pt-BR" sz="2000" dirty="0" smtClean="0"/>
              <a:t>D</a:t>
            </a:r>
            <a:r>
              <a:rPr lang="cs-CZ" sz="2000" dirty="0" smtClean="0"/>
              <a:t>    E    </a:t>
            </a:r>
            <a:r>
              <a:rPr lang="pt-BR" sz="2000" dirty="0" smtClean="0"/>
              <a:t>G</a:t>
            </a:r>
            <a:r>
              <a:rPr lang="cs-CZ" sz="2000" dirty="0" smtClean="0"/>
              <a:t>     </a:t>
            </a:r>
            <a:r>
              <a:rPr lang="pt-BR" sz="2000" dirty="0" smtClean="0"/>
              <a:t>J</a:t>
            </a:r>
            <a:endParaRPr lang="pt-BR" sz="2000" dirty="0"/>
          </a:p>
          <a:p>
            <a:r>
              <a:rPr lang="pt-BR" sz="2000" dirty="0"/>
              <a:t>Max. </a:t>
            </a:r>
            <a:r>
              <a:rPr lang="pt-BR" sz="2000" dirty="0" smtClean="0"/>
              <a:t>rych</a:t>
            </a:r>
            <a:r>
              <a:rPr lang="cs-CZ" sz="2000" dirty="0" smtClean="0"/>
              <a:t>.(</a:t>
            </a:r>
            <a:r>
              <a:rPr lang="pt-BR" sz="2000" dirty="0" smtClean="0"/>
              <a:t>km/h</a:t>
            </a:r>
            <a:r>
              <a:rPr lang="cs-CZ" sz="2000" dirty="0" smtClean="0"/>
              <a:t>)</a:t>
            </a:r>
            <a:r>
              <a:rPr lang="pt-BR" sz="2000" dirty="0"/>
              <a:t>	</a:t>
            </a:r>
            <a:r>
              <a:rPr lang="cs-CZ" sz="2000" dirty="0" smtClean="0"/>
              <a:t> </a:t>
            </a:r>
            <a:r>
              <a:rPr lang="pt-BR" sz="2000" dirty="0" smtClean="0"/>
              <a:t>5</a:t>
            </a:r>
            <a:r>
              <a:rPr lang="cs-CZ" sz="2000" dirty="0" smtClean="0"/>
              <a:t>    </a:t>
            </a:r>
            <a:r>
              <a:rPr lang="pt-BR" sz="2000" dirty="0" smtClean="0"/>
              <a:t>10</a:t>
            </a:r>
            <a:r>
              <a:rPr lang="pt-BR" sz="2000" dirty="0"/>
              <a:t>	</a:t>
            </a:r>
            <a:r>
              <a:rPr lang="pt-BR" sz="2000" dirty="0" smtClean="0"/>
              <a:t>15</a:t>
            </a:r>
            <a:r>
              <a:rPr lang="cs-CZ" sz="2000" dirty="0" smtClean="0"/>
              <a:t>     </a:t>
            </a:r>
            <a:r>
              <a:rPr lang="pt-BR" sz="2000" dirty="0" smtClean="0"/>
              <a:t>20</a:t>
            </a:r>
            <a:r>
              <a:rPr lang="pt-BR" sz="2000" dirty="0"/>
              <a:t>	</a:t>
            </a:r>
            <a:r>
              <a:rPr lang="cs-CZ" sz="2000" dirty="0" smtClean="0"/>
              <a:t>  </a:t>
            </a:r>
            <a:r>
              <a:rPr lang="pt-BR" sz="2000" dirty="0" smtClean="0"/>
              <a:t>25</a:t>
            </a:r>
            <a:r>
              <a:rPr lang="cs-CZ" sz="2000" dirty="0" smtClean="0"/>
              <a:t>     </a:t>
            </a:r>
            <a:r>
              <a:rPr lang="pt-BR" sz="2000" dirty="0" smtClean="0"/>
              <a:t>30</a:t>
            </a:r>
            <a:r>
              <a:rPr lang="cs-CZ" sz="2000" dirty="0" smtClean="0"/>
              <a:t>    </a:t>
            </a:r>
            <a:r>
              <a:rPr lang="pt-BR" sz="2000" dirty="0" smtClean="0"/>
              <a:t>35</a:t>
            </a:r>
            <a:r>
              <a:rPr lang="cs-CZ" sz="2000" dirty="0" smtClean="0"/>
              <a:t>   </a:t>
            </a:r>
            <a:r>
              <a:rPr lang="pt-BR" sz="2000" dirty="0" smtClean="0"/>
              <a:t>40</a:t>
            </a:r>
            <a:r>
              <a:rPr lang="cs-CZ" sz="2000" dirty="0" smtClean="0"/>
              <a:t>   </a:t>
            </a:r>
            <a:r>
              <a:rPr lang="pt-BR" sz="2000" dirty="0" smtClean="0"/>
              <a:t>50</a:t>
            </a:r>
            <a:r>
              <a:rPr lang="cs-CZ" sz="2000" dirty="0" smtClean="0"/>
              <a:t>   </a:t>
            </a:r>
            <a:r>
              <a:rPr lang="pt-BR" sz="2000" dirty="0" smtClean="0"/>
              <a:t>65</a:t>
            </a:r>
            <a:r>
              <a:rPr lang="cs-CZ" sz="2000" dirty="0" smtClean="0"/>
              <a:t>  </a:t>
            </a:r>
            <a:r>
              <a:rPr lang="pt-BR" sz="2000" dirty="0" smtClean="0"/>
              <a:t>70</a:t>
            </a:r>
            <a:r>
              <a:rPr lang="cs-CZ" sz="2000" dirty="0" smtClean="0"/>
              <a:t>  </a:t>
            </a:r>
            <a:r>
              <a:rPr lang="pt-BR" sz="2000" dirty="0" smtClean="0"/>
              <a:t>90</a:t>
            </a:r>
            <a:r>
              <a:rPr lang="cs-CZ" sz="2000" dirty="0" smtClean="0"/>
              <a:t>  </a:t>
            </a:r>
            <a:r>
              <a:rPr lang="pt-BR" sz="2000" dirty="0" smtClean="0"/>
              <a:t>100</a:t>
            </a:r>
            <a:r>
              <a:rPr lang="cs-CZ" sz="2000" dirty="0" smtClean="0"/>
              <a:t> </a:t>
            </a:r>
          </a:p>
          <a:p>
            <a:endParaRPr lang="cs-CZ" sz="2000" dirty="0"/>
          </a:p>
          <a:p>
            <a:r>
              <a:rPr lang="pt-BR" sz="2000" dirty="0" smtClean="0"/>
              <a:t>Symbol</a:t>
            </a:r>
            <a:r>
              <a:rPr lang="pt-BR" sz="2000" dirty="0"/>
              <a:t>	</a:t>
            </a:r>
            <a:r>
              <a:rPr lang="cs-CZ" sz="2000" dirty="0" smtClean="0"/>
              <a:t>                K      </a:t>
            </a:r>
            <a:r>
              <a:rPr lang="pt-BR" sz="2000" dirty="0" smtClean="0"/>
              <a:t>L</a:t>
            </a:r>
            <a:r>
              <a:rPr lang="pt-BR" sz="2000" dirty="0"/>
              <a:t>	</a:t>
            </a:r>
            <a:r>
              <a:rPr lang="pt-BR" sz="2000" dirty="0" smtClean="0"/>
              <a:t>M</a:t>
            </a:r>
            <a:r>
              <a:rPr lang="cs-CZ" sz="2000" dirty="0" smtClean="0"/>
              <a:t>     </a:t>
            </a:r>
            <a:r>
              <a:rPr lang="pt-BR" sz="2000" dirty="0" smtClean="0"/>
              <a:t>N</a:t>
            </a:r>
            <a:r>
              <a:rPr lang="pt-BR" sz="2000" dirty="0"/>
              <a:t>	</a:t>
            </a:r>
            <a:r>
              <a:rPr lang="cs-CZ" sz="2000" dirty="0" smtClean="0"/>
              <a:t>  </a:t>
            </a:r>
            <a:r>
              <a:rPr lang="pt-BR" sz="2000" dirty="0" smtClean="0"/>
              <a:t>P</a:t>
            </a:r>
            <a:r>
              <a:rPr lang="cs-CZ" sz="2000" dirty="0" smtClean="0"/>
              <a:t>      </a:t>
            </a:r>
            <a:r>
              <a:rPr lang="pt-BR" sz="2000" dirty="0" smtClean="0"/>
              <a:t>Q</a:t>
            </a:r>
            <a:r>
              <a:rPr lang="pt-BR" sz="2000" dirty="0"/>
              <a:t>	</a:t>
            </a:r>
            <a:r>
              <a:rPr lang="cs-CZ" sz="2000" dirty="0" smtClean="0"/>
              <a:t>    </a:t>
            </a:r>
            <a:r>
              <a:rPr lang="pt-BR" sz="2000" dirty="0" smtClean="0"/>
              <a:t>R</a:t>
            </a:r>
            <a:r>
              <a:rPr lang="cs-CZ" sz="2000" dirty="0" smtClean="0"/>
              <a:t>      </a:t>
            </a:r>
            <a:r>
              <a:rPr lang="pt-BR" sz="2000" dirty="0" smtClean="0"/>
              <a:t>S</a:t>
            </a:r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pt-BR" sz="2000" dirty="0" smtClean="0"/>
              <a:t>T</a:t>
            </a:r>
            <a:r>
              <a:rPr lang="cs-CZ" sz="2000" dirty="0" smtClean="0"/>
              <a:t>     U</a:t>
            </a:r>
            <a:r>
              <a:rPr lang="pt-BR" sz="2000" dirty="0"/>
              <a:t>	</a:t>
            </a:r>
            <a:r>
              <a:rPr lang="cs-CZ" sz="2000" dirty="0" smtClean="0"/>
              <a:t>   </a:t>
            </a:r>
            <a:r>
              <a:rPr lang="pt-BR" sz="2000" dirty="0" smtClean="0"/>
              <a:t>H</a:t>
            </a:r>
            <a:r>
              <a:rPr lang="cs-CZ" sz="2000" dirty="0" smtClean="0"/>
              <a:t>     </a:t>
            </a:r>
            <a:r>
              <a:rPr lang="pt-BR" sz="2000" dirty="0" smtClean="0"/>
              <a:t>V</a:t>
            </a:r>
            <a:r>
              <a:rPr lang="cs-CZ" sz="2000" dirty="0" smtClean="0"/>
              <a:t>    </a:t>
            </a:r>
            <a:r>
              <a:rPr lang="pt-BR" sz="2000" dirty="0" smtClean="0"/>
              <a:t>W</a:t>
            </a:r>
            <a:r>
              <a:rPr lang="cs-CZ" sz="2000" dirty="0" smtClean="0"/>
              <a:t> </a:t>
            </a:r>
            <a:r>
              <a:rPr lang="pt-BR" sz="2000" dirty="0" smtClean="0"/>
              <a:t>Max</a:t>
            </a:r>
            <a:r>
              <a:rPr lang="pt-BR" sz="2000" dirty="0"/>
              <a:t>. </a:t>
            </a:r>
            <a:r>
              <a:rPr lang="pt-BR" sz="2000" dirty="0" smtClean="0"/>
              <a:t>rych</a:t>
            </a:r>
            <a:r>
              <a:rPr lang="cs-CZ" sz="2000" dirty="0" smtClean="0"/>
              <a:t>.(km/h)110 1</a:t>
            </a:r>
            <a:r>
              <a:rPr lang="pt-BR" sz="2000" dirty="0" smtClean="0"/>
              <a:t>20</a:t>
            </a:r>
            <a:r>
              <a:rPr lang="cs-CZ" sz="2000" dirty="0" smtClean="0"/>
              <a:t>  </a:t>
            </a:r>
            <a:r>
              <a:rPr lang="pt-BR" sz="2000" dirty="0" smtClean="0"/>
              <a:t>130</a:t>
            </a:r>
            <a:r>
              <a:rPr lang="cs-CZ" sz="2000" dirty="0" smtClean="0"/>
              <a:t> </a:t>
            </a:r>
            <a:r>
              <a:rPr lang="pt-BR" sz="2000" dirty="0" smtClean="0"/>
              <a:t>140</a:t>
            </a:r>
            <a:r>
              <a:rPr lang="cs-CZ" sz="2000" dirty="0" smtClean="0"/>
              <a:t>  </a:t>
            </a:r>
            <a:r>
              <a:rPr lang="pt-BR" sz="2000" dirty="0" smtClean="0"/>
              <a:t>150</a:t>
            </a:r>
            <a:r>
              <a:rPr lang="cs-CZ" sz="2000" dirty="0" smtClean="0"/>
              <a:t>  </a:t>
            </a:r>
            <a:r>
              <a:rPr lang="pt-BR" sz="2000" dirty="0" smtClean="0"/>
              <a:t>160</a:t>
            </a:r>
            <a:r>
              <a:rPr lang="pt-BR" sz="2000" dirty="0"/>
              <a:t>	</a:t>
            </a:r>
            <a:r>
              <a:rPr lang="cs-CZ" sz="2000" dirty="0" smtClean="0"/>
              <a:t>  </a:t>
            </a:r>
            <a:r>
              <a:rPr lang="pt-BR" sz="2000" dirty="0" smtClean="0"/>
              <a:t>170</a:t>
            </a:r>
            <a:r>
              <a:rPr lang="cs-CZ" sz="2000" dirty="0" smtClean="0"/>
              <a:t> </a:t>
            </a:r>
            <a:r>
              <a:rPr lang="pt-BR" sz="2000" dirty="0" smtClean="0"/>
              <a:t>180</a:t>
            </a:r>
            <a:r>
              <a:rPr lang="cs-CZ" sz="2000" dirty="0" smtClean="0"/>
              <a:t> </a:t>
            </a:r>
            <a:r>
              <a:rPr lang="pt-BR" sz="2000" dirty="0" smtClean="0"/>
              <a:t>190</a:t>
            </a:r>
            <a:r>
              <a:rPr lang="cs-CZ" sz="2000" dirty="0" smtClean="0"/>
              <a:t> </a:t>
            </a:r>
            <a:r>
              <a:rPr lang="pt-BR" sz="2000" dirty="0" smtClean="0"/>
              <a:t>200</a:t>
            </a:r>
            <a:r>
              <a:rPr lang="cs-CZ" sz="2000" dirty="0" smtClean="0"/>
              <a:t> </a:t>
            </a:r>
            <a:r>
              <a:rPr lang="pt-BR" sz="2000" dirty="0" smtClean="0"/>
              <a:t>210</a:t>
            </a:r>
            <a:r>
              <a:rPr lang="cs-CZ" sz="2000" dirty="0" smtClean="0"/>
              <a:t> </a:t>
            </a:r>
            <a:r>
              <a:rPr lang="pt-BR" sz="2000" dirty="0" smtClean="0"/>
              <a:t>240</a:t>
            </a:r>
            <a:r>
              <a:rPr lang="pt-BR" sz="2000" dirty="0"/>
              <a:t>	</a:t>
            </a:r>
            <a:r>
              <a:rPr lang="pt-BR" sz="2000" dirty="0" smtClean="0"/>
              <a:t>270</a:t>
            </a:r>
            <a:r>
              <a:rPr lang="cs-CZ" sz="2000" dirty="0" smtClean="0"/>
              <a:t>		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W     	Z</a:t>
            </a:r>
            <a:r>
              <a:rPr lang="pt-BR" sz="2000" dirty="0"/>
              <a:t>	</a:t>
            </a:r>
            <a:endParaRPr lang="cs-CZ" sz="2000" dirty="0" smtClean="0"/>
          </a:p>
          <a:p>
            <a:r>
              <a:rPr lang="cs-CZ" sz="2000" dirty="0" smtClean="0"/>
              <a:t>		</a:t>
            </a:r>
            <a:r>
              <a:rPr lang="pt-BR" sz="2000" dirty="0" smtClean="0"/>
              <a:t>300</a:t>
            </a:r>
            <a:r>
              <a:rPr lang="cs-CZ" sz="2000" dirty="0" smtClean="0"/>
              <a:t>    </a:t>
            </a:r>
            <a:r>
              <a:rPr lang="pt-BR" sz="2000" dirty="0" smtClean="0"/>
              <a:t>&gt;240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pt-BR" sz="2000" dirty="0" smtClean="0"/>
              <a:t>Je </a:t>
            </a:r>
            <a:r>
              <a:rPr lang="pt-BR" sz="2000" dirty="0"/>
              <a:t>maximální rychlost, při které může pneumatika nést hmotnost určenou indexem nosnosti za </a:t>
            </a:r>
            <a:r>
              <a:rPr lang="cs-CZ" sz="2000" dirty="0" smtClean="0"/>
              <a:t>určitých </a:t>
            </a:r>
            <a:r>
              <a:rPr lang="pt-BR" sz="2000" dirty="0" smtClean="0"/>
              <a:t>podmínek</a:t>
            </a:r>
            <a:r>
              <a:rPr lang="pt-BR" sz="2000" dirty="0"/>
              <a:t>. Symbol kategorie rychlosti u pneumatik pro osobní a nákladní automobily je určen velkými písmeny. </a:t>
            </a:r>
          </a:p>
          <a:p>
            <a:endParaRPr lang="cs-CZ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84118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Pneumatiky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Obdélník 5"/>
          <p:cNvSpPr>
            <a:spLocks/>
          </p:cNvSpPr>
          <p:nvPr/>
        </p:nvSpPr>
        <p:spPr>
          <a:xfrm>
            <a:off x="611945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endParaRPr lang="cs-CZ" sz="2000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5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just"/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Aquaplaning</a:t>
            </a:r>
            <a:r>
              <a:rPr lang="cs-CZ" sz="2400" dirty="0" smtClean="0"/>
              <a:t> - </a:t>
            </a:r>
            <a:r>
              <a:rPr lang="cs-CZ" sz="2000" dirty="0" smtClean="0"/>
              <a:t>ztráta </a:t>
            </a:r>
            <a:r>
              <a:rPr lang="cs-CZ" sz="2000" dirty="0"/>
              <a:t>kontaktu pneumatiky s mokrou vozovkou z důvodu vytvoření vodní vrstvy mezi pneumatikou a vozovkou. Ten způsobuje ztrátu adheze pneumatik - vozidlo se chová podobně jako při jízdě na ledu. </a:t>
            </a:r>
            <a:endParaRPr lang="cs-CZ" sz="2000" dirty="0" smtClean="0"/>
          </a:p>
          <a:p>
            <a:endParaRPr lang="cs-CZ" sz="24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Adheze</a:t>
            </a:r>
            <a:r>
              <a:rPr lang="cs-CZ" sz="2400" dirty="0" smtClean="0"/>
              <a:t> - </a:t>
            </a:r>
            <a:r>
              <a:rPr lang="cs-CZ" sz="2000" dirty="0" smtClean="0"/>
              <a:t>přilnavost </a:t>
            </a:r>
            <a:r>
              <a:rPr lang="cs-CZ" sz="2000" dirty="0"/>
              <a:t>pneumatiky k povrchu </a:t>
            </a:r>
            <a:r>
              <a:rPr lang="cs-CZ" sz="2000" dirty="0" smtClean="0"/>
              <a:t>vozovky</a:t>
            </a:r>
          </a:p>
          <a:p>
            <a:endParaRPr lang="cs-CZ" sz="2000" dirty="0" smtClean="0"/>
          </a:p>
          <a:p>
            <a:pPr algn="just"/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Silika</a:t>
            </a:r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000" dirty="0" smtClean="0"/>
              <a:t>hydratovaný </a:t>
            </a:r>
            <a:r>
              <a:rPr lang="cs-CZ" sz="2000" dirty="0"/>
              <a:t>oxid křemičitý, který se přidává do směsi běhounu </a:t>
            </a:r>
            <a:r>
              <a:rPr lang="cs-CZ" sz="2000" dirty="0" smtClean="0"/>
              <a:t> </a:t>
            </a:r>
            <a:r>
              <a:rPr lang="cs-CZ" sz="2000" dirty="0"/>
              <a:t>pro zlepšení jízdních vlastností. Výhodou </a:t>
            </a:r>
            <a:r>
              <a:rPr lang="cs-CZ" sz="2000" dirty="0" smtClean="0"/>
              <a:t>je </a:t>
            </a:r>
            <a:r>
              <a:rPr lang="cs-CZ" sz="2000" dirty="0"/>
              <a:t>výrazně kratší brzdná dráha na mokré </a:t>
            </a:r>
            <a:r>
              <a:rPr lang="cs-CZ" sz="2000" dirty="0" smtClean="0"/>
              <a:t>vozovce, </a:t>
            </a:r>
            <a:r>
              <a:rPr lang="cs-CZ" sz="2000" dirty="0"/>
              <a:t>lepší adheze pneumatiky při </a:t>
            </a:r>
            <a:r>
              <a:rPr lang="cs-CZ" sz="2000" dirty="0" smtClean="0"/>
              <a:t>trakci </a:t>
            </a:r>
            <a:r>
              <a:rPr lang="cs-CZ" sz="2000" dirty="0"/>
              <a:t>a v zatáčkách. Silika </a:t>
            </a:r>
            <a:r>
              <a:rPr lang="cs-CZ" sz="2000" dirty="0" smtClean="0"/>
              <a:t>také </a:t>
            </a:r>
            <a:r>
              <a:rPr lang="cs-CZ" sz="2000" dirty="0"/>
              <a:t>snižuje valivý odpor pneumatiky, a tím snižuje spotřebu pohonných hmot. </a:t>
            </a:r>
          </a:p>
          <a:p>
            <a:endParaRPr lang="cs-CZ" sz="24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Handling</a:t>
            </a:r>
            <a:r>
              <a:rPr lang="cs-CZ" sz="2400" dirty="0" smtClean="0"/>
              <a:t> - </a:t>
            </a:r>
            <a:r>
              <a:rPr lang="cs-CZ" sz="2000" dirty="0" smtClean="0"/>
              <a:t>subjektivní </a:t>
            </a:r>
            <a:r>
              <a:rPr lang="cs-CZ" sz="2000" dirty="0"/>
              <a:t>hodnocení chování pneumatiky za jízdy, zejména v zatáčkách. Hodnotí </a:t>
            </a:r>
            <a:r>
              <a:rPr lang="cs-CZ" sz="2000" dirty="0" smtClean="0"/>
              <a:t>se, rychlost </a:t>
            </a:r>
            <a:r>
              <a:rPr lang="cs-CZ" sz="2000" dirty="0"/>
              <a:t>reakce pneumatiky na prudkou změnu směru jízdy.</a:t>
            </a:r>
          </a:p>
        </p:txBody>
      </p:sp>
    </p:spTree>
    <p:extLst>
      <p:ext uri="{BB962C8B-B14F-4D97-AF65-F5344CB8AC3E}">
        <p14:creationId xmlns:p14="http://schemas.microsoft.com/office/powerpoint/2010/main" val="57060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Pneumatiky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6" name="Obdélník 5"/>
          <p:cNvSpPr>
            <a:spLocks/>
          </p:cNvSpPr>
          <p:nvPr/>
        </p:nvSpPr>
        <p:spPr>
          <a:xfrm>
            <a:off x="611945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Nové značení pneumatik</a:t>
            </a:r>
            <a:r>
              <a:rPr lang="cs-CZ" sz="2400" dirty="0" smtClean="0"/>
              <a:t> – </a:t>
            </a:r>
            <a:r>
              <a:rPr lang="cs-CZ" sz="2000" dirty="0" smtClean="0"/>
              <a:t>značení pneumatik EU 1222/2009</a:t>
            </a:r>
          </a:p>
          <a:p>
            <a:endParaRPr lang="cs-CZ" sz="2000" dirty="0"/>
          </a:p>
          <a:p>
            <a:r>
              <a:rPr lang="cs-CZ" sz="2000" dirty="0" smtClean="0"/>
              <a:t> 		Nízká hodnota valivého odporu a tím</a:t>
            </a:r>
          </a:p>
          <a:p>
            <a:r>
              <a:rPr lang="cs-CZ" sz="20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000" dirty="0"/>
              <a:t>	</a:t>
            </a:r>
            <a:r>
              <a:rPr lang="cs-CZ" sz="2000" dirty="0" smtClean="0"/>
              <a:t>nižší spotřeba paliva. Rozdíl mezi kate-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goriemi je u OA. cca 0,1l</a:t>
            </a:r>
          </a:p>
          <a:p>
            <a:endParaRPr lang="cs-CZ" sz="20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0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000" dirty="0"/>
              <a:t>	U </a:t>
            </a:r>
            <a:r>
              <a:rPr lang="cs-CZ" sz="2000" dirty="0" smtClean="0"/>
              <a:t>OA  </a:t>
            </a:r>
            <a:r>
              <a:rPr lang="cs-CZ" sz="2000" dirty="0"/>
              <a:t>rozdíl mezi jednotlivými stupni </a:t>
            </a:r>
            <a:endParaRPr lang="cs-CZ" sz="2000" dirty="0" smtClean="0"/>
          </a:p>
          <a:p>
            <a:r>
              <a:rPr lang="cs-CZ" sz="2000" dirty="0"/>
              <a:t>	</a:t>
            </a:r>
            <a:r>
              <a:rPr lang="cs-CZ" sz="2000" dirty="0" smtClean="0"/>
              <a:t>	znamená zvýšení/snížení </a:t>
            </a:r>
            <a:r>
              <a:rPr lang="cs-CZ" sz="2000" dirty="0"/>
              <a:t>brzdné </a:t>
            </a:r>
            <a:r>
              <a:rPr lang="cs-CZ" sz="2000" dirty="0" smtClean="0"/>
              <a:t>dráhy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o cca </a:t>
            </a:r>
            <a:r>
              <a:rPr lang="cs-CZ" sz="2000" dirty="0"/>
              <a:t>3 </a:t>
            </a:r>
            <a:r>
              <a:rPr lang="cs-CZ" sz="2000" dirty="0" smtClean="0"/>
              <a:t>- </a:t>
            </a:r>
            <a:r>
              <a:rPr lang="cs-CZ" sz="2000" dirty="0"/>
              <a:t>6 metrů při brzdění z </a:t>
            </a:r>
            <a:r>
              <a:rPr lang="cs-CZ" sz="2000" dirty="0" smtClean="0"/>
              <a:t>80km/h</a:t>
            </a:r>
            <a:endParaRPr lang="cs-CZ" sz="20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0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 smtClean="0"/>
              <a:t>	</a:t>
            </a:r>
            <a:r>
              <a:rPr lang="cs-CZ" sz="2000" dirty="0"/>
              <a:t>	</a:t>
            </a:r>
            <a:endParaRPr lang="cs-CZ" sz="2000" dirty="0" smtClean="0"/>
          </a:p>
          <a:p>
            <a:r>
              <a:rPr lang="cs-CZ" sz="2000" dirty="0"/>
              <a:t>	</a:t>
            </a:r>
            <a:r>
              <a:rPr lang="cs-CZ" sz="2000" dirty="0" smtClean="0"/>
              <a:t>	Hodnoty </a:t>
            </a:r>
            <a:r>
              <a:rPr lang="cs-CZ" sz="2000" dirty="0"/>
              <a:t>uvedené v označení nejsou interní hodnoty, </a:t>
            </a:r>
            <a:r>
              <a:rPr lang="cs-CZ" sz="2000" dirty="0" smtClean="0"/>
              <a:t>		které </a:t>
            </a:r>
            <a:r>
              <a:rPr lang="cs-CZ" sz="2000" dirty="0"/>
              <a:t>že řidič </a:t>
            </a:r>
            <a:r>
              <a:rPr lang="cs-CZ" sz="2000" dirty="0" smtClean="0"/>
              <a:t>vnímá </a:t>
            </a:r>
            <a:r>
              <a:rPr lang="cs-CZ" sz="2000" dirty="0"/>
              <a:t>při jízdě, ale externí, které přispívají </a:t>
            </a:r>
            <a:r>
              <a:rPr lang="cs-CZ" sz="2000" dirty="0" smtClean="0"/>
              <a:t>k</a:t>
            </a:r>
          </a:p>
          <a:p>
            <a:r>
              <a:rPr lang="cs-CZ" sz="2000" dirty="0" smtClean="0"/>
              <a:t>		akustickému </a:t>
            </a:r>
            <a:r>
              <a:rPr lang="cs-CZ" sz="2000" dirty="0"/>
              <a:t>znečištění.</a:t>
            </a:r>
            <a:endParaRPr lang="cs-CZ" sz="20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5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just"/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945" y="2005013"/>
            <a:ext cx="1905000" cy="284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45" y="2005013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45" y="3364694"/>
            <a:ext cx="13335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45" y="4968995"/>
            <a:ext cx="1447800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455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 pneumatikami, které se používaly a používají v automobilech. </a:t>
            </a:r>
            <a:r>
              <a:rPr lang="cs-CZ" sz="2000" smtClean="0"/>
              <a:t>Pneumatiky </a:t>
            </a:r>
            <a:r>
              <a:rPr lang="cs-CZ" sz="2000" dirty="0" smtClean="0"/>
              <a:t>jsou nedílnou součástí  podvozků osobních vozidel a jsou velmi důležitým článkem v konstrukci stavby  vozidel.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Vysvětlete z jakých částí se pneumatika skládá?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Druhy pneumatik – základní charakteristika?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Vysvětlete označení pneumatiky – 225/45 R 17 91V M+S?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algn="ctr"/>
            <a:r>
              <a:rPr lang="cs-CZ" sz="48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8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3511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4"/>
              </a:rPr>
              <a:t>extrashina.com.ua/image/data/shiny/Hankook-RH06.jpg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5"/>
              </a:rPr>
              <a:t>www.motohouse.cz/media/image/thumb/282-otv.jpg/p_max_size.jpg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6"/>
              </a:rPr>
              <a:t>http://www.pneumatikyfryda.cz/fotky6614/fotos/_</a:t>
            </a:r>
            <a:r>
              <a:rPr lang="cs-CZ" sz="1000" dirty="0" smtClean="0">
                <a:solidFill>
                  <a:prstClr val="black"/>
                </a:solidFill>
                <a:hlinkClick r:id="rId6"/>
              </a:rPr>
              <a:t>vyr_145%7ByAgjzw-4618%7D_ind80.jpg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7"/>
              </a:rPr>
              <a:t>cs.autolexicon.net/obr_clanky/cs_konstrukce_pneumatiky_003.jpg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8"/>
              </a:rPr>
              <a:t>cs.autolexicon.net/obr_clanky/cs_konstrukce_pneumatiky_004.jpg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9"/>
              </a:rPr>
              <a:t>cs.autolexicon.net/obr_clanky/cs_konstrukce_pneumatiky_005.jpg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10"/>
              </a:rPr>
              <a:t>cs.autolexicon.net/obr_clanky/cs_konstrukce_pneumatiky_006.jpg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11"/>
              </a:rPr>
              <a:t>cs.autolexicon.net/obr_clanky/cs_konstrukce_pneumatiky_007.jpg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12"/>
              </a:rPr>
              <a:t>cs.autolexicon.net/obr_clanky/konstrukce_pneumatiky_008.jpg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13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13"/>
              </a:rPr>
              <a:t>cs.autolexicon.net/obr_clanky/cs_konstrukce_pneumatiky_009.jpg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14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14"/>
              </a:rPr>
              <a:t>cs.autolexicon.net/obr_clanky/cs_konstrukce_pneumatiky_010.jpg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15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15"/>
              </a:rPr>
              <a:t>www.bezpecnenasilnicich.cz/files/image/radialni_diagonalni_konstrukce_plaste.png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16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16"/>
              </a:rPr>
              <a:t>www.barum-pneu.cz/pics/technicky_radce/znaceni-plastu-na-bocnici.gif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17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17"/>
              </a:rPr>
              <a:t>www.bestdrive.cz/cs/images/content/valivy-odpor.jpg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18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18"/>
              </a:rPr>
              <a:t>www.bestdrive.cz/cs/images/content/stitek.jpg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19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19"/>
              </a:rPr>
              <a:t>www.bestdrive.cz/cs/images/content/prilnavost-za-mokra.jpg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r>
              <a:rPr lang="cs-CZ" sz="1000" dirty="0">
                <a:solidFill>
                  <a:prstClr val="black"/>
                </a:solidFill>
                <a:hlinkClick r:id="rId20"/>
              </a:rPr>
              <a:t>http://</a:t>
            </a:r>
            <a:r>
              <a:rPr lang="cs-CZ" sz="1000" dirty="0" smtClean="0">
                <a:solidFill>
                  <a:prstClr val="black"/>
                </a:solidFill>
                <a:hlinkClick r:id="rId20"/>
              </a:rPr>
              <a:t>www.bestdrive.cz/cs/images/content/hlucnost.jpg</a:t>
            </a:r>
            <a:endParaRPr lang="cs-CZ" sz="10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11512</TotalTime>
  <Words>849</Words>
  <Application>Microsoft Office PowerPoint</Application>
  <PresentationFormat>Předvádění na obrazovce (4:3)</PresentationFormat>
  <Paragraphs>325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  Pneumatiky  </vt:lpstr>
      <vt:lpstr>Pneumatiky</vt:lpstr>
      <vt:lpstr>Pneumatiky</vt:lpstr>
      <vt:lpstr>Pneumatiky</vt:lpstr>
      <vt:lpstr>Pneumatiky</vt:lpstr>
      <vt:lpstr> Pneumatiky </vt:lpstr>
      <vt:lpstr>Pneumatiky</vt:lpstr>
      <vt:lpstr>Pneumatiky</vt:lpstr>
      <vt:lpstr>Pneumatiky</vt:lpstr>
      <vt:lpstr>Pneumatiky</vt:lpstr>
      <vt:lpstr>Pneumatiky</vt:lpstr>
      <vt:lpstr>Pneumatiky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813</cp:revision>
  <dcterms:created xsi:type="dcterms:W3CDTF">2010-11-01T23:40:31Z</dcterms:created>
  <dcterms:modified xsi:type="dcterms:W3CDTF">2014-03-12T13:07:09Z</dcterms:modified>
</cp:coreProperties>
</file>