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56" r:id="rId3"/>
    <p:sldId id="302" r:id="rId4"/>
    <p:sldId id="296" r:id="rId5"/>
    <p:sldId id="297" r:id="rId6"/>
    <p:sldId id="298" r:id="rId7"/>
    <p:sldId id="305" r:id="rId8"/>
    <p:sldId id="308" r:id="rId9"/>
    <p:sldId id="306" r:id="rId10"/>
    <p:sldId id="307" r:id="rId11"/>
    <p:sldId id="309" r:id="rId12"/>
    <p:sldId id="310" r:id="rId13"/>
    <p:sldId id="311" r:id="rId14"/>
    <p:sldId id="312" r:id="rId15"/>
    <p:sldId id="275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0867"/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2418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12. 3. 2014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utoznalosti.cz/images/stories/podvozek_kola/okruh_HI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autoznalosti.cz/images/stories/podvozek_kola/okruh_II.jpg" TargetMode="External"/><Relationship Id="rId12" Type="http://schemas.openxmlformats.org/officeDocument/2006/relationships/hyperlink" Target="http://skoda.panda.cz/obrazky2/312_1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autoznalosti.cz/images/stories/podvozek_kola/okruh_LL.jpg" TargetMode="External"/><Relationship Id="rId11" Type="http://schemas.openxmlformats.org/officeDocument/2006/relationships/hyperlink" Target="http://www.liaznavzdy.cz/nedtrans/images/det/5.jpg" TargetMode="External"/><Relationship Id="rId5" Type="http://schemas.openxmlformats.org/officeDocument/2006/relationships/hyperlink" Target="http://www.autoznalosti.cz/images/stories/podvozek_kola/okruh_X.jpg" TargetMode="External"/><Relationship Id="rId10" Type="http://schemas.openxmlformats.org/officeDocument/2006/relationships/hyperlink" Target="http://cs.autolexicon.net/obr_clanky/cs_brzdna_draha_005.jpg" TargetMode="External"/><Relationship Id="rId4" Type="http://schemas.openxmlformats.org/officeDocument/2006/relationships/hyperlink" Target="http://www.autoznalosti.cz/images/stories/podvozek_kola/okruh_HH.jpg" TargetMode="External"/><Relationship Id="rId9" Type="http://schemas.openxmlformats.org/officeDocument/2006/relationships/hyperlink" Target="http://www.kobras.cz/data/obrazky/obrazek/120200000000_0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307153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  Brzdy</a:t>
                      </a:r>
                    </a:p>
                  </a:txBody>
                  <a:tcPr marL="7620" marR="7620" marT="762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Brzdy, zpomalení, tření,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odpor, retardér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77512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Brzdy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VY_32_INOVACE_14_274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/>
              <a:t>Brzdy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Brzdové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ústrojí</a:t>
            </a: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Z </a:t>
            </a:r>
            <a:r>
              <a:rPr lang="cs-CZ" sz="2000" dirty="0"/>
              <a:t>hlediska bezpečnosti jsou brzdy nejdůležitější částí </a:t>
            </a:r>
            <a:r>
              <a:rPr lang="cs-CZ" sz="2000" dirty="0" smtClean="0"/>
              <a:t>silničních vozidel a nejen jich, využití je také v letecké a železniční dopravě.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Brzdění je ve své podstatě zvyšování</a:t>
            </a:r>
            <a:r>
              <a:rPr lang="cs-CZ" sz="2000" dirty="0" smtClean="0"/>
              <a:t>: 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vnějších odporů – klapky, padáky, reverzní tah leteckých motorů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vnitřních odporů – vlastní brzdové soustavy, retardéry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Účelem brzd je</a:t>
            </a:r>
            <a:r>
              <a:rPr lang="cs-CZ" sz="2000" dirty="0" smtClean="0"/>
              <a:t>: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snížit </a:t>
            </a:r>
            <a:r>
              <a:rPr lang="cs-CZ" sz="2000" dirty="0"/>
              <a:t>rychlost jízdy </a:t>
            </a:r>
            <a:r>
              <a:rPr lang="cs-CZ" sz="2000" dirty="0" smtClean="0"/>
              <a:t>vozidla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úplně </a:t>
            </a:r>
            <a:r>
              <a:rPr lang="cs-CZ" sz="2000" dirty="0"/>
              <a:t>zastavit </a:t>
            </a:r>
            <a:r>
              <a:rPr lang="cs-CZ" sz="2000" dirty="0" smtClean="0"/>
              <a:t>vozidlo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zajistit </a:t>
            </a:r>
            <a:r>
              <a:rPr lang="cs-CZ" sz="2000" dirty="0"/>
              <a:t>již stojící vozidlo proti </a:t>
            </a:r>
            <a:r>
              <a:rPr lang="cs-CZ" sz="2000" dirty="0" smtClean="0"/>
              <a:t>rozjetí 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 algn="ctr">
              <a:spcBef>
                <a:spcPts val="0"/>
              </a:spcBef>
              <a:buNone/>
            </a:pPr>
            <a:r>
              <a:rPr lang="cs-CZ" sz="2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Motorová vozidla </a:t>
            </a:r>
            <a:r>
              <a:rPr lang="cs-CZ" sz="2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musí být </a:t>
            </a:r>
            <a:r>
              <a:rPr lang="cs-CZ" sz="2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vybavena minimálně dvěma, </a:t>
            </a:r>
            <a:r>
              <a:rPr lang="cs-CZ" sz="2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sobě nezávislými brzdami s </a:t>
            </a:r>
            <a:r>
              <a:rPr lang="cs-CZ" sz="2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předepsaným brzdovým účinkem</a:t>
            </a:r>
            <a:r>
              <a:rPr lang="cs-CZ" sz="2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200" dirty="0"/>
              <a:t> </a:t>
            </a:r>
            <a:endParaRPr lang="cs-CZ" sz="2200" dirty="0" smtClean="0"/>
          </a:p>
          <a:p>
            <a:pPr>
              <a:spcBef>
                <a:spcPts val="0"/>
              </a:spcBef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/>
              <a:t>Ovládání brzd </a:t>
            </a:r>
            <a:r>
              <a:rPr lang="cs-CZ" sz="2200" i="1" u="sng" dirty="0" smtClean="0"/>
              <a:t>je</a:t>
            </a:r>
            <a:r>
              <a:rPr lang="cs-CZ" sz="2200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i="1" u="sng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mechanické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pneumatické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hydraulické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200" i="1" u="sng" dirty="0"/>
              <a:t>Brzdové ústrojí – soustava se </a:t>
            </a:r>
            <a:r>
              <a:rPr lang="cs-CZ" sz="2200" i="1" u="sng" dirty="0" smtClean="0"/>
              <a:t>skládá </a:t>
            </a:r>
            <a:r>
              <a:rPr lang="cs-CZ" sz="2200" i="1" u="sng" dirty="0"/>
              <a:t>z </a:t>
            </a:r>
            <a:r>
              <a:rPr lang="cs-CZ" sz="2000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ústrojí </a:t>
            </a:r>
            <a:r>
              <a:rPr lang="cs-CZ" sz="2000" dirty="0"/>
              <a:t>pro dodávku energie – </a:t>
            </a:r>
            <a:r>
              <a:rPr lang="cs-CZ" sz="2000" dirty="0" smtClean="0"/>
              <a:t>(</a:t>
            </a:r>
            <a:r>
              <a:rPr lang="cs-CZ" sz="2000" dirty="0"/>
              <a:t>svaly, vzduch</a:t>
            </a:r>
            <a:r>
              <a:rPr lang="cs-CZ" sz="2000" dirty="0" smtClean="0"/>
              <a:t>)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ovládacího </a:t>
            </a:r>
            <a:r>
              <a:rPr lang="cs-CZ" sz="2000" dirty="0"/>
              <a:t>ústrojí – většinou </a:t>
            </a:r>
            <a:r>
              <a:rPr lang="cs-CZ" sz="2000" dirty="0" smtClean="0"/>
              <a:t>noha/ruka</a:t>
            </a:r>
            <a:r>
              <a:rPr lang="cs-CZ" sz="2000" dirty="0"/>
              <a:t>, samočinně </a:t>
            </a:r>
            <a:r>
              <a:rPr lang="cs-CZ" sz="2000" dirty="0" smtClean="0"/>
              <a:t>v závislosti </a:t>
            </a:r>
            <a:r>
              <a:rPr lang="cs-CZ" sz="2000" dirty="0"/>
              <a:t>na soustavu tažného </a:t>
            </a:r>
            <a:r>
              <a:rPr lang="cs-CZ" sz="2000" dirty="0" smtClean="0"/>
              <a:t>vozidla (nájezdová brzda)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převodu </a:t>
            </a:r>
            <a:r>
              <a:rPr lang="cs-CZ" sz="2000" dirty="0"/>
              <a:t>– přenáší energii (</a:t>
            </a:r>
            <a:r>
              <a:rPr lang="cs-CZ" sz="2000" dirty="0" smtClean="0"/>
              <a:t>mechanicky, hydraulicky, pneumaticky, elektricky)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brzdy kol – </a:t>
            </a:r>
            <a:r>
              <a:rPr lang="cs-CZ" sz="2000" dirty="0"/>
              <a:t>vlastní </a:t>
            </a:r>
            <a:r>
              <a:rPr lang="cs-CZ" sz="2000" dirty="0" smtClean="0"/>
              <a:t>brzdy na nápravách</a:t>
            </a:r>
          </a:p>
          <a:p>
            <a:pPr>
              <a:spcBef>
                <a:spcPts val="0"/>
              </a:spcBef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360363" indent="-360363">
              <a:spcBef>
                <a:spcPts val="0"/>
              </a:spcBef>
              <a:buNone/>
            </a:pPr>
            <a:r>
              <a:rPr lang="cs-CZ" sz="2200" u="sng" dirty="0" smtClean="0"/>
              <a:t>Rozdělení</a:t>
            </a:r>
            <a:r>
              <a:rPr lang="cs-CZ" sz="2200" i="1" u="sng" dirty="0" smtClean="0"/>
              <a:t> brzd podle účelu</a:t>
            </a:r>
            <a:r>
              <a:rPr lang="cs-CZ" sz="2000" dirty="0" smtClean="0"/>
              <a:t>:</a:t>
            </a:r>
          </a:p>
          <a:p>
            <a:pPr marL="360363" indent="-360363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i="1" u="sng" dirty="0" smtClean="0"/>
              <a:t>provozní brzda (nožní)</a:t>
            </a:r>
            <a:r>
              <a:rPr lang="cs-CZ" sz="2000" dirty="0" smtClean="0"/>
              <a:t> - slouží </a:t>
            </a:r>
            <a:r>
              <a:rPr lang="cs-CZ" sz="2000" dirty="0"/>
              <a:t>ke </a:t>
            </a:r>
            <a:r>
              <a:rPr lang="cs-CZ" sz="2000" dirty="0" smtClean="0"/>
              <a:t>zpomalení </a:t>
            </a:r>
            <a:r>
              <a:rPr lang="cs-CZ" sz="2000" dirty="0"/>
              <a:t>jedoucího silničního </a:t>
            </a:r>
            <a:r>
              <a:rPr lang="cs-CZ" sz="2000" dirty="0" smtClean="0"/>
              <a:t>vozidla </a:t>
            </a:r>
            <a:r>
              <a:rPr lang="cs-CZ" sz="2000" dirty="0"/>
              <a:t>nebo k zastavení </a:t>
            </a:r>
            <a:r>
              <a:rPr lang="cs-CZ" sz="2000" dirty="0" smtClean="0"/>
              <a:t>ve </a:t>
            </a:r>
            <a:r>
              <a:rPr lang="cs-CZ" sz="2000" dirty="0"/>
              <a:t>všech </a:t>
            </a:r>
            <a:r>
              <a:rPr lang="cs-CZ" sz="2000" dirty="0" smtClean="0"/>
              <a:t>možných </a:t>
            </a:r>
            <a:r>
              <a:rPr lang="cs-CZ" sz="2000" dirty="0"/>
              <a:t>režimech </a:t>
            </a:r>
            <a:r>
              <a:rPr lang="cs-CZ" sz="2000" dirty="0" smtClean="0"/>
              <a:t>jízdy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i="1" u="sng" dirty="0" smtClean="0"/>
              <a:t>parkovací </a:t>
            </a:r>
            <a:r>
              <a:rPr lang="cs-CZ" sz="2000" i="1" u="sng" dirty="0"/>
              <a:t>(tzv. </a:t>
            </a:r>
            <a:r>
              <a:rPr lang="cs-CZ" sz="2000" i="1" u="sng" dirty="0" smtClean="0"/>
              <a:t>ruční)</a:t>
            </a:r>
            <a:r>
              <a:rPr lang="cs-CZ" sz="2000" dirty="0" smtClean="0"/>
              <a:t> - ovládání </a:t>
            </a:r>
            <a:r>
              <a:rPr lang="cs-CZ" sz="2000" dirty="0"/>
              <a:t>bývá většinou ruční, jejím úkolem je zabránit rozjetí stojícího vozidla jak na rovině tak také ve </a:t>
            </a:r>
            <a:r>
              <a:rPr lang="cs-CZ" sz="2000" dirty="0" smtClean="0"/>
              <a:t>svahu do celkového stoupání/klesání 18%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i="1" u="sng" dirty="0"/>
              <a:t>odlehčovací (</a:t>
            </a:r>
            <a:r>
              <a:rPr lang="cs-CZ" sz="2000" i="1" u="sng" dirty="0" smtClean="0"/>
              <a:t>retardéry nebo motorové brzdy) </a:t>
            </a:r>
            <a:r>
              <a:rPr lang="cs-CZ" sz="2000" dirty="0" smtClean="0"/>
              <a:t>- tyto brzdy </a:t>
            </a:r>
            <a:r>
              <a:rPr lang="cs-CZ" sz="2000" dirty="0"/>
              <a:t>slouží k udržení </a:t>
            </a:r>
            <a:r>
              <a:rPr lang="cs-CZ" sz="2000" dirty="0" smtClean="0"/>
              <a:t>rychlosti </a:t>
            </a:r>
            <a:r>
              <a:rPr lang="cs-CZ" sz="2000" dirty="0"/>
              <a:t>jízdy vozidla nebo zpomalení při sjíždění </a:t>
            </a:r>
            <a:r>
              <a:rPr lang="cs-CZ" sz="2000" dirty="0" smtClean="0"/>
              <a:t>ze svahu</a:t>
            </a:r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 smtClean="0"/>
              <a:t>	- motorová brzda - klapka </a:t>
            </a:r>
            <a:r>
              <a:rPr lang="cs-CZ" sz="2000" dirty="0"/>
              <a:t>ve výfukovém </a:t>
            </a:r>
            <a:r>
              <a:rPr lang="cs-CZ" sz="2000" dirty="0" smtClean="0"/>
              <a:t>potrubí</a:t>
            </a:r>
          </a:p>
          <a:p>
            <a:pPr marL="361950" indent="-361950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- elektromagnetický </a:t>
            </a:r>
            <a:r>
              <a:rPr lang="cs-CZ" sz="2000" dirty="0"/>
              <a:t>nebo hydrodynamický </a:t>
            </a:r>
            <a:r>
              <a:rPr lang="cs-CZ" sz="2000" dirty="0" smtClean="0"/>
              <a:t>retardér, </a:t>
            </a:r>
            <a:r>
              <a:rPr lang="cs-CZ" sz="2000" dirty="0"/>
              <a:t>zástavbou </a:t>
            </a:r>
            <a:r>
              <a:rPr lang="cs-CZ" sz="2000" dirty="0" smtClean="0"/>
              <a:t>do </a:t>
            </a:r>
            <a:r>
              <a:rPr lang="cs-CZ" sz="2000" dirty="0"/>
              <a:t>převodné </a:t>
            </a:r>
            <a:r>
              <a:rPr lang="cs-CZ" sz="2000" dirty="0" smtClean="0"/>
              <a:t>soustavy některých nákladních automobilů</a:t>
            </a:r>
          </a:p>
          <a:p>
            <a:pPr marL="361950" indent="-361950">
              <a:spcBef>
                <a:spcPts val="0"/>
              </a:spcBef>
              <a:buNone/>
            </a:pPr>
            <a:endParaRPr lang="cs-CZ" sz="2000" dirty="0"/>
          </a:p>
          <a:p>
            <a:pPr>
              <a:spcBef>
                <a:spcPts val="0"/>
              </a:spcBef>
            </a:pPr>
            <a:r>
              <a:rPr lang="cs-CZ" sz="2000" dirty="0"/>
              <a:t> </a:t>
            </a:r>
            <a:r>
              <a:rPr lang="cs-CZ" sz="2000" i="1" u="sng" dirty="0"/>
              <a:t>nouzové</a:t>
            </a:r>
            <a:endParaRPr lang="cs-CZ" sz="2000" i="1" u="sng" dirty="0" smtClean="0"/>
          </a:p>
        </p:txBody>
      </p:sp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Podle </a:t>
            </a:r>
            <a:r>
              <a:rPr lang="cs-CZ" sz="2200" i="1" u="sng" dirty="0"/>
              <a:t>přenosu síly </a:t>
            </a:r>
            <a:r>
              <a:rPr lang="cs-CZ" sz="2200" i="1" u="sng" dirty="0" smtClean="0"/>
              <a:t>se brzdové </a:t>
            </a:r>
            <a:r>
              <a:rPr lang="cs-CZ" sz="2200" i="1" u="sng" dirty="0"/>
              <a:t>soustavy </a:t>
            </a:r>
            <a:r>
              <a:rPr lang="cs-CZ" sz="2200" i="1" u="sng" dirty="0" smtClean="0"/>
              <a:t>dělí 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Přímočinné </a:t>
            </a:r>
            <a:r>
              <a:rPr lang="cs-CZ" sz="2000" dirty="0"/>
              <a:t>- soustava s mechanickým převodem síly (mechanické brzdy</a:t>
            </a:r>
            <a:r>
              <a:rPr lang="cs-CZ" sz="2000" dirty="0" smtClean="0"/>
              <a:t>)</a:t>
            </a:r>
            <a:endParaRPr lang="cs-CZ" sz="2000" dirty="0"/>
          </a:p>
          <a:p>
            <a:r>
              <a:rPr lang="cs-CZ" sz="2000" dirty="0" smtClean="0"/>
              <a:t>Přímočinné </a:t>
            </a:r>
            <a:r>
              <a:rPr lang="cs-CZ" sz="2000" dirty="0"/>
              <a:t>- soustava s </a:t>
            </a:r>
            <a:r>
              <a:rPr lang="cs-CZ" sz="2000" dirty="0" smtClean="0"/>
              <a:t>hydraulickým převodem </a:t>
            </a:r>
            <a:r>
              <a:rPr lang="cs-CZ" sz="2000" dirty="0"/>
              <a:t>převodem síly </a:t>
            </a:r>
            <a:r>
              <a:rPr lang="cs-CZ" sz="2000" dirty="0" smtClean="0"/>
              <a:t>(hydraulické brzdy), </a:t>
            </a:r>
            <a:r>
              <a:rPr lang="cs-CZ" sz="2000" dirty="0"/>
              <a:t>síla </a:t>
            </a:r>
            <a:r>
              <a:rPr lang="cs-CZ" sz="2000" dirty="0" smtClean="0"/>
              <a:t>je dodána </a:t>
            </a:r>
            <a:r>
              <a:rPr lang="cs-CZ" sz="2000" dirty="0"/>
              <a:t>svalovou silou řidiče </a:t>
            </a:r>
            <a:r>
              <a:rPr lang="cs-CZ" sz="2000" dirty="0" smtClean="0"/>
              <a:t>(L)</a:t>
            </a:r>
            <a:endParaRPr lang="cs-CZ" sz="2000" dirty="0"/>
          </a:p>
          <a:p>
            <a:endParaRPr lang="cs-CZ" sz="2000" dirty="0"/>
          </a:p>
          <a:p>
            <a:r>
              <a:rPr lang="cs-CZ" sz="2000" dirty="0" smtClean="0"/>
              <a:t>Přímočinné </a:t>
            </a:r>
            <a:r>
              <a:rPr lang="cs-CZ" sz="2000" dirty="0"/>
              <a:t>s posilovačem - soustava s </a:t>
            </a:r>
            <a:r>
              <a:rPr lang="cs-CZ" sz="2000" dirty="0" smtClean="0"/>
              <a:t>hydraulickým </a:t>
            </a:r>
            <a:r>
              <a:rPr lang="cs-CZ" sz="2000" dirty="0"/>
              <a:t>převodem síly </a:t>
            </a:r>
            <a:r>
              <a:rPr lang="cs-CZ" sz="2000" dirty="0" smtClean="0"/>
              <a:t>(hydraulické </a:t>
            </a:r>
            <a:r>
              <a:rPr lang="cs-CZ" sz="2000" dirty="0"/>
              <a:t>brzdy), síla </a:t>
            </a:r>
            <a:r>
              <a:rPr lang="cs-CZ" sz="2000" dirty="0" smtClean="0"/>
              <a:t>je dodána </a:t>
            </a:r>
            <a:r>
              <a:rPr lang="cs-CZ" sz="2000" dirty="0"/>
              <a:t>svalovou silou řidiče a </a:t>
            </a:r>
            <a:r>
              <a:rPr lang="cs-CZ" sz="2000" dirty="0" smtClean="0"/>
              <a:t>min. jedním </a:t>
            </a:r>
            <a:r>
              <a:rPr lang="cs-CZ" sz="2000" dirty="0"/>
              <a:t>ústrojím pro </a:t>
            </a:r>
            <a:r>
              <a:rPr lang="cs-CZ" sz="2000" dirty="0" smtClean="0"/>
              <a:t>zvýšení síly </a:t>
            </a:r>
            <a:r>
              <a:rPr lang="cs-CZ" sz="2000" dirty="0"/>
              <a:t>energie (M1, </a:t>
            </a:r>
            <a:r>
              <a:rPr lang="cs-CZ" sz="2000" dirty="0" smtClean="0"/>
              <a:t>N1</a:t>
            </a:r>
            <a:r>
              <a:rPr lang="cs-CZ" sz="2000" dirty="0"/>
              <a:t>, </a:t>
            </a:r>
            <a:r>
              <a:rPr lang="cs-CZ" sz="2000" dirty="0" smtClean="0"/>
              <a:t>některá vozidla M2, N2</a:t>
            </a:r>
            <a:r>
              <a:rPr lang="cs-CZ" sz="2000" dirty="0"/>
              <a:t>)</a:t>
            </a:r>
          </a:p>
          <a:p>
            <a:endParaRPr lang="cs-CZ" sz="2000" dirty="0"/>
          </a:p>
          <a:p>
            <a:r>
              <a:rPr lang="cs-CZ" sz="2000" dirty="0" smtClean="0"/>
              <a:t>Strojní </a:t>
            </a:r>
            <a:r>
              <a:rPr lang="cs-CZ" sz="2000" dirty="0"/>
              <a:t>- soustava se vzduchovým převodem síly </a:t>
            </a:r>
            <a:r>
              <a:rPr lang="cs-CZ" sz="2000" dirty="0" smtClean="0"/>
              <a:t>(pneumatické </a:t>
            </a:r>
            <a:r>
              <a:rPr lang="cs-CZ" sz="2000" dirty="0"/>
              <a:t>brzdy), síla se dodává alespoň jedním ústrojím pro dodávku energie (M2, M3, N2, N3)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1600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u="sng" dirty="0" smtClean="0"/>
              <a:t>Brzdová hydraulická soustava s podtlakovým posilovačem</a:t>
            </a:r>
            <a:r>
              <a:rPr lang="cs-CZ" sz="2200" dirty="0" smtClean="0"/>
              <a:t>:</a:t>
            </a:r>
          </a:p>
          <a:p>
            <a:endParaRPr lang="cs-CZ" sz="2200" i="1" u="sng" dirty="0" smtClean="0"/>
          </a:p>
          <a:p>
            <a:endParaRPr lang="cs-CZ" sz="2200" i="1" u="sng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brzdový pedál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podtlakový posilovač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hlavní brzdový válec</a:t>
            </a:r>
          </a:p>
          <a:p>
            <a:pPr marL="361950" indent="-361950"/>
            <a:r>
              <a:rPr lang="cs-CZ" dirty="0" smtClean="0"/>
              <a:t>	(tandemový)</a:t>
            </a:r>
          </a:p>
          <a:p>
            <a:pPr marL="361950" indent="-361950">
              <a:buAutoNum type="arabicPeriod" startAt="4"/>
            </a:pPr>
            <a:r>
              <a:rPr lang="cs-CZ" dirty="0" smtClean="0"/>
              <a:t>omezovač brzd. tlaku</a:t>
            </a:r>
          </a:p>
          <a:p>
            <a:pPr marL="361950" indent="-361950"/>
            <a:r>
              <a:rPr lang="cs-CZ" dirty="0"/>
              <a:t>	</a:t>
            </a:r>
            <a:r>
              <a:rPr lang="cs-CZ" dirty="0" smtClean="0"/>
              <a:t>zadních brzd</a:t>
            </a:r>
          </a:p>
          <a:p>
            <a:pPr marL="361950" indent="-361950">
              <a:buAutoNum type="arabicPeriod" startAt="5"/>
            </a:pPr>
            <a:r>
              <a:rPr lang="cs-CZ" dirty="0" smtClean="0"/>
              <a:t>kotoučové brzdy</a:t>
            </a:r>
          </a:p>
          <a:p>
            <a:pPr marL="361950" indent="-361950">
              <a:buAutoNum type="arabicPeriod" startAt="5"/>
            </a:pPr>
            <a:r>
              <a:rPr lang="cs-CZ" dirty="0" smtClean="0"/>
              <a:t>bubnové brzdy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942" y="2354705"/>
            <a:ext cx="5415058" cy="350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>Brzdy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56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000" dirty="0"/>
              <a:t>Z </a:t>
            </a:r>
            <a:r>
              <a:rPr lang="cs-CZ" sz="2000" dirty="0" smtClean="0"/>
              <a:t>hlediska bezpečnosti </a:t>
            </a:r>
            <a:r>
              <a:rPr lang="cs-CZ" sz="2000" dirty="0"/>
              <a:t>jsou dnes výhradně používány dvouokruhové brzdové systémy. </a:t>
            </a:r>
            <a:r>
              <a:rPr lang="cs-CZ" sz="2000" dirty="0" smtClean="0"/>
              <a:t>Jestliže </a:t>
            </a:r>
            <a:r>
              <a:rPr lang="cs-CZ" sz="2000" dirty="0"/>
              <a:t>nastane porucha na jednom z nich, musí být možno druhým vozidlo zastavit. Způsoby zapojení </a:t>
            </a:r>
            <a:r>
              <a:rPr lang="cs-CZ" sz="2000" dirty="0" smtClean="0"/>
              <a:t>brzdových okruhů</a:t>
            </a:r>
            <a:r>
              <a:rPr lang="cs-CZ" sz="2000" dirty="0"/>
              <a:t>, které se používají jsou</a:t>
            </a:r>
            <a:r>
              <a:rPr lang="cs-CZ" sz="2000" dirty="0" smtClean="0"/>
              <a:t>:</a:t>
            </a:r>
          </a:p>
          <a:p>
            <a:endParaRPr lang="cs-CZ" sz="2000" dirty="0"/>
          </a:p>
          <a:p>
            <a:r>
              <a:rPr lang="cs-CZ" sz="2400" dirty="0"/>
              <a:t>HH</a:t>
            </a:r>
            <a:r>
              <a:rPr lang="cs-CZ" sz="2000" dirty="0"/>
              <a:t>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Zdvojené </a:t>
            </a:r>
            <a:r>
              <a:rPr lang="cs-CZ" sz="2000" dirty="0"/>
              <a:t>okruhy. Oba brzdí obě </a:t>
            </a:r>
          </a:p>
          <a:p>
            <a:pPr marL="361950" indent="-361950"/>
            <a:r>
              <a:rPr lang="cs-CZ" sz="2000" dirty="0" smtClean="0"/>
              <a:t>	nápravy vozidla</a:t>
            </a:r>
          </a:p>
          <a:p>
            <a:pPr marL="361950" indent="-361950"/>
            <a:endParaRPr lang="cs-CZ" sz="2000" dirty="0"/>
          </a:p>
          <a:p>
            <a:pPr marL="361950" indent="-361950"/>
            <a:endParaRPr lang="cs-CZ" sz="2000" dirty="0" smtClean="0"/>
          </a:p>
          <a:p>
            <a:pPr marL="361950" indent="-361950"/>
            <a:endParaRPr lang="cs-CZ" sz="2000" dirty="0"/>
          </a:p>
          <a:p>
            <a:pPr marL="361950" indent="-361950"/>
            <a:r>
              <a:rPr lang="cs-CZ" sz="2400" dirty="0"/>
              <a:t>X</a:t>
            </a:r>
          </a:p>
          <a:p>
            <a:pPr marL="361950" indent="-361950">
              <a:buFontTx/>
              <a:buChar char="-"/>
            </a:pPr>
            <a:r>
              <a:rPr lang="cs-CZ" sz="2000" dirty="0" smtClean="0"/>
              <a:t>Diagonální </a:t>
            </a:r>
            <a:r>
              <a:rPr lang="cs-CZ" sz="2000" dirty="0"/>
              <a:t>řešení. Každý okruh </a:t>
            </a:r>
            <a:r>
              <a:rPr lang="cs-CZ" sz="2000" dirty="0" smtClean="0"/>
              <a:t>ovládá</a:t>
            </a:r>
          </a:p>
          <a:p>
            <a:pPr marL="361950" indent="-361950"/>
            <a:r>
              <a:rPr lang="cs-CZ" sz="2000" dirty="0" smtClean="0"/>
              <a:t>	křížem </a:t>
            </a:r>
            <a:r>
              <a:rPr lang="cs-CZ" sz="2000" dirty="0"/>
              <a:t>jedno  kolo přední a jedno </a:t>
            </a:r>
            <a:endParaRPr lang="cs-CZ" sz="2000" dirty="0" smtClean="0"/>
          </a:p>
          <a:p>
            <a:pPr marL="361950" indent="-361950"/>
            <a:r>
              <a:rPr lang="cs-CZ" sz="2000" dirty="0"/>
              <a:t>	</a:t>
            </a:r>
            <a:r>
              <a:rPr lang="cs-CZ" sz="2000" dirty="0" smtClean="0"/>
              <a:t>kolo </a:t>
            </a:r>
            <a:r>
              <a:rPr lang="cs-CZ" sz="2000" dirty="0"/>
              <a:t>zadní nápravy.</a:t>
            </a:r>
          </a:p>
          <a:p>
            <a:r>
              <a:rPr lang="cs-CZ" sz="2000" dirty="0" smtClean="0"/>
              <a:t>				</a:t>
            </a:r>
            <a:endParaRPr lang="cs-CZ" sz="2000" dirty="0"/>
          </a:p>
          <a:p>
            <a:r>
              <a:rPr lang="cs-CZ" sz="2000" dirty="0" smtClean="0"/>
              <a:t>				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137" y="2758026"/>
            <a:ext cx="3390900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662" y="4654491"/>
            <a:ext cx="3381375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058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3" y="1440008"/>
            <a:ext cx="7920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612000" y="1440000"/>
            <a:ext cx="7920000" cy="5040000"/>
          </a:xfrm>
          <a:prstGeom prst="rect">
            <a:avLst/>
          </a:prstGeom>
        </p:spPr>
        <p:txBody>
          <a:bodyPr>
            <a:noAutofit/>
          </a:bodyPr>
          <a:lstStyle/>
          <a:p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625" y="1695181"/>
            <a:ext cx="3381375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>
            <a:spLocks noChangeAspect="1"/>
          </p:cNvSpPr>
          <p:nvPr/>
        </p:nvSpPr>
        <p:spPr>
          <a:xfrm>
            <a:off x="611943" y="1440008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400" dirty="0"/>
              <a:t>LL</a:t>
            </a:r>
          </a:p>
          <a:p>
            <a:pPr marL="361950" indent="-361950">
              <a:buFontTx/>
              <a:buChar char="-"/>
            </a:pPr>
            <a:r>
              <a:rPr lang="cs-CZ" sz="2000" dirty="0" smtClean="0"/>
              <a:t>Oba </a:t>
            </a:r>
            <a:r>
              <a:rPr lang="cs-CZ" sz="2000" dirty="0"/>
              <a:t>okruhy brzdí přední nápravu </a:t>
            </a:r>
            <a:endParaRPr lang="cs-CZ" sz="2000" dirty="0" smtClean="0"/>
          </a:p>
          <a:p>
            <a:pPr marL="361950" indent="-361950"/>
            <a:r>
              <a:rPr lang="cs-CZ" sz="2000" dirty="0"/>
              <a:t>	</a:t>
            </a:r>
            <a:r>
              <a:rPr lang="cs-CZ" sz="2000" dirty="0" smtClean="0"/>
              <a:t>plus </a:t>
            </a:r>
            <a:r>
              <a:rPr lang="cs-CZ" sz="2000" dirty="0"/>
              <a:t>každý má jedno zadní </a:t>
            </a:r>
            <a:r>
              <a:rPr lang="cs-CZ" sz="2000" dirty="0" smtClean="0"/>
              <a:t>kolo</a:t>
            </a:r>
          </a:p>
          <a:p>
            <a:pPr marL="361950" indent="-361950"/>
            <a:endParaRPr lang="cs-CZ" dirty="0"/>
          </a:p>
          <a:p>
            <a:pPr marL="361950" indent="-361950"/>
            <a:endParaRPr lang="cs-CZ" dirty="0" smtClean="0"/>
          </a:p>
          <a:p>
            <a:pPr marL="361950" indent="-361950"/>
            <a:endParaRPr lang="cs-CZ" dirty="0"/>
          </a:p>
          <a:p>
            <a:pPr marL="361950" indent="-361950"/>
            <a:endParaRPr lang="cs-CZ" dirty="0" smtClean="0"/>
          </a:p>
          <a:p>
            <a:pPr marL="361950" indent="-361950"/>
            <a:endParaRPr lang="cs-CZ" dirty="0"/>
          </a:p>
          <a:p>
            <a:pPr marL="361950" indent="-361950"/>
            <a:endParaRPr lang="cs-CZ" dirty="0" smtClean="0"/>
          </a:p>
          <a:p>
            <a:pPr marL="361950" indent="-361950"/>
            <a:endParaRPr lang="cs-CZ" dirty="0"/>
          </a:p>
          <a:p>
            <a:pPr marL="361950" indent="-361950"/>
            <a:r>
              <a:rPr lang="cs-CZ" sz="2400" dirty="0"/>
              <a:t>II</a:t>
            </a:r>
          </a:p>
          <a:p>
            <a:pPr marL="361950" indent="-361950">
              <a:buFontTx/>
              <a:buChar char="-"/>
            </a:pPr>
            <a:r>
              <a:rPr lang="cs-CZ" sz="2000" dirty="0" smtClean="0"/>
              <a:t>Rozdělené </a:t>
            </a:r>
            <a:r>
              <a:rPr lang="cs-CZ" sz="2000" dirty="0"/>
              <a:t>okruhy pro přední a </a:t>
            </a:r>
            <a:endParaRPr lang="cs-CZ" sz="2000" dirty="0" smtClean="0"/>
          </a:p>
          <a:p>
            <a:pPr marL="361950" indent="-361950"/>
            <a:r>
              <a:rPr lang="cs-CZ" sz="2000" dirty="0"/>
              <a:t>	</a:t>
            </a:r>
            <a:r>
              <a:rPr lang="cs-CZ" sz="2000" dirty="0" smtClean="0"/>
              <a:t>zadní nápravu</a:t>
            </a:r>
            <a:endParaRPr lang="cs-CZ" dirty="0" smtClean="0"/>
          </a:p>
          <a:p>
            <a:pPr marL="361950" indent="-361950"/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993" y="4253632"/>
            <a:ext cx="340995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4668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943" y="1440007"/>
            <a:ext cx="7920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</p:spPr>
        <p:txBody>
          <a:bodyPr>
            <a:noAutofit/>
          </a:bodyPr>
          <a:lstStyle/>
          <a:p>
            <a:endParaRPr lang="cs-CZ" sz="2000" dirty="0"/>
          </a:p>
        </p:txBody>
      </p:sp>
      <p:sp>
        <p:nvSpPr>
          <p:cNvPr id="5" name="Obdélník 4"/>
          <p:cNvSpPr>
            <a:spLocks noChangeAspect="1"/>
          </p:cNvSpPr>
          <p:nvPr/>
        </p:nvSpPr>
        <p:spPr>
          <a:xfrm>
            <a:off x="612000" y="1440000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400" dirty="0"/>
              <a:t>HI</a:t>
            </a:r>
          </a:p>
          <a:p>
            <a:pPr marL="361950" indent="-361950">
              <a:buFontTx/>
              <a:buChar char="-"/>
            </a:pPr>
            <a:r>
              <a:rPr lang="cs-CZ" sz="2000" dirty="0" smtClean="0"/>
              <a:t>Jeden </a:t>
            </a:r>
            <a:r>
              <a:rPr lang="cs-CZ" sz="2000" dirty="0"/>
              <a:t>okruh pro obě nápravy, </a:t>
            </a:r>
            <a:r>
              <a:rPr lang="cs-CZ" sz="2000" dirty="0" smtClean="0"/>
              <a:t>druhý</a:t>
            </a:r>
          </a:p>
          <a:p>
            <a:pPr marL="361950" indent="-361950"/>
            <a:r>
              <a:rPr lang="cs-CZ" sz="2000" dirty="0" smtClean="0"/>
              <a:t>	dělá </a:t>
            </a:r>
            <a:r>
              <a:rPr lang="cs-CZ" sz="2000" dirty="0"/>
              <a:t>zálohu pro přední </a:t>
            </a:r>
            <a:r>
              <a:rPr lang="cs-CZ" sz="2000" dirty="0" smtClean="0"/>
              <a:t>osu</a:t>
            </a:r>
          </a:p>
          <a:p>
            <a:pPr marL="361950" indent="-361950"/>
            <a:endParaRPr lang="cs-CZ" dirty="0"/>
          </a:p>
          <a:p>
            <a:pPr marL="361950" indent="-361950"/>
            <a:endParaRPr lang="cs-CZ" dirty="0" smtClean="0"/>
          </a:p>
          <a:p>
            <a:pPr marL="361950" indent="-361950"/>
            <a:endParaRPr lang="cs-CZ" dirty="0"/>
          </a:p>
          <a:p>
            <a:pPr marL="361950" indent="-361950"/>
            <a:endParaRPr lang="cs-CZ" dirty="0" smtClean="0"/>
          </a:p>
          <a:p>
            <a:pPr marL="361950" indent="-361950"/>
            <a:endParaRPr lang="cs-CZ" dirty="0"/>
          </a:p>
          <a:p>
            <a:pPr marL="361950" indent="-361950"/>
            <a:endParaRPr lang="cs-CZ" dirty="0" smtClean="0"/>
          </a:p>
          <a:p>
            <a:pPr algn="just"/>
            <a:r>
              <a:rPr lang="cs-CZ" sz="2000" dirty="0"/>
              <a:t>Princip přenosu síly u hydraulických brzd je </a:t>
            </a:r>
            <a:r>
              <a:rPr lang="cs-CZ" sz="2000" dirty="0" smtClean="0"/>
              <a:t>podle Pascalova zákona. Řidič svalovou silou </a:t>
            </a:r>
            <a:r>
              <a:rPr lang="cs-CZ" sz="2000" dirty="0"/>
              <a:t>tlačí na brzdový </a:t>
            </a:r>
            <a:r>
              <a:rPr lang="cs-CZ" sz="2000" dirty="0" smtClean="0"/>
              <a:t>pedál, jeho </a:t>
            </a:r>
            <a:r>
              <a:rPr lang="cs-CZ" sz="2000" dirty="0"/>
              <a:t>síla je pomocí kapaliny přenesena až na brzdu kola. Hydraulická brzda může pracovat s tlakem až 18Mpa, což </a:t>
            </a:r>
            <a:r>
              <a:rPr lang="cs-CZ" sz="2000" dirty="0" smtClean="0"/>
              <a:t>umožňuje, </a:t>
            </a:r>
            <a:r>
              <a:rPr lang="cs-CZ" sz="2000" dirty="0"/>
              <a:t>aby </a:t>
            </a:r>
            <a:r>
              <a:rPr lang="cs-CZ" sz="2000" dirty="0" smtClean="0"/>
              <a:t>jednotlivé komponenty </a:t>
            </a:r>
            <a:r>
              <a:rPr lang="cs-CZ" sz="2000" dirty="0"/>
              <a:t>systému </a:t>
            </a:r>
            <a:r>
              <a:rPr lang="cs-CZ" sz="2000" dirty="0" smtClean="0"/>
              <a:t>měly malé rozměry a tím i hmotnost. Pro  nestlačitelnost kapaliny jsou </a:t>
            </a:r>
            <a:r>
              <a:rPr lang="cs-CZ" sz="2000" dirty="0"/>
              <a:t>vůle brzd </a:t>
            </a:r>
            <a:r>
              <a:rPr lang="cs-CZ" sz="2000" dirty="0" smtClean="0"/>
              <a:t>malé</a:t>
            </a:r>
            <a:r>
              <a:rPr lang="cs-CZ" sz="2000" dirty="0"/>
              <a:t>, tlak roste rychle a brzdy reagují s rychlou odezvou</a:t>
            </a:r>
            <a:r>
              <a:rPr lang="cs-CZ" sz="2000" dirty="0" smtClean="0"/>
              <a:t>. Do systémů je vložen podtlakový posilovač brzd, který zvětšuje tlak v kapalině vyvolaný řidičem.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625" y="1809339"/>
            <a:ext cx="3381375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24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Obdélník 5"/>
          <p:cNvSpPr>
            <a:spLocks noChangeAspect="1"/>
          </p:cNvSpPr>
          <p:nvPr/>
        </p:nvSpPr>
        <p:spPr>
          <a:xfrm>
            <a:off x="611943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200" i="1" u="sng" dirty="0" smtClean="0"/>
              <a:t>Nájezdová mechanická brzda – brzděné přívěsy za OA</a:t>
            </a:r>
          </a:p>
          <a:p>
            <a:pPr marL="342900" indent="-342900">
              <a:buFont typeface="+mj-lt"/>
              <a:buAutoNum type="arabicPeriod"/>
            </a:pP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905" y="3093109"/>
            <a:ext cx="7458075" cy="291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8127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Obdélník 5"/>
          <p:cNvSpPr>
            <a:spLocks/>
          </p:cNvSpPr>
          <p:nvPr/>
        </p:nvSpPr>
        <p:spPr>
          <a:xfrm>
            <a:off x="611945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000" dirty="0" smtClean="0"/>
              <a:t>Schéma zapojení tlako</a:t>
            </a:r>
            <a:r>
              <a:rPr lang="cs-CZ" sz="2000" dirty="0"/>
              <a:t>v</a:t>
            </a:r>
            <a:r>
              <a:rPr lang="cs-CZ" sz="2000" dirty="0" smtClean="0"/>
              <a:t>é pneumatické tříokruhové brzdy</a:t>
            </a:r>
          </a:p>
          <a:p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050" y="1767839"/>
            <a:ext cx="6335790" cy="49207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4118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Obdélník 5"/>
          <p:cNvSpPr>
            <a:spLocks/>
          </p:cNvSpPr>
          <p:nvPr/>
        </p:nvSpPr>
        <p:spPr>
          <a:xfrm>
            <a:off x="611945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endParaRPr lang="cs-CZ" sz="2000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5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just"/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Brzdná dráha a její složky</a:t>
            </a:r>
          </a:p>
          <a:p>
            <a:pPr marL="536575" indent="-536575" algn="just"/>
            <a:r>
              <a:rPr lang="cs-CZ" sz="2000" dirty="0" smtClean="0"/>
              <a:t>Tr –  	reakční doba řidiče</a:t>
            </a:r>
          </a:p>
          <a:p>
            <a:pPr marL="536575" indent="-536575" algn="just"/>
            <a:r>
              <a:rPr lang="cs-CZ" sz="2000" dirty="0" smtClean="0"/>
              <a:t>Tp – 	prodleva brzd</a:t>
            </a:r>
          </a:p>
          <a:p>
            <a:pPr marL="536575" indent="-536575" algn="just"/>
            <a:r>
              <a:rPr lang="cs-CZ" sz="2000" dirty="0" smtClean="0"/>
              <a:t>Tn – 	náběh brzd</a:t>
            </a:r>
          </a:p>
          <a:p>
            <a:pPr marL="536575" indent="-536575" algn="just">
              <a:tabLst>
                <a:tab pos="536575" algn="l"/>
              </a:tabLst>
            </a:pPr>
            <a:r>
              <a:rPr lang="cs-CZ" sz="2000" dirty="0" smtClean="0"/>
              <a:t>Tu – 	doba do zpomalení nebo</a:t>
            </a:r>
          </a:p>
          <a:p>
            <a:pPr marL="536575" indent="-536575" algn="just"/>
            <a:r>
              <a:rPr lang="cs-CZ" sz="2000" dirty="0"/>
              <a:t>	</a:t>
            </a:r>
            <a:r>
              <a:rPr lang="cs-CZ" sz="2000" dirty="0" smtClean="0"/>
              <a:t>zastavení vozidla</a:t>
            </a:r>
          </a:p>
          <a:p>
            <a:pPr marL="536575" indent="-536575" algn="just"/>
            <a:endParaRPr lang="cs-CZ" sz="1600" dirty="0" smtClean="0"/>
          </a:p>
          <a:p>
            <a:pPr marL="536575" indent="-536575" algn="just"/>
            <a:r>
              <a:rPr lang="cs-CZ" sz="1600" dirty="0" smtClean="0"/>
              <a:t>Povrch 	Koeficient </a:t>
            </a:r>
            <a:r>
              <a:rPr lang="cs-CZ" sz="1600" dirty="0"/>
              <a:t>nárůstu </a:t>
            </a:r>
            <a:r>
              <a:rPr lang="cs-CZ" sz="1600" dirty="0" smtClean="0"/>
              <a:t>„Sb“</a:t>
            </a:r>
          </a:p>
          <a:p>
            <a:pPr marL="536575" indent="-536575" algn="just"/>
            <a:endParaRPr lang="cs-CZ" sz="1600" dirty="0" smtClean="0"/>
          </a:p>
          <a:p>
            <a:pPr marL="536575" indent="-536575" algn="just"/>
            <a:r>
              <a:rPr lang="cs-CZ" sz="1600" dirty="0" smtClean="0"/>
              <a:t>Suchý </a:t>
            </a:r>
            <a:r>
              <a:rPr lang="cs-CZ" sz="1600" dirty="0"/>
              <a:t>beton 	1</a:t>
            </a:r>
          </a:p>
          <a:p>
            <a:pPr marL="536575" indent="-536575" algn="just"/>
            <a:r>
              <a:rPr lang="cs-CZ" sz="1600" dirty="0"/>
              <a:t>Suchý asfalt 	1,3</a:t>
            </a:r>
          </a:p>
          <a:p>
            <a:pPr marL="536575" indent="-536575" algn="just"/>
            <a:r>
              <a:rPr lang="cs-CZ" sz="1600" dirty="0"/>
              <a:t>Suchá dlažba 	1,4</a:t>
            </a:r>
          </a:p>
          <a:p>
            <a:pPr marL="536575" indent="-536575" algn="just"/>
            <a:r>
              <a:rPr lang="cs-CZ" sz="1600" dirty="0"/>
              <a:t>Mokrý beton 	1,5</a:t>
            </a:r>
          </a:p>
          <a:p>
            <a:pPr marL="536575" indent="-536575" algn="just"/>
            <a:r>
              <a:rPr lang="cs-CZ" sz="1600" dirty="0"/>
              <a:t>Mokrý asfalt 	1,8</a:t>
            </a:r>
          </a:p>
          <a:p>
            <a:pPr marL="536575" indent="-536575" algn="just"/>
            <a:r>
              <a:rPr lang="cs-CZ" sz="1600" dirty="0"/>
              <a:t>Mokrá dlažba 	2,6</a:t>
            </a:r>
          </a:p>
          <a:p>
            <a:pPr marL="536575" indent="-536575" algn="just"/>
            <a:r>
              <a:rPr lang="cs-CZ" sz="1600" dirty="0"/>
              <a:t>Sníh 	</a:t>
            </a:r>
            <a:r>
              <a:rPr lang="cs-CZ" sz="1600" dirty="0" smtClean="0"/>
              <a:t>		3,3</a:t>
            </a:r>
            <a:endParaRPr lang="cs-CZ" sz="1600" dirty="0"/>
          </a:p>
          <a:p>
            <a:pPr marL="536575" indent="-536575" algn="just"/>
            <a:r>
              <a:rPr lang="cs-CZ" sz="1600" dirty="0"/>
              <a:t>Náledí při -20°C 	5,6</a:t>
            </a:r>
          </a:p>
          <a:p>
            <a:pPr marL="536575" indent="-536575" algn="just"/>
            <a:r>
              <a:rPr lang="cs-CZ" sz="1600" dirty="0"/>
              <a:t>Náledí při -10°C 	7,6</a:t>
            </a:r>
          </a:p>
          <a:p>
            <a:pPr marL="536575" indent="-536575" algn="just"/>
            <a:r>
              <a:rPr lang="cs-CZ" sz="1600" dirty="0"/>
              <a:t>Náledí při 0°C 	10,3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830" y="2359536"/>
            <a:ext cx="4617115" cy="320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060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Brzdy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6" name="Obdélník 5"/>
          <p:cNvSpPr>
            <a:spLocks/>
          </p:cNvSpPr>
          <p:nvPr/>
        </p:nvSpPr>
        <p:spPr>
          <a:xfrm>
            <a:off x="611945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000" dirty="0" smtClean="0"/>
              <a:t>1. </a:t>
            </a:r>
            <a:r>
              <a:rPr lang="cs-CZ" dirty="0"/>
              <a:t>Snímač otáčení kola		</a:t>
            </a: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Systém ABS (Bosch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dirty="0" smtClean="0"/>
              <a:t>	</a:t>
            </a:r>
            <a:endParaRPr lang="cs-CZ" dirty="0"/>
          </a:p>
          <a:p>
            <a:r>
              <a:rPr lang="cs-CZ" dirty="0" smtClean="0"/>
              <a:t>2. </a:t>
            </a:r>
            <a:r>
              <a:rPr lang="cs-CZ" dirty="0"/>
              <a:t>Brzdový třmen</a:t>
            </a:r>
          </a:p>
          <a:p>
            <a:r>
              <a:rPr lang="cs-CZ" dirty="0" smtClean="0"/>
              <a:t>3. </a:t>
            </a:r>
            <a:r>
              <a:rPr lang="cs-CZ" dirty="0"/>
              <a:t>Modulátor tlaku</a:t>
            </a:r>
          </a:p>
          <a:p>
            <a:r>
              <a:rPr lang="cs-CZ" dirty="0" smtClean="0"/>
              <a:t>4. </a:t>
            </a:r>
            <a:r>
              <a:rPr lang="cs-CZ" dirty="0"/>
              <a:t>Hlavní brzdový válec</a:t>
            </a:r>
          </a:p>
          <a:p>
            <a:r>
              <a:rPr lang="cs-CZ" dirty="0" smtClean="0"/>
              <a:t>5. </a:t>
            </a:r>
            <a:r>
              <a:rPr lang="cs-CZ" dirty="0"/>
              <a:t>Elektronická řídící jednotka</a:t>
            </a:r>
          </a:p>
          <a:p>
            <a:r>
              <a:rPr lang="cs-CZ" dirty="0" smtClean="0"/>
              <a:t>6. </a:t>
            </a:r>
            <a:r>
              <a:rPr lang="cs-CZ" dirty="0"/>
              <a:t>Kontrolka na přístrojové desce</a:t>
            </a:r>
            <a:r>
              <a:rPr lang="cs-CZ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5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just"/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639" y="3228568"/>
            <a:ext cx="7423379" cy="3251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455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 brzdami, které se používaly a používají v osobních/nákladních automobilech. </a:t>
            </a:r>
            <a:r>
              <a:rPr lang="cs-CZ" sz="2000" smtClean="0"/>
              <a:t>Brzdy </a:t>
            </a:r>
            <a:r>
              <a:rPr lang="cs-CZ" sz="2000" dirty="0" smtClean="0"/>
              <a:t>jsou nedílnou součástí  podvozků osobních vozidel a jsou velmi důležitým článkem v konstrukci stavby  vozidel.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 čemu slouží brzdy?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Rozdělení brzdových konstrukcí a brzdových okruhů?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Elektronický princip činnosti ABS?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algn="ctr"/>
            <a:r>
              <a:rPr lang="cs-CZ" sz="48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3142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endParaRPr lang="cs-CZ" sz="1200" dirty="0" smtClean="0">
              <a:solidFill>
                <a:prstClr val="black"/>
              </a:solidFill>
              <a:hlinkClick r:id="rId4"/>
            </a:endParaRPr>
          </a:p>
          <a:p>
            <a:pPr algn="just"/>
            <a:r>
              <a:rPr lang="cs-CZ" sz="12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://www.autoznalosti.cz/images/stories/podvozek_kola/system.jpg</a:t>
            </a:r>
          </a:p>
          <a:p>
            <a:pPr algn="just"/>
            <a:r>
              <a:rPr lang="cs-CZ" sz="12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www.autoznalosti.cz/images/stories/podvozek_kola/okruh_HH.jpg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www.autoznalosti.cz/images/stories/podvozek_kola/okruh_X.jpg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www.autoznalosti.cz/images/stories/podvozek_kola/okruh_LL.jpg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www.autoznalosti.cz/images/stories/podvozek_kola/okruh_II.jpg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www.autoznalosti.cz/images/stories/podvozek_kola/okruh_HI.jpg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www.kobras.cz/data/obrazky/obrazek/120200000000_003.jpg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 smtClean="0">
                <a:solidFill>
                  <a:prstClr val="black"/>
                </a:solidFill>
                <a:hlinkClick r:id="rId10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10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10"/>
              </a:rPr>
              <a:t>cs.autolexicon.net/obr_clanky/cs_brzdna_draha_005.jpg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1"/>
              </a:rPr>
              <a:t>www.liaznavzdy.cz/nedtrans/images/det/5.jpg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2"/>
              </a:rPr>
              <a:t>skoda.panda.cz/obrazky2/312_1.jpg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11729</TotalTime>
  <Words>694</Words>
  <Application>Microsoft Office PowerPoint</Application>
  <PresentationFormat>Předvádění na obrazovce (4:3)</PresentationFormat>
  <Paragraphs>269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 Brzdy  </vt:lpstr>
      <vt:lpstr>Brzdy</vt:lpstr>
      <vt:lpstr>Brzdy</vt:lpstr>
      <vt:lpstr>Brzdy</vt:lpstr>
      <vt:lpstr>Brzdy</vt:lpstr>
      <vt:lpstr> Brzdy </vt:lpstr>
      <vt:lpstr>Brzdy</vt:lpstr>
      <vt:lpstr>Brzdy</vt:lpstr>
      <vt:lpstr>Brzdy</vt:lpstr>
      <vt:lpstr>Brzdy</vt:lpstr>
      <vt:lpstr>Brzdy</vt:lpstr>
      <vt:lpstr>Brzdy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832</cp:revision>
  <dcterms:created xsi:type="dcterms:W3CDTF">2010-11-01T23:40:31Z</dcterms:created>
  <dcterms:modified xsi:type="dcterms:W3CDTF">2014-03-12T13:07:29Z</dcterms:modified>
</cp:coreProperties>
</file>