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70" r:id="rId2"/>
    <p:sldId id="271" r:id="rId3"/>
    <p:sldId id="381" r:id="rId4"/>
    <p:sldId id="405" r:id="rId5"/>
    <p:sldId id="408" r:id="rId6"/>
    <p:sldId id="407" r:id="rId7"/>
    <p:sldId id="419" r:id="rId8"/>
    <p:sldId id="415" r:id="rId9"/>
    <p:sldId id="416" r:id="rId10"/>
    <p:sldId id="420" r:id="rId11"/>
    <p:sldId id="423" r:id="rId12"/>
    <p:sldId id="417" r:id="rId13"/>
    <p:sldId id="422" r:id="rId14"/>
    <p:sldId id="424" r:id="rId15"/>
    <p:sldId id="400" r:id="rId16"/>
    <p:sldId id="404" r:id="rId17"/>
    <p:sldId id="425" r:id="rId18"/>
    <p:sldId id="430" r:id="rId19"/>
    <p:sldId id="427" r:id="rId20"/>
    <p:sldId id="431" r:id="rId21"/>
    <p:sldId id="426" r:id="rId22"/>
    <p:sldId id="432" r:id="rId23"/>
    <p:sldId id="401" r:id="rId24"/>
    <p:sldId id="389" r:id="rId25"/>
    <p:sldId id="390" r:id="rId26"/>
    <p:sldId id="391" r:id="rId27"/>
    <p:sldId id="392" r:id="rId28"/>
    <p:sldId id="393" r:id="rId29"/>
    <p:sldId id="394" r:id="rId30"/>
    <p:sldId id="395" r:id="rId31"/>
    <p:sldId id="396" r:id="rId32"/>
    <p:sldId id="397" r:id="rId33"/>
    <p:sldId id="398" r:id="rId34"/>
    <p:sldId id="412" r:id="rId35"/>
    <p:sldId id="428" r:id="rId36"/>
    <p:sldId id="402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F87EBF0-270B-4DA8-A8C6-1E913869171E}">
          <p14:sldIdLst>
            <p14:sldId id="270"/>
            <p14:sldId id="271"/>
            <p14:sldId id="381"/>
            <p14:sldId id="405"/>
            <p14:sldId id="408"/>
            <p14:sldId id="407"/>
            <p14:sldId id="419"/>
            <p14:sldId id="415"/>
            <p14:sldId id="416"/>
            <p14:sldId id="420"/>
            <p14:sldId id="423"/>
            <p14:sldId id="417"/>
            <p14:sldId id="422"/>
            <p14:sldId id="424"/>
            <p14:sldId id="400"/>
            <p14:sldId id="404"/>
            <p14:sldId id="425"/>
            <p14:sldId id="430"/>
            <p14:sldId id="427"/>
            <p14:sldId id="431"/>
            <p14:sldId id="426"/>
            <p14:sldId id="432"/>
            <p14:sldId id="401"/>
            <p14:sldId id="389"/>
            <p14:sldId id="390"/>
            <p14:sldId id="391"/>
            <p14:sldId id="392"/>
            <p14:sldId id="393"/>
            <p14:sldId id="394"/>
            <p14:sldId id="395"/>
            <p14:sldId id="396"/>
            <p14:sldId id="397"/>
            <p14:sldId id="398"/>
            <p14:sldId id="412"/>
            <p14:sldId id="428"/>
            <p14:sldId id="40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9A5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61" autoAdjust="0"/>
    <p:restoredTop sz="92322" autoAdjust="0"/>
  </p:normalViewPr>
  <p:slideViewPr>
    <p:cSldViewPr showGuides="1">
      <p:cViewPr varScale="1">
        <p:scale>
          <a:sx n="97" d="100"/>
          <a:sy n="97" d="100"/>
        </p:scale>
        <p:origin x="-294" y="-90"/>
      </p:cViewPr>
      <p:guideLst>
        <p:guide orient="horz" pos="1797"/>
        <p:guide pos="283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19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1A5B04-9488-40B0-81FA-F502F3943311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0663C-F2E5-490C-9DBF-0E3B122034DC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4161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30663C-F2E5-490C-9DBF-0E3B122034DC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7914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30663C-F2E5-490C-9DBF-0E3B122034DC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97043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i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30663C-F2E5-490C-9DBF-0E3B122034DC}" type="slidenum">
              <a:rPr lang="cs-CZ" smtClean="0"/>
              <a:pPr/>
              <a:t>26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6920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914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4085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9944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3339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52512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54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0889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7720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1425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9624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BDF83-BDC5-4546-974D-4290C4CC3AFE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0160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9A5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DF83-BDC5-4546-974D-4290C4CC3AFE}" type="datetimeFigureOut">
              <a:rPr lang="cs-CZ" smtClean="0"/>
              <a:pPr/>
              <a:t>11.3.2014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F4339-C1C0-43B1-B29A-91331B310744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728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9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image" Target="../media/image15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7" Type="http://schemas.openxmlformats.org/officeDocument/2006/relationships/image" Target="../media/image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5" Type="http://schemas.openxmlformats.org/officeDocument/2006/relationships/image" Target="../media/image6.gif"/><Relationship Id="rId4" Type="http://schemas.openxmlformats.org/officeDocument/2006/relationships/image" Target="../media/image2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7" Type="http://schemas.openxmlformats.org/officeDocument/2006/relationships/image" Target="../media/image16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9.gif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image" Target="../media/image15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17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gif"/><Relationship Id="rId4" Type="http://schemas.openxmlformats.org/officeDocument/2006/relationships/image" Target="../media/image14.gif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33375"/>
            <a:ext cx="74739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Podnadpis 2"/>
          <p:cNvSpPr txBox="1">
            <a:spLocks/>
          </p:cNvSpPr>
          <p:nvPr/>
        </p:nvSpPr>
        <p:spPr bwMode="auto">
          <a:xfrm>
            <a:off x="179512" y="1988840"/>
            <a:ext cx="8856984" cy="477217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 školy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: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ZŠ </a:t>
            </a:r>
            <a:r>
              <a:rPr lang="cs-CZ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Bor, okres Tachov, příspěvková organizace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Autor: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Mgr. Irena Šeneková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Vytvořeno dne: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11.2.2014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Název: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VY_32_INOVACE_7A_AJ7_14_ In the town -	                where is it?	               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Číslo </a:t>
            </a: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projektu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   CZ.1.07/1.4.00/21.3534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Vzdělávací oblast: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Angličtina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Téma: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 the town</a:t>
            </a:r>
            <a:endParaRPr lang="cs-CZ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Ročník:              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7. ročník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cs-CZ" sz="2400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Klíčová slova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    town, prepositions of place,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where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</a:t>
            </a:r>
            <a:r>
              <a:rPr lang="cs-CZ" sz="2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	                     	           </a:t>
            </a:r>
            <a:endParaRPr lang="cs-CZ" sz="2400" cap="all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81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1"/>
          <p:cNvSpPr txBox="1">
            <a:spLocks noChangeArrowheads="1"/>
          </p:cNvSpPr>
          <p:nvPr/>
        </p:nvSpPr>
        <p:spPr bwMode="auto">
          <a:xfrm>
            <a:off x="791394" y="1443828"/>
            <a:ext cx="75612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 sz="2400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cs-CZ" dirty="0"/>
              <a:t>Anotace</a:t>
            </a:r>
          </a:p>
          <a:p>
            <a:endParaRPr lang="cs-CZ" dirty="0"/>
          </a:p>
          <a:p>
            <a:r>
              <a:rPr lang="cs-CZ" dirty="0" smtClean="0"/>
              <a:t>Žáci si zopakují, </a:t>
            </a:r>
            <a:r>
              <a:rPr lang="cs-CZ" dirty="0"/>
              <a:t>jak </a:t>
            </a:r>
            <a:r>
              <a:rPr lang="cs-CZ" dirty="0" smtClean="0"/>
              <a:t>říci v angličtině, </a:t>
            </a:r>
            <a:r>
              <a:rPr lang="cs-CZ" dirty="0"/>
              <a:t>kde co ve městě je </a:t>
            </a:r>
            <a:r>
              <a:rPr lang="cs-CZ" dirty="0" smtClean="0"/>
              <a:t>a procvičí </a:t>
            </a:r>
            <a:r>
              <a:rPr lang="cs-CZ" dirty="0" smtClean="0"/>
              <a:t>si </a:t>
            </a:r>
            <a:r>
              <a:rPr lang="cs-CZ" dirty="0" smtClean="0"/>
              <a:t>nejdůležitější slovíčka. Naučí se, </a:t>
            </a:r>
            <a:r>
              <a:rPr lang="cs-CZ" dirty="0"/>
              <a:t>jak se v angličtině </a:t>
            </a:r>
            <a:r>
              <a:rPr lang="cs-CZ" dirty="0" smtClean="0"/>
              <a:t>zeptat</a:t>
            </a:r>
            <a:r>
              <a:rPr lang="cs-CZ" dirty="0"/>
              <a:t>, kde něco </a:t>
            </a:r>
            <a:r>
              <a:rPr lang="cs-CZ" dirty="0" smtClean="0"/>
              <a:t>je a budou umět odpovědět na dotaz.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663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619672" y="3762906"/>
            <a:ext cx="574306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In the town - </a:t>
            </a:r>
          </a:p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Where is it</a:t>
            </a:r>
            <a:r>
              <a:rPr lang="cs-CZ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?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728" y="900808"/>
            <a:ext cx="2159669" cy="2117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821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s there a bank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858504"/>
            <a:ext cx="4839997" cy="4026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683568" y="332656"/>
            <a:ext cx="4128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in the town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3568" y="1484784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cs-CZ" sz="3200" dirty="0"/>
              <a:t>jak se zeptat na </a:t>
            </a:r>
            <a:r>
              <a:rPr lang="cs-CZ" sz="3200" dirty="0" smtClean="0"/>
              <a:t>cestu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83568" y="2060848"/>
            <a:ext cx="587638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Wingdings" panose="05000000000000000000" pitchFamily="2" charset="2"/>
              <a:buChar char="ü"/>
            </a:pPr>
            <a:r>
              <a:rPr lang="cs-CZ" sz="3200" dirty="0">
                <a:solidFill>
                  <a:prstClr val="black"/>
                </a:solidFill>
              </a:rPr>
              <a:t>vysvětlit, kudy se někam </a:t>
            </a:r>
            <a:r>
              <a:rPr lang="cs-CZ" sz="3200" dirty="0" smtClean="0">
                <a:solidFill>
                  <a:prstClr val="black"/>
                </a:solidFill>
              </a:rPr>
              <a:t>jde</a:t>
            </a:r>
            <a:endParaRPr lang="cs-CZ" sz="3200" dirty="0">
              <a:solidFill>
                <a:prstClr val="black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38687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093947"/>
            <a:ext cx="8748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V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azbu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THERE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IS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použijeme např.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tehdy,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když je daných věcí ve městě více a my říkáme, kde je jedna z nich.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9512" y="4902259"/>
            <a:ext cx="90730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N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ěkdo hledá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jedno konkrétní místo a 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dostává odpověď, </a:t>
            </a:r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kde to místo je. </a:t>
            </a:r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188640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Is there </a:t>
            </a:r>
            <a:r>
              <a:rPr lang="en-US" sz="3200" dirty="0"/>
              <a:t>a </a:t>
            </a:r>
            <a:r>
              <a:rPr lang="cs-CZ" sz="3200" dirty="0" smtClean="0"/>
              <a:t>bookshop</a:t>
            </a:r>
            <a:r>
              <a:rPr lang="en-US" sz="3200" dirty="0" smtClean="0"/>
              <a:t> </a:t>
            </a:r>
            <a:r>
              <a:rPr lang="en-US" sz="3200" dirty="0"/>
              <a:t>near here? 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7504" y="5890046"/>
            <a:ext cx="9036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Slovo STREET se často v názvech ulic v mluvené angličtině vynechává: There's a police station </a:t>
            </a:r>
            <a:r>
              <a:rPr lang="cs-CZ" sz="2400" b="1" dirty="0"/>
              <a:t>on Franklin</a:t>
            </a:r>
            <a:r>
              <a:rPr lang="cs-CZ" sz="2400" dirty="0"/>
              <a:t>. 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3409836"/>
            <a:ext cx="7272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Where's</a:t>
            </a:r>
            <a:r>
              <a:rPr lang="cs-CZ" sz="3200" dirty="0" smtClean="0"/>
              <a:t> </a:t>
            </a:r>
            <a:r>
              <a:rPr lang="cs-CZ" sz="3200" dirty="0"/>
              <a:t>the </a:t>
            </a:r>
            <a:r>
              <a:rPr lang="cs-CZ" sz="3200" dirty="0" smtClean="0"/>
              <a:t>hospital</a:t>
            </a:r>
            <a:r>
              <a:rPr lang="cs-CZ" sz="3200" dirty="0"/>
              <a:t> </a:t>
            </a:r>
            <a:r>
              <a:rPr lang="cs-CZ" sz="3200" dirty="0" smtClean="0"/>
              <a:t>? 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4005064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The </a:t>
            </a:r>
            <a:r>
              <a:rPr lang="cs-CZ" sz="3200" dirty="0"/>
              <a:t>hospital is on Franklin Street.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827584" y="836712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 Yes, there's a </a:t>
            </a:r>
            <a:r>
              <a:rPr lang="cs-CZ" sz="3200" dirty="0" smtClean="0"/>
              <a:t>bookshop</a:t>
            </a:r>
            <a:r>
              <a:rPr lang="en-US" sz="3200" dirty="0" smtClean="0"/>
              <a:t> </a:t>
            </a:r>
            <a:r>
              <a:rPr lang="en-US" sz="3200" dirty="0"/>
              <a:t>on Main Street. 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35696" y="1484784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Jedno </a:t>
            </a:r>
            <a:r>
              <a:rPr lang="cs-CZ" sz="2400" dirty="0" smtClean="0"/>
              <a:t>knihkupectví </a:t>
            </a:r>
            <a:r>
              <a:rPr lang="cs-CZ" sz="2400" dirty="0"/>
              <a:t>je na Main </a:t>
            </a:r>
            <a:r>
              <a:rPr lang="cs-CZ" sz="2400" dirty="0" smtClean="0"/>
              <a:t>Street.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57697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1980129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Excuse me, </a:t>
            </a:r>
            <a:r>
              <a:rPr lang="en-US" sz="3200" b="1" dirty="0"/>
              <a:t>where</a:t>
            </a:r>
            <a:r>
              <a:rPr lang="en-US" sz="3200" dirty="0"/>
              <a:t> is </a:t>
            </a:r>
            <a:r>
              <a:rPr lang="en-US" sz="3200" b="1" dirty="0"/>
              <a:t>the</a:t>
            </a:r>
            <a:r>
              <a:rPr lang="en-US" sz="3200" dirty="0"/>
              <a:t> hospital?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3568" y="1116033"/>
            <a:ext cx="84604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Excuse me, </a:t>
            </a:r>
            <a:r>
              <a:rPr lang="en-US" sz="3200" b="1" dirty="0"/>
              <a:t>is there</a:t>
            </a:r>
            <a:r>
              <a:rPr lang="en-US" sz="3200" dirty="0"/>
              <a:t> a restaurant near here?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4111897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000" b="1" dirty="0"/>
          </a:p>
          <a:p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2843808" y="67271"/>
            <a:ext cx="20018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otázky</a:t>
            </a:r>
            <a:endParaRPr lang="cs-CZ" sz="4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843808" y="3307631"/>
            <a:ext cx="270939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Odpovědi</a:t>
            </a:r>
            <a:endParaRPr lang="cs-CZ" sz="4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1560" y="4644425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 </a:t>
            </a:r>
            <a:r>
              <a:rPr lang="cs-CZ" sz="3200" dirty="0" smtClean="0"/>
              <a:t>Yes, </a:t>
            </a:r>
            <a:r>
              <a:rPr lang="en-US" sz="3200" b="1" dirty="0" smtClean="0"/>
              <a:t>THERE </a:t>
            </a:r>
            <a:r>
              <a:rPr lang="en-US" sz="3200" b="1" dirty="0"/>
              <a:t>IS </a:t>
            </a:r>
            <a:r>
              <a:rPr lang="cs-CZ" sz="3200" b="1" dirty="0" smtClean="0"/>
              <a:t>a</a:t>
            </a:r>
            <a:r>
              <a:rPr lang="en-US" sz="3200" dirty="0" smtClean="0"/>
              <a:t> </a:t>
            </a:r>
            <a:r>
              <a:rPr lang="cs-CZ" sz="3200" dirty="0" smtClean="0"/>
              <a:t>restaurant</a:t>
            </a:r>
            <a:r>
              <a:rPr lang="en-US" sz="3200" dirty="0" smtClean="0"/>
              <a:t> </a:t>
            </a:r>
            <a:r>
              <a:rPr lang="en-US" sz="3200" dirty="0"/>
              <a:t>on Main Street.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1560" y="5508521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 </a:t>
            </a:r>
            <a:r>
              <a:rPr lang="en-US" sz="3200" b="1" dirty="0"/>
              <a:t>THE</a:t>
            </a:r>
            <a:r>
              <a:rPr lang="en-US" sz="3200" dirty="0"/>
              <a:t> </a:t>
            </a:r>
            <a:r>
              <a:rPr lang="cs-CZ" sz="3200" dirty="0" smtClean="0"/>
              <a:t>hospital </a:t>
            </a:r>
            <a:r>
              <a:rPr lang="en-US" sz="3200" dirty="0" smtClean="0"/>
              <a:t> </a:t>
            </a:r>
            <a:r>
              <a:rPr lang="en-US" sz="3200" b="1" dirty="0"/>
              <a:t>IS</a:t>
            </a:r>
            <a:r>
              <a:rPr lang="en-US" sz="3200" dirty="0"/>
              <a:t> on Main Street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273526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72220" y="2348880"/>
            <a:ext cx="77995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important vocabulary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35696" y="3861048"/>
            <a:ext cx="6264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How do you say that in English?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23424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734331"/>
            <a:ext cx="3027216" cy="244130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230" y="908720"/>
            <a:ext cx="3237839" cy="254948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949" y="4365104"/>
            <a:ext cx="3162293" cy="224498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05" y="793988"/>
            <a:ext cx="2483768" cy="232199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4293096"/>
            <a:ext cx="2520280" cy="252028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619" y="4268490"/>
            <a:ext cx="2589509" cy="2589509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467544" y="0"/>
            <a:ext cx="2168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supermarket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87824" y="0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post office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88224" y="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park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7544" y="3645024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hospital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92451" y="364502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bus stop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372200" y="3645024"/>
            <a:ext cx="2595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station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54452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692696"/>
            <a:ext cx="2780506" cy="278050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728" y="692696"/>
            <a:ext cx="2780506" cy="2780506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6228184" y="87015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information center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52734" y="148570"/>
            <a:ext cx="2687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police station</a:t>
            </a:r>
            <a:endParaRPr lang="cs-CZ" sz="2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259209"/>
            <a:ext cx="2232248" cy="262617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728" y="4307648"/>
            <a:ext cx="2577736" cy="25777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3" y="881710"/>
            <a:ext cx="2513747" cy="259149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293096"/>
            <a:ext cx="2592288" cy="2592288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827584" y="22057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bank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7544" y="3759423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hotel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19872" y="3759423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pub/ café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56176" y="3759423"/>
            <a:ext cx="2780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bookshop/bookstore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2078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/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283" y="4250705"/>
            <a:ext cx="2688872" cy="263615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908720"/>
            <a:ext cx="2467432" cy="2869108"/>
          </a:xfrm>
          <a:prstGeom prst="rect">
            <a:avLst/>
          </a:prstGeom>
        </p:spPr>
      </p:pic>
      <p:grpSp>
        <p:nvGrpSpPr>
          <p:cNvPr id="12" name="Skupina 11"/>
          <p:cNvGrpSpPr/>
          <p:nvPr/>
        </p:nvGrpSpPr>
        <p:grpSpPr>
          <a:xfrm>
            <a:off x="5913949" y="908720"/>
            <a:ext cx="2860917" cy="2547037"/>
            <a:chOff x="5516390" y="1556792"/>
            <a:chExt cx="2584002" cy="2370644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6390" y="1556792"/>
              <a:ext cx="2584002" cy="2370644"/>
            </a:xfrm>
            <a:prstGeom prst="rect">
              <a:avLst/>
            </a:prstGeom>
          </p:spPr>
        </p:pic>
        <p:sp>
          <p:nvSpPr>
            <p:cNvPr id="11" name="TextovéPole 10"/>
            <p:cNvSpPr txBox="1"/>
            <p:nvPr/>
          </p:nvSpPr>
          <p:spPr>
            <a:xfrm>
              <a:off x="6084168" y="2420888"/>
              <a:ext cx="1008112" cy="3693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letiště</a:t>
              </a:r>
              <a:endParaRPr lang="cs-CZ" dirty="0"/>
            </a:p>
          </p:txBody>
        </p:sp>
      </p:grpSp>
      <p:pic>
        <p:nvPicPr>
          <p:cNvPr id="13" name="Obrázek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9" y="3953217"/>
            <a:ext cx="3456432" cy="288036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611560" y="116632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church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768144" y="116632"/>
            <a:ext cx="17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airport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470487" y="3789040"/>
            <a:ext cx="2494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restaurant/bar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5576" y="4002655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swimming pool</a:t>
            </a:r>
            <a:endParaRPr lang="cs-CZ" sz="2400" dirty="0"/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4488038"/>
            <a:ext cx="2474927" cy="2270575"/>
          </a:xfrm>
          <a:prstGeom prst="rect">
            <a:avLst/>
          </a:prstGeom>
        </p:spPr>
      </p:pic>
      <p:sp>
        <p:nvSpPr>
          <p:cNvPr id="19" name="TextovéPole 18"/>
          <p:cNvSpPr txBox="1"/>
          <p:nvPr/>
        </p:nvSpPr>
        <p:spPr>
          <a:xfrm>
            <a:off x="4211960" y="3953217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theatre</a:t>
            </a:r>
            <a:endParaRPr lang="cs-CZ" sz="2400" dirty="0"/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268760"/>
            <a:ext cx="2580767" cy="2304256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707904" y="116632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cinema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65657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9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15" y="1589840"/>
            <a:ext cx="2472052" cy="2874480"/>
          </a:xfrm>
          <a:prstGeom prst="rect">
            <a:avLst/>
          </a:prstGeom>
        </p:spPr>
      </p:pic>
      <p:grpSp>
        <p:nvGrpSpPr>
          <p:cNvPr id="12" name="Skupina 11"/>
          <p:cNvGrpSpPr/>
          <p:nvPr/>
        </p:nvGrpSpPr>
        <p:grpSpPr>
          <a:xfrm>
            <a:off x="3033507" y="1844824"/>
            <a:ext cx="2860916" cy="2447143"/>
            <a:chOff x="5516390" y="1556792"/>
            <a:chExt cx="2584002" cy="2370644"/>
          </a:xfrm>
        </p:grpSpPr>
        <p:pic>
          <p:nvPicPr>
            <p:cNvPr id="5" name="Obrázek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6390" y="1556792"/>
              <a:ext cx="2584002" cy="2370644"/>
            </a:xfrm>
            <a:prstGeom prst="rect">
              <a:avLst/>
            </a:prstGeom>
          </p:spPr>
        </p:pic>
        <p:sp>
          <p:nvSpPr>
            <p:cNvPr id="11" name="TextovéPole 10"/>
            <p:cNvSpPr txBox="1"/>
            <p:nvPr/>
          </p:nvSpPr>
          <p:spPr>
            <a:xfrm>
              <a:off x="6084168" y="2420888"/>
              <a:ext cx="1008112" cy="36933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letiště</a:t>
              </a:r>
              <a:endParaRPr lang="cs-CZ" dirty="0"/>
            </a:p>
          </p:txBody>
        </p:sp>
      </p:grpSp>
      <p:sp>
        <p:nvSpPr>
          <p:cNvPr id="15" name="TextovéPole 14"/>
          <p:cNvSpPr txBox="1"/>
          <p:nvPr/>
        </p:nvSpPr>
        <p:spPr>
          <a:xfrm>
            <a:off x="5894423" y="116632"/>
            <a:ext cx="2494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894423" y="3789040"/>
            <a:ext cx="2494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55576" y="4002655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649475"/>
            <a:ext cx="2474927" cy="2270575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2627784" y="-27384"/>
            <a:ext cx="65162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endParaRPr lang="cs-CZ" sz="3200" dirty="0">
              <a:solidFill>
                <a:prstClr val="black"/>
              </a:solidFill>
            </a:endParaRPr>
          </a:p>
          <a:p>
            <a:pPr lvl="0"/>
            <a:r>
              <a:rPr lang="en-US" sz="3200" dirty="0">
                <a:solidFill>
                  <a:prstClr val="black"/>
                </a:solidFill>
              </a:rPr>
              <a:t>Excuse me, </a:t>
            </a:r>
            <a:r>
              <a:rPr lang="en-US" sz="3200" b="1" dirty="0">
                <a:solidFill>
                  <a:prstClr val="black"/>
                </a:solidFill>
              </a:rPr>
              <a:t>where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smtClean="0">
                <a:solidFill>
                  <a:prstClr val="black"/>
                </a:solidFill>
              </a:rPr>
              <a:t>is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dirty="0" smtClean="0">
                <a:solidFill>
                  <a:prstClr val="black"/>
                </a:solidFill>
              </a:rPr>
              <a:t>…..</a:t>
            </a:r>
            <a:endParaRPr lang="cs-CZ" dirty="0"/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241107"/>
            <a:ext cx="3131622" cy="222321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07504" y="581779"/>
            <a:ext cx="24523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Ask each other:</a:t>
            </a:r>
          </a:p>
          <a:p>
            <a:endParaRPr lang="cs-CZ" sz="24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15" y="4604301"/>
            <a:ext cx="2472052" cy="2207189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977" y="4377671"/>
            <a:ext cx="2520280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178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6487" y="1773098"/>
            <a:ext cx="3027216" cy="244130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926" y="1719010"/>
            <a:ext cx="3237839" cy="254948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1946499"/>
            <a:ext cx="2483768" cy="232199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4619" y="4268490"/>
            <a:ext cx="2589509" cy="2589509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35496" y="519063"/>
            <a:ext cx="21419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Ask each other: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34619" y="184666"/>
            <a:ext cx="4677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2537521" y="404664"/>
            <a:ext cx="65361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solidFill>
                  <a:prstClr val="black"/>
                </a:solidFill>
              </a:rPr>
              <a:t>Excuse me, </a:t>
            </a:r>
            <a:r>
              <a:rPr lang="en-US" sz="3200" b="1" dirty="0">
                <a:solidFill>
                  <a:prstClr val="black"/>
                </a:solidFill>
              </a:rPr>
              <a:t>is </a:t>
            </a:r>
            <a:r>
              <a:rPr lang="en-US" sz="3200" b="1" dirty="0" smtClean="0">
                <a:solidFill>
                  <a:prstClr val="black"/>
                </a:solidFill>
              </a:rPr>
              <a:t>there</a:t>
            </a:r>
            <a:r>
              <a:rPr lang="cs-CZ" sz="3200" b="1" dirty="0" smtClean="0">
                <a:solidFill>
                  <a:prstClr val="black"/>
                </a:solidFill>
              </a:rPr>
              <a:t> a </a:t>
            </a:r>
            <a:r>
              <a:rPr lang="cs-CZ" sz="3200" dirty="0" smtClean="0">
                <a:solidFill>
                  <a:prstClr val="black"/>
                </a:solidFill>
              </a:rPr>
              <a:t>……… near here?</a:t>
            </a:r>
            <a:endParaRPr lang="cs-CZ" sz="3200" dirty="0">
              <a:solidFill>
                <a:prstClr val="black"/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1" y="4530261"/>
            <a:ext cx="2664296" cy="222024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106" y="4268490"/>
            <a:ext cx="2701977" cy="264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655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462485"/>
            <a:ext cx="2780506" cy="278050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958" y="1462485"/>
            <a:ext cx="2780506" cy="278050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259209"/>
            <a:ext cx="2232248" cy="262617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728" y="4307648"/>
            <a:ext cx="2577736" cy="25777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556992"/>
            <a:ext cx="2513747" cy="259149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293096"/>
            <a:ext cx="2592288" cy="2592288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851920" y="116632"/>
            <a:ext cx="447102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solidFill>
                  <a:prstClr val="black"/>
                </a:solidFill>
              </a:rPr>
              <a:t>Excuse me</a:t>
            </a:r>
            <a:r>
              <a:rPr lang="en-US" sz="3200" dirty="0" smtClean="0">
                <a:solidFill>
                  <a:prstClr val="black"/>
                </a:solidFill>
              </a:rPr>
              <a:t>,</a:t>
            </a:r>
            <a:r>
              <a:rPr lang="cs-CZ" sz="3200" b="1" dirty="0">
                <a:solidFill>
                  <a:prstClr val="black"/>
                </a:solidFill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</a:rPr>
              <a:t>where is…</a:t>
            </a:r>
            <a:endParaRPr lang="cs-CZ" sz="32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623010"/>
            <a:ext cx="399593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solidFill>
                  <a:prstClr val="black"/>
                </a:solidFill>
              </a:rPr>
              <a:t>Excuse me, </a:t>
            </a:r>
            <a:r>
              <a:rPr lang="cs-CZ" sz="3200" b="1" dirty="0" smtClean="0">
                <a:solidFill>
                  <a:prstClr val="black"/>
                </a:solidFill>
              </a:rPr>
              <a:t>is there</a:t>
            </a:r>
            <a:r>
              <a:rPr lang="cs-CZ" sz="3200" b="1" dirty="0">
                <a:solidFill>
                  <a:prstClr val="black"/>
                </a:solidFill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</a:rPr>
              <a:t>...</a:t>
            </a:r>
            <a:endParaRPr lang="cs-CZ" sz="32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67544" y="548680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Ask each other: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2560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28287" y="1052736"/>
            <a:ext cx="72874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prepositions of place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622589" y="2967335"/>
            <a:ext cx="38988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Remember?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9646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2308810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</a:t>
            </a:r>
            <a:r>
              <a:rPr lang="en-US" sz="2400" dirty="0" smtClean="0"/>
              <a:t>cat</a:t>
            </a:r>
            <a:r>
              <a:rPr lang="cs-CZ" sz="2400" dirty="0" smtClean="0"/>
              <a:t> i</a:t>
            </a:r>
            <a:r>
              <a:rPr lang="en-US" sz="2400" dirty="0" smtClean="0"/>
              <a:t>s </a:t>
            </a:r>
            <a:r>
              <a:rPr lang="en-US" sz="2400" dirty="0"/>
              <a:t>in the </a:t>
            </a:r>
            <a:r>
              <a:rPr lang="en-US" sz="2400" dirty="0" smtClean="0"/>
              <a:t>car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688419"/>
            <a:ext cx="2857500" cy="1476375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418656" y="226754"/>
            <a:ext cx="8258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IN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20643" y="2308810"/>
            <a:ext cx="36718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</a:t>
            </a:r>
            <a:r>
              <a:rPr lang="en-US" sz="2400" dirty="0" smtClean="0"/>
              <a:t>The </a:t>
            </a:r>
            <a:r>
              <a:rPr lang="en-US" sz="2400" dirty="0"/>
              <a:t>cat's on the </a:t>
            </a:r>
            <a:r>
              <a:rPr lang="en-US" sz="2400" dirty="0" smtClean="0"/>
              <a:t>car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56" y="717823"/>
            <a:ext cx="2857500" cy="1343025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4686537" y="260648"/>
            <a:ext cx="11095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ON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6165304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cat's under the car.</a:t>
            </a:r>
            <a:endParaRPr lang="cs-CZ" sz="2400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152900"/>
            <a:ext cx="2857500" cy="1447800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251520" y="3212976"/>
            <a:ext cx="22573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UNDER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50" y="4238625"/>
            <a:ext cx="2857500" cy="161925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4932040" y="6165304"/>
            <a:ext cx="3926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cat's </a:t>
            </a:r>
            <a:r>
              <a:rPr lang="en-US" sz="2400" dirty="0" smtClean="0"/>
              <a:t>ne</a:t>
            </a:r>
            <a:r>
              <a:rPr lang="cs-CZ" sz="2400" dirty="0" smtClean="0"/>
              <a:t>xt to</a:t>
            </a:r>
            <a:r>
              <a:rPr lang="en-US" sz="2400" dirty="0" smtClean="0"/>
              <a:t> </a:t>
            </a:r>
            <a:r>
              <a:rPr lang="en-US" sz="2400" dirty="0"/>
              <a:t>the car.</a:t>
            </a:r>
            <a:endParaRPr lang="cs-CZ" sz="2400" dirty="0"/>
          </a:p>
        </p:txBody>
      </p:sp>
      <p:sp>
        <p:nvSpPr>
          <p:cNvPr id="13" name="Obdélník 12"/>
          <p:cNvSpPr/>
          <p:nvPr/>
        </p:nvSpPr>
        <p:spPr>
          <a:xfrm>
            <a:off x="4322575" y="3153742"/>
            <a:ext cx="45699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next to, NeAR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934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10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073" y="972087"/>
            <a:ext cx="1584176" cy="1520809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0" y="44624"/>
            <a:ext cx="29288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in front of</a:t>
            </a:r>
            <a:endParaRPr lang="cs-CZ" sz="4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508104" y="44624"/>
            <a:ext cx="184377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behind</a:t>
            </a:r>
            <a:endParaRPr lang="cs-CZ" sz="4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7504" y="2492896"/>
            <a:ext cx="45365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There</a:t>
            </a:r>
            <a:r>
              <a:rPr lang="cs-CZ" sz="2000" b="1" dirty="0" smtClean="0"/>
              <a:t>‘</a:t>
            </a:r>
            <a:r>
              <a:rPr lang="en-US" sz="2000" b="1" dirty="0" smtClean="0"/>
              <a:t>s </a:t>
            </a:r>
            <a:r>
              <a:rPr lang="en-US" sz="2000" b="1" dirty="0"/>
              <a:t>a teddy bear in front of the crib.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28592" y="2492896"/>
            <a:ext cx="3995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There is a kite behind the </a:t>
            </a:r>
            <a:r>
              <a:rPr lang="en-US" sz="2000" b="1" dirty="0" smtClean="0"/>
              <a:t>crib</a:t>
            </a:r>
            <a:r>
              <a:rPr lang="cs-CZ" sz="2000" b="1" dirty="0" smtClean="0"/>
              <a:t>.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6093296"/>
            <a:ext cx="39610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There is a sun above the crib.</a:t>
            </a:r>
            <a:endParaRPr lang="cs-CZ" sz="2000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248150"/>
            <a:ext cx="1428750" cy="16383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172" y="797821"/>
            <a:ext cx="1704343" cy="1579358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1602769" y="3356992"/>
            <a:ext cx="167308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above</a:t>
            </a:r>
            <a:endParaRPr lang="cs-CZ" sz="4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32040" y="6093296"/>
            <a:ext cx="4211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There</a:t>
            </a:r>
            <a:r>
              <a:rPr lang="cs-CZ" sz="2000" b="1" dirty="0" smtClean="0"/>
              <a:t>‘</a:t>
            </a:r>
            <a:r>
              <a:rPr lang="en-US" sz="2000" b="1" dirty="0" smtClean="0"/>
              <a:t>s </a:t>
            </a:r>
            <a:r>
              <a:rPr lang="en-US" sz="2000" b="1" dirty="0"/>
              <a:t>an armchair opposite the </a:t>
            </a:r>
            <a:r>
              <a:rPr lang="en-US" sz="2000" b="1" dirty="0" smtClean="0"/>
              <a:t>crib</a:t>
            </a:r>
            <a:r>
              <a:rPr lang="cs-CZ" sz="2000" b="1" dirty="0" smtClean="0"/>
              <a:t>.</a:t>
            </a:r>
            <a:endParaRPr lang="cs-CZ" sz="2000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538" y="4365104"/>
            <a:ext cx="1932806" cy="1378735"/>
          </a:xfrm>
          <a:prstGeom prst="rect">
            <a:avLst/>
          </a:prstGeom>
        </p:spPr>
      </p:pic>
      <p:sp>
        <p:nvSpPr>
          <p:cNvPr id="13" name="Obdélník 12"/>
          <p:cNvSpPr/>
          <p:nvPr/>
        </p:nvSpPr>
        <p:spPr>
          <a:xfrm>
            <a:off x="5508524" y="3429000"/>
            <a:ext cx="230383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opposite</a:t>
            </a:r>
            <a:endParaRPr lang="cs-CZ" sz="40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40712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0" grpId="0"/>
      <p:bldP spid="11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126812"/>
            <a:ext cx="82089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Kde co </a:t>
            </a:r>
            <a:r>
              <a:rPr lang="cs-CZ" sz="2800" b="1" dirty="0" smtClean="0"/>
              <a:t>je.</a:t>
            </a:r>
            <a:endParaRPr lang="cs-CZ" sz="2800" b="1" dirty="0"/>
          </a:p>
          <a:p>
            <a:r>
              <a:rPr lang="cs-CZ" sz="2800" dirty="0"/>
              <a:t>Nyní si projdeme několik místních předložek, které již známe, a naučíme se je používat ve spojení s městem. </a:t>
            </a:r>
            <a:br>
              <a:rPr lang="cs-CZ" sz="2800" dirty="0"/>
            </a:br>
            <a:endParaRPr lang="cs-CZ" sz="2800" dirty="0"/>
          </a:p>
          <a:p>
            <a:r>
              <a:rPr lang="cs-CZ" sz="2800" dirty="0"/>
              <a:t/>
            </a:r>
            <a:br>
              <a:rPr lang="cs-CZ" sz="2800" dirty="0"/>
            </a:br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75876"/>
            <a:ext cx="3600400" cy="376620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835696" y="5858108"/>
            <a:ext cx="6838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There</a:t>
            </a:r>
            <a:r>
              <a:rPr lang="cs-CZ" sz="2800" dirty="0" smtClean="0"/>
              <a:t> i</a:t>
            </a:r>
            <a:r>
              <a:rPr lang="en-US" sz="2800" dirty="0" smtClean="0"/>
              <a:t>s </a:t>
            </a:r>
            <a:r>
              <a:rPr lang="en-US" sz="2800" dirty="0"/>
              <a:t>a </a:t>
            </a:r>
            <a:r>
              <a:rPr lang="en-US" sz="2800" dirty="0" smtClean="0"/>
              <a:t>bookstore </a:t>
            </a:r>
            <a:r>
              <a:rPr lang="cs-CZ" sz="2800" dirty="0" smtClean="0"/>
              <a:t> </a:t>
            </a:r>
            <a:r>
              <a:rPr lang="cs-CZ" sz="2800" b="1" dirty="0" smtClean="0"/>
              <a:t>in</a:t>
            </a:r>
            <a:r>
              <a:rPr lang="cs-CZ" sz="2800" dirty="0" smtClean="0"/>
              <a:t> / </a:t>
            </a:r>
            <a:r>
              <a:rPr lang="en-US" sz="2800" dirty="0" smtClean="0"/>
              <a:t>on </a:t>
            </a:r>
            <a:r>
              <a:rPr lang="en-US" sz="2800" dirty="0"/>
              <a:t>Church Street.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36448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755576" y="5301208"/>
            <a:ext cx="8136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There's an information center </a:t>
            </a:r>
            <a:r>
              <a:rPr lang="en-US" sz="2800" b="1" dirty="0" smtClean="0"/>
              <a:t>opposite</a:t>
            </a:r>
            <a:r>
              <a:rPr lang="en-US" sz="2800" dirty="0" smtClean="0"/>
              <a:t> </a:t>
            </a:r>
            <a:r>
              <a:rPr lang="en-US" sz="2800" dirty="0"/>
              <a:t>the bookstore.</a:t>
            </a:r>
            <a:endParaRPr lang="cs-CZ" sz="28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432" y="478397"/>
            <a:ext cx="6230823" cy="412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923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32048" y="5085184"/>
            <a:ext cx="874846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2800" i="0" u="none" strike="noStrike" cap="none" normalizeH="0" baseline="0" dirty="0" smtClean="0">
                <a:ln>
                  <a:noFill/>
                </a:ln>
                <a:effectLst/>
                <a:cs typeface="Arial" charset="0"/>
              </a:rPr>
              <a:t>There's a bank </a:t>
            </a:r>
            <a:r>
              <a:rPr kumimoji="0" lang="cs-CZ" altLang="cs-CZ" sz="2800" b="1" i="0" strike="noStrike" cap="none" normalizeH="0" baseline="0" dirty="0" smtClean="0">
                <a:ln>
                  <a:noFill/>
                </a:ln>
                <a:effectLst/>
                <a:cs typeface="Arial" charset="0"/>
              </a:rPr>
              <a:t>on the corner </a:t>
            </a:r>
            <a:r>
              <a:rPr kumimoji="0" lang="cs-CZ" altLang="cs-CZ" sz="2800" i="0" strike="noStrike" cap="none" normalizeH="0" baseline="0" dirty="0" smtClean="0">
                <a:ln>
                  <a:noFill/>
                </a:ln>
                <a:effectLst/>
                <a:cs typeface="Arial" charset="0"/>
              </a:rPr>
              <a:t>of </a:t>
            </a:r>
            <a:r>
              <a:rPr kumimoji="0" lang="cs-CZ" altLang="cs-CZ" sz="2800" i="0" u="none" strike="noStrike" cap="none" normalizeH="0" baseline="0" dirty="0" smtClean="0">
                <a:ln>
                  <a:noFill/>
                </a:ln>
                <a:effectLst/>
                <a:cs typeface="Arial" charset="0"/>
              </a:rPr>
              <a:t>Main Street and Franklin Street. 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692696"/>
            <a:ext cx="3838999" cy="374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766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4994012"/>
            <a:ext cx="8208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There's a station </a:t>
            </a:r>
            <a:r>
              <a:rPr lang="en-US" sz="2800" b="1" dirty="0"/>
              <a:t>near</a:t>
            </a:r>
            <a:r>
              <a:rPr lang="en-US" sz="2800" dirty="0"/>
              <a:t> the information center.</a:t>
            </a:r>
            <a:endParaRPr lang="cs-CZ" sz="28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924311"/>
            <a:ext cx="5760640" cy="3124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22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5199583"/>
            <a:ext cx="74888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There's a bar </a:t>
            </a:r>
            <a:r>
              <a:rPr lang="en-US" sz="2800" b="1" dirty="0"/>
              <a:t>next to </a:t>
            </a:r>
            <a:r>
              <a:rPr lang="en-US" sz="2800" dirty="0"/>
              <a:t>the </a:t>
            </a:r>
            <a:r>
              <a:rPr lang="en-US" sz="2800" dirty="0" smtClean="0"/>
              <a:t>bookstore</a:t>
            </a:r>
            <a:r>
              <a:rPr lang="cs-CZ" sz="2800" dirty="0" smtClean="0"/>
              <a:t>/ </a:t>
            </a:r>
            <a:r>
              <a:rPr lang="cs-CZ" sz="2800" dirty="0" smtClean="0"/>
              <a:t>bookshop</a:t>
            </a:r>
            <a:r>
              <a:rPr lang="en-US" sz="2800" dirty="0" smtClean="0"/>
              <a:t>.</a:t>
            </a:r>
            <a:endParaRPr lang="cs-CZ" sz="28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01298"/>
            <a:ext cx="4848931" cy="399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285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4293096"/>
            <a:ext cx="5059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779912" y="4131077"/>
            <a:ext cx="532859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2800" i="0" u="none" strike="noStrike" cap="none" normalizeH="0" baseline="0" dirty="0" smtClean="0">
                <a:ln>
                  <a:noFill/>
                </a:ln>
                <a:effectLst/>
                <a:cs typeface="Arial" charset="0"/>
              </a:rPr>
              <a:t>There's a bus stop </a:t>
            </a:r>
            <a:r>
              <a:rPr kumimoji="0" lang="cs-CZ" altLang="cs-CZ" sz="2800" b="1" i="0" strike="noStrike" cap="none" normalizeH="0" baseline="0" dirty="0" smtClean="0">
                <a:ln>
                  <a:noFill/>
                </a:ln>
                <a:effectLst/>
                <a:cs typeface="Arial" charset="0"/>
              </a:rPr>
              <a:t>in front of </a:t>
            </a:r>
            <a:r>
              <a:rPr kumimoji="0" lang="cs-CZ" altLang="cs-CZ" sz="2800" i="0" u="none" strike="noStrike" cap="none" normalizeH="0" baseline="0" dirty="0" smtClean="0">
                <a:ln>
                  <a:noFill/>
                </a:ln>
                <a:effectLst/>
                <a:cs typeface="Arial" charset="0"/>
              </a:rPr>
              <a:t>the supermarket.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16" y="463921"/>
            <a:ext cx="2680323" cy="5557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92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124744"/>
            <a:ext cx="81369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/>
            </a:r>
            <a:br>
              <a:rPr lang="cs-CZ" sz="4000" dirty="0"/>
            </a:br>
            <a:r>
              <a:rPr lang="cs-CZ" sz="4000" b="1" dirty="0"/>
              <a:t>Prohlédněte si </a:t>
            </a:r>
            <a:r>
              <a:rPr lang="cs-CZ" sz="4000" b="1" dirty="0" smtClean="0"/>
              <a:t>následující mapku </a:t>
            </a:r>
            <a:r>
              <a:rPr lang="cs-CZ" sz="4000" b="1" dirty="0"/>
              <a:t>a doplňte správné předložky do </a:t>
            </a:r>
            <a:r>
              <a:rPr lang="cs-CZ" sz="4000" b="1" dirty="0" smtClean="0"/>
              <a:t>vět.</a:t>
            </a:r>
            <a:endParaRPr lang="cs-CZ" sz="4000" dirty="0"/>
          </a:p>
          <a:p>
            <a:endParaRPr lang="cs-CZ" sz="4000" dirty="0"/>
          </a:p>
        </p:txBody>
      </p:sp>
      <p:sp>
        <p:nvSpPr>
          <p:cNvPr id="3" name="Veselý obličej 2"/>
          <p:cNvSpPr/>
          <p:nvPr/>
        </p:nvSpPr>
        <p:spPr>
          <a:xfrm>
            <a:off x="1259632" y="3933057"/>
            <a:ext cx="648072" cy="57606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7744" y="3933057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ti pomůže k rychlejší orientaci</a:t>
            </a:r>
            <a:r>
              <a:rPr lang="cs-CZ" sz="2400" dirty="0"/>
              <a:t> </a:t>
            </a:r>
            <a:r>
              <a:rPr lang="cs-CZ" sz="2400" dirty="0" smtClean="0"/>
              <a:t>na mapce.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5498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7384"/>
            <a:ext cx="7428394" cy="479434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39552" y="4941168"/>
            <a:ext cx="68407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The </a:t>
            </a:r>
            <a:r>
              <a:rPr lang="en-US" sz="2400" dirty="0"/>
              <a:t>bank is ________ the post office.</a:t>
            </a:r>
          </a:p>
          <a:p>
            <a:r>
              <a:rPr lang="en-US" sz="2400" dirty="0"/>
              <a:t>next </a:t>
            </a:r>
            <a:endParaRPr lang="cs-CZ" sz="2400" dirty="0" smtClean="0"/>
          </a:p>
          <a:p>
            <a:r>
              <a:rPr lang="en-US" sz="2400" dirty="0" smtClean="0"/>
              <a:t>next </a:t>
            </a:r>
            <a:r>
              <a:rPr lang="en-US" sz="2400" dirty="0"/>
              <a:t>to </a:t>
            </a:r>
            <a:endParaRPr lang="cs-CZ" sz="2400" dirty="0" smtClean="0"/>
          </a:p>
          <a:p>
            <a:r>
              <a:rPr lang="en-US" sz="2400" dirty="0" smtClean="0"/>
              <a:t>opposite </a:t>
            </a:r>
            <a:endParaRPr lang="cs-CZ" sz="2400" dirty="0" smtClean="0"/>
          </a:p>
          <a:p>
            <a:r>
              <a:rPr lang="en-US" sz="2400" dirty="0" smtClean="0"/>
              <a:t>side </a:t>
            </a:r>
            <a:r>
              <a:rPr lang="en-US" sz="2400" dirty="0"/>
              <a:t>of </a:t>
            </a:r>
          </a:p>
        </p:txBody>
      </p:sp>
      <p:sp>
        <p:nvSpPr>
          <p:cNvPr id="6" name="Ovál 5"/>
          <p:cNvSpPr/>
          <p:nvPr/>
        </p:nvSpPr>
        <p:spPr>
          <a:xfrm>
            <a:off x="603503" y="620688"/>
            <a:ext cx="720080" cy="6472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8460432" y="836712"/>
            <a:ext cx="504056" cy="43125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221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04046E-6 L 0.18906 -0.11537 " pathEditMode="relative" ptsTypes="AA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7384"/>
            <a:ext cx="7428394" cy="479434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4941168"/>
            <a:ext cx="68407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phone box is </a:t>
            </a:r>
            <a:r>
              <a:rPr lang="en-US" sz="2400" dirty="0" smtClean="0"/>
              <a:t>________</a:t>
            </a:r>
            <a:r>
              <a:rPr lang="cs-CZ" sz="2400" dirty="0" smtClean="0"/>
              <a:t>___</a:t>
            </a:r>
            <a:r>
              <a:rPr lang="en-US" sz="2400" dirty="0" smtClean="0"/>
              <a:t> </a:t>
            </a:r>
            <a:r>
              <a:rPr lang="cs-CZ" sz="2400" dirty="0" smtClean="0"/>
              <a:t>   </a:t>
            </a:r>
            <a:r>
              <a:rPr lang="en-US" sz="2400" dirty="0" smtClean="0"/>
              <a:t>the </a:t>
            </a:r>
            <a:r>
              <a:rPr lang="en-US" sz="2400" dirty="0"/>
              <a:t>post office.</a:t>
            </a:r>
          </a:p>
          <a:p>
            <a:r>
              <a:rPr lang="en-US" sz="2400" dirty="0" smtClean="0"/>
              <a:t>before</a:t>
            </a:r>
            <a:endParaRPr lang="cs-CZ" sz="2400" dirty="0" smtClean="0"/>
          </a:p>
          <a:p>
            <a:r>
              <a:rPr lang="en-US" sz="2400" dirty="0" smtClean="0"/>
              <a:t>in </a:t>
            </a:r>
            <a:r>
              <a:rPr lang="en-US" sz="2400" dirty="0"/>
              <a:t>front of </a:t>
            </a:r>
            <a:endParaRPr lang="cs-CZ" sz="2400" dirty="0" smtClean="0"/>
          </a:p>
          <a:p>
            <a:r>
              <a:rPr lang="en-US" sz="2400" dirty="0" smtClean="0"/>
              <a:t>on </a:t>
            </a:r>
            <a:r>
              <a:rPr lang="en-US" sz="2400" dirty="0"/>
              <a:t>the corner </a:t>
            </a:r>
            <a:r>
              <a:rPr lang="en-US" sz="2400" dirty="0" smtClean="0"/>
              <a:t>of</a:t>
            </a:r>
            <a:endParaRPr lang="cs-CZ" sz="2400" dirty="0" smtClean="0"/>
          </a:p>
          <a:p>
            <a:r>
              <a:rPr lang="en-US" sz="2400" dirty="0" smtClean="0"/>
              <a:t>opposite </a:t>
            </a:r>
            <a:endParaRPr lang="en-US" sz="2400" dirty="0"/>
          </a:p>
        </p:txBody>
      </p:sp>
      <p:sp>
        <p:nvSpPr>
          <p:cNvPr id="4" name="Ovál 3"/>
          <p:cNvSpPr/>
          <p:nvPr/>
        </p:nvSpPr>
        <p:spPr>
          <a:xfrm>
            <a:off x="611560" y="513073"/>
            <a:ext cx="720080" cy="6472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6300192" y="981523"/>
            <a:ext cx="504056" cy="43125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2469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694 L 0.24409 -0.1188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-62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7384"/>
            <a:ext cx="7428394" cy="479434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5536" y="4869160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music shop is </a:t>
            </a:r>
            <a:r>
              <a:rPr lang="en-US" sz="2400" dirty="0" smtClean="0"/>
              <a:t>________</a:t>
            </a:r>
            <a:r>
              <a:rPr lang="cs-CZ" sz="2400" dirty="0" smtClean="0"/>
              <a:t>__</a:t>
            </a:r>
            <a:r>
              <a:rPr lang="en-US" sz="2400" dirty="0" smtClean="0"/>
              <a:t> </a:t>
            </a:r>
            <a:r>
              <a:rPr lang="en-US" sz="2400" dirty="0"/>
              <a:t>the bookshop and the pub.</a:t>
            </a:r>
          </a:p>
          <a:p>
            <a:r>
              <a:rPr lang="en-US" sz="2400" dirty="0"/>
              <a:t>behind </a:t>
            </a:r>
            <a:endParaRPr lang="cs-CZ" sz="2400" dirty="0" smtClean="0"/>
          </a:p>
          <a:p>
            <a:r>
              <a:rPr lang="en-US" sz="2400" dirty="0" smtClean="0"/>
              <a:t>between </a:t>
            </a:r>
            <a:endParaRPr lang="cs-CZ" sz="2400" dirty="0" smtClean="0"/>
          </a:p>
          <a:p>
            <a:r>
              <a:rPr lang="en-US" sz="2400" dirty="0" smtClean="0"/>
              <a:t>next </a:t>
            </a:r>
            <a:endParaRPr lang="cs-CZ" sz="2400" dirty="0" smtClean="0"/>
          </a:p>
          <a:p>
            <a:r>
              <a:rPr lang="en-US" sz="2400" dirty="0" smtClean="0"/>
              <a:t>opposite </a:t>
            </a:r>
            <a:endParaRPr lang="en-US" sz="2400" dirty="0"/>
          </a:p>
        </p:txBody>
      </p:sp>
      <p:sp>
        <p:nvSpPr>
          <p:cNvPr id="4" name="Ovál 3"/>
          <p:cNvSpPr/>
          <p:nvPr/>
        </p:nvSpPr>
        <p:spPr>
          <a:xfrm>
            <a:off x="611560" y="513073"/>
            <a:ext cx="720080" cy="6472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3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3131840" y="3501008"/>
            <a:ext cx="504056" cy="43125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54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0.00693 L 0.25989 -0.11908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6" y="-63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7384"/>
            <a:ext cx="7428394" cy="479434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4874384"/>
            <a:ext cx="68407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supermarket is </a:t>
            </a:r>
            <a:r>
              <a:rPr lang="en-US" sz="2400" dirty="0" smtClean="0"/>
              <a:t>________</a:t>
            </a:r>
            <a:r>
              <a:rPr lang="cs-CZ" sz="2400" dirty="0" smtClean="0"/>
              <a:t>__</a:t>
            </a:r>
            <a:r>
              <a:rPr lang="en-US" sz="2400" dirty="0" smtClean="0"/>
              <a:t> </a:t>
            </a:r>
            <a:r>
              <a:rPr lang="en-US" sz="2400" dirty="0"/>
              <a:t>the hotel.</a:t>
            </a:r>
          </a:p>
          <a:p>
            <a:r>
              <a:rPr lang="en-US" sz="2400" dirty="0"/>
              <a:t>behind </a:t>
            </a:r>
            <a:endParaRPr lang="cs-CZ" sz="2400" dirty="0" smtClean="0"/>
          </a:p>
          <a:p>
            <a:r>
              <a:rPr lang="en-US" sz="2400" dirty="0" smtClean="0"/>
              <a:t>between</a:t>
            </a:r>
            <a:endParaRPr lang="cs-CZ" sz="2400" dirty="0" smtClean="0"/>
          </a:p>
          <a:p>
            <a:r>
              <a:rPr lang="en-US" sz="2400" dirty="0" smtClean="0"/>
              <a:t>in </a:t>
            </a:r>
            <a:r>
              <a:rPr lang="en-US" sz="2400" dirty="0"/>
              <a:t>front of </a:t>
            </a:r>
            <a:endParaRPr lang="cs-CZ" sz="2400" dirty="0" smtClean="0"/>
          </a:p>
          <a:p>
            <a:r>
              <a:rPr lang="en-US" sz="2400" dirty="0" smtClean="0"/>
              <a:t>opposite </a:t>
            </a:r>
            <a:endParaRPr lang="en-US" sz="2400" dirty="0"/>
          </a:p>
        </p:txBody>
      </p:sp>
      <p:sp>
        <p:nvSpPr>
          <p:cNvPr id="4" name="Ovál 3"/>
          <p:cNvSpPr/>
          <p:nvPr/>
        </p:nvSpPr>
        <p:spPr>
          <a:xfrm>
            <a:off x="611560" y="513073"/>
            <a:ext cx="720080" cy="6472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5868144" y="44624"/>
            <a:ext cx="504056" cy="43125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54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72 0.0259 L 0.26979 -0.2217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-123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7384"/>
            <a:ext cx="7428394" cy="479434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23528" y="4941368"/>
            <a:ext cx="87965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bookshop is </a:t>
            </a:r>
            <a:r>
              <a:rPr lang="en-US" sz="2400" dirty="0" smtClean="0"/>
              <a:t>________</a:t>
            </a:r>
            <a:r>
              <a:rPr lang="cs-CZ" sz="2400" dirty="0" smtClean="0"/>
              <a:t>_______</a:t>
            </a:r>
            <a:r>
              <a:rPr lang="en-US" sz="2400" dirty="0" smtClean="0"/>
              <a:t> </a:t>
            </a:r>
            <a:r>
              <a:rPr lang="en-US" sz="2400" dirty="0"/>
              <a:t>High Street and Queen Street.</a:t>
            </a:r>
          </a:p>
          <a:p>
            <a:r>
              <a:rPr lang="en-US" sz="2400" dirty="0"/>
              <a:t>between </a:t>
            </a:r>
            <a:endParaRPr lang="cs-CZ" sz="2400" dirty="0" smtClean="0"/>
          </a:p>
          <a:p>
            <a:r>
              <a:rPr lang="en-US" sz="2400" dirty="0" smtClean="0"/>
              <a:t>next </a:t>
            </a:r>
            <a:r>
              <a:rPr lang="en-US" sz="2400" dirty="0"/>
              <a:t>to </a:t>
            </a:r>
            <a:endParaRPr lang="cs-CZ" sz="2400" dirty="0" smtClean="0"/>
          </a:p>
          <a:p>
            <a:r>
              <a:rPr lang="en-US" sz="2400" dirty="0" smtClean="0"/>
              <a:t>on </a:t>
            </a:r>
            <a:r>
              <a:rPr lang="en-US" sz="2400" dirty="0"/>
              <a:t>the corner of </a:t>
            </a:r>
            <a:endParaRPr lang="cs-CZ" sz="2400" dirty="0" smtClean="0"/>
          </a:p>
          <a:p>
            <a:r>
              <a:rPr lang="en-US" sz="2400" dirty="0" smtClean="0"/>
              <a:t>opposite </a:t>
            </a:r>
            <a:endParaRPr lang="en-US" sz="2400" dirty="0"/>
          </a:p>
        </p:txBody>
      </p:sp>
      <p:sp>
        <p:nvSpPr>
          <p:cNvPr id="4" name="Ovál 3"/>
          <p:cNvSpPr/>
          <p:nvPr/>
        </p:nvSpPr>
        <p:spPr>
          <a:xfrm>
            <a:off x="611560" y="513073"/>
            <a:ext cx="720080" cy="6472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5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4788024" y="2493691"/>
            <a:ext cx="504056" cy="43125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54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60116E-6 L 0.2441 -0.16786 " pathEditMode="relative" ptsTypes="AA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7384"/>
            <a:ext cx="7428394" cy="479434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4941168"/>
            <a:ext cx="68407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car park is </a:t>
            </a:r>
            <a:r>
              <a:rPr lang="en-US" sz="2400" dirty="0" smtClean="0"/>
              <a:t>________</a:t>
            </a:r>
            <a:r>
              <a:rPr lang="cs-CZ" sz="2400" dirty="0" smtClean="0"/>
              <a:t>___</a:t>
            </a:r>
            <a:r>
              <a:rPr lang="en-US" sz="2400" dirty="0" smtClean="0"/>
              <a:t> </a:t>
            </a:r>
            <a:r>
              <a:rPr lang="en-US" sz="2400" dirty="0"/>
              <a:t>the hotel.</a:t>
            </a:r>
          </a:p>
          <a:p>
            <a:r>
              <a:rPr lang="en-US" sz="2400" dirty="0"/>
              <a:t>after </a:t>
            </a:r>
            <a:endParaRPr lang="cs-CZ" sz="2400" dirty="0" smtClean="0"/>
          </a:p>
          <a:p>
            <a:r>
              <a:rPr lang="en-US" sz="2400" dirty="0" smtClean="0"/>
              <a:t>behind </a:t>
            </a:r>
            <a:endParaRPr lang="cs-CZ" sz="2400" dirty="0" smtClean="0"/>
          </a:p>
          <a:p>
            <a:r>
              <a:rPr lang="en-US" sz="2400" dirty="0" smtClean="0"/>
              <a:t>between </a:t>
            </a:r>
            <a:endParaRPr lang="cs-CZ" sz="2400" dirty="0" smtClean="0"/>
          </a:p>
          <a:p>
            <a:r>
              <a:rPr lang="en-US" sz="2400" dirty="0" smtClean="0"/>
              <a:t>opposite </a:t>
            </a:r>
            <a:endParaRPr lang="en-US" sz="2400" dirty="0"/>
          </a:p>
        </p:txBody>
      </p:sp>
      <p:sp>
        <p:nvSpPr>
          <p:cNvPr id="4" name="Ovál 3"/>
          <p:cNvSpPr/>
          <p:nvPr/>
        </p:nvSpPr>
        <p:spPr>
          <a:xfrm>
            <a:off x="611560" y="513073"/>
            <a:ext cx="720080" cy="6472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6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3347864" y="620688"/>
            <a:ext cx="504056" cy="43125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654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04046E-6 L 0.23611 -0.11537 " pathEditMode="relative" ptsTypes="AA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7384"/>
            <a:ext cx="7428394" cy="479434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4941168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Turn right into George Street, the bank is ________ left.</a:t>
            </a:r>
          </a:p>
          <a:p>
            <a:r>
              <a:rPr lang="en-US" sz="2400" dirty="0"/>
              <a:t>in the </a:t>
            </a:r>
            <a:endParaRPr lang="cs-CZ" sz="2400" dirty="0" smtClean="0"/>
          </a:p>
          <a:p>
            <a:r>
              <a:rPr lang="en-US" sz="2400" dirty="0" smtClean="0"/>
              <a:t>on </a:t>
            </a:r>
            <a:endParaRPr lang="cs-CZ" sz="2400" dirty="0" smtClean="0"/>
          </a:p>
          <a:p>
            <a:r>
              <a:rPr lang="en-US" sz="2400" dirty="0" smtClean="0"/>
              <a:t>on the</a:t>
            </a:r>
            <a:endParaRPr lang="cs-CZ" sz="2400" dirty="0" smtClean="0"/>
          </a:p>
          <a:p>
            <a:r>
              <a:rPr lang="en-US" sz="2400" dirty="0" smtClean="0"/>
              <a:t>to </a:t>
            </a:r>
            <a:endParaRPr lang="en-US" sz="2400" dirty="0"/>
          </a:p>
        </p:txBody>
      </p:sp>
      <p:sp>
        <p:nvSpPr>
          <p:cNvPr id="4" name="Ovál 3"/>
          <p:cNvSpPr/>
          <p:nvPr/>
        </p:nvSpPr>
        <p:spPr>
          <a:xfrm>
            <a:off x="611560" y="513073"/>
            <a:ext cx="720080" cy="6472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7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8316416" y="1053531"/>
            <a:ext cx="504056" cy="43125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hnutá šipka 5"/>
          <p:cNvSpPr/>
          <p:nvPr/>
        </p:nvSpPr>
        <p:spPr>
          <a:xfrm>
            <a:off x="6012160" y="2564904"/>
            <a:ext cx="360040" cy="1008112"/>
          </a:xfrm>
          <a:prstGeom prst="ben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33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00601 L 0.57483 -0.1722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33" y="-89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7384"/>
            <a:ext cx="7428394" cy="479434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4941168"/>
            <a:ext cx="68407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car park is ________ the information office.</a:t>
            </a:r>
          </a:p>
          <a:p>
            <a:r>
              <a:rPr lang="en-US" sz="2400" dirty="0"/>
              <a:t>in front of </a:t>
            </a:r>
            <a:endParaRPr lang="cs-CZ" sz="2400" dirty="0" smtClean="0"/>
          </a:p>
          <a:p>
            <a:r>
              <a:rPr lang="en-US" sz="2400" dirty="0" smtClean="0"/>
              <a:t>near </a:t>
            </a:r>
            <a:endParaRPr lang="cs-CZ" sz="2400" dirty="0" smtClean="0"/>
          </a:p>
          <a:p>
            <a:r>
              <a:rPr lang="en-US" sz="2400" dirty="0" smtClean="0"/>
              <a:t>near </a:t>
            </a:r>
            <a:r>
              <a:rPr lang="en-US" sz="2400" dirty="0"/>
              <a:t>to </a:t>
            </a:r>
            <a:endParaRPr lang="cs-CZ" sz="2400" dirty="0" smtClean="0"/>
          </a:p>
          <a:p>
            <a:r>
              <a:rPr lang="en-US" sz="2400" dirty="0" smtClean="0"/>
              <a:t>on </a:t>
            </a:r>
            <a:r>
              <a:rPr lang="en-US" sz="2400" dirty="0"/>
              <a:t>the corner of </a:t>
            </a:r>
          </a:p>
        </p:txBody>
      </p:sp>
      <p:sp>
        <p:nvSpPr>
          <p:cNvPr id="4" name="Ovál 3"/>
          <p:cNvSpPr/>
          <p:nvPr/>
        </p:nvSpPr>
        <p:spPr>
          <a:xfrm>
            <a:off x="611560" y="513073"/>
            <a:ext cx="720080" cy="6472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8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3491880" y="909515"/>
            <a:ext cx="504056" cy="43125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33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0.00694 L 0.23629 -0.1188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-62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7384"/>
            <a:ext cx="7428394" cy="479434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4941168"/>
            <a:ext cx="68407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The greengrocer is ________ Queen Street.</a:t>
            </a:r>
          </a:p>
          <a:p>
            <a:r>
              <a:rPr lang="en-US" sz="2400" dirty="0"/>
              <a:t>at </a:t>
            </a:r>
            <a:endParaRPr lang="cs-CZ" sz="2400" dirty="0" smtClean="0"/>
          </a:p>
          <a:p>
            <a:r>
              <a:rPr lang="en-US" sz="2400" dirty="0" smtClean="0"/>
              <a:t>by </a:t>
            </a:r>
            <a:endParaRPr lang="cs-CZ" sz="2400" dirty="0" smtClean="0"/>
          </a:p>
          <a:p>
            <a:r>
              <a:rPr lang="en-US" sz="2400" dirty="0" smtClean="0"/>
              <a:t>in </a:t>
            </a:r>
            <a:endParaRPr lang="cs-CZ" sz="2400" dirty="0" smtClean="0"/>
          </a:p>
          <a:p>
            <a:r>
              <a:rPr lang="en-US" sz="2400" dirty="0" smtClean="0"/>
              <a:t>near </a:t>
            </a:r>
            <a:endParaRPr lang="en-US" sz="2400" dirty="0"/>
          </a:p>
        </p:txBody>
      </p:sp>
      <p:sp>
        <p:nvSpPr>
          <p:cNvPr id="4" name="Ovál 3"/>
          <p:cNvSpPr/>
          <p:nvPr/>
        </p:nvSpPr>
        <p:spPr>
          <a:xfrm>
            <a:off x="611560" y="513073"/>
            <a:ext cx="720080" cy="6472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5" name="Veselý obličej 4"/>
          <p:cNvSpPr/>
          <p:nvPr/>
        </p:nvSpPr>
        <p:spPr>
          <a:xfrm>
            <a:off x="2843808" y="1269555"/>
            <a:ext cx="504056" cy="43125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33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60116E-6 L 0.29149 -0.16786 " pathEditMode="relative" ptsTypes="AA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7384"/>
            <a:ext cx="7428394" cy="479434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4941168"/>
            <a:ext cx="68407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You can buy some stamps ________ the post office.</a:t>
            </a:r>
          </a:p>
          <a:p>
            <a:r>
              <a:rPr lang="en-US" sz="2400" dirty="0"/>
              <a:t>at </a:t>
            </a:r>
            <a:endParaRPr lang="cs-CZ" sz="2400" dirty="0" smtClean="0"/>
          </a:p>
          <a:p>
            <a:r>
              <a:rPr lang="en-US" sz="2400" dirty="0" smtClean="0"/>
              <a:t>from </a:t>
            </a:r>
            <a:endParaRPr lang="cs-CZ" sz="2400" dirty="0" smtClean="0"/>
          </a:p>
          <a:p>
            <a:r>
              <a:rPr lang="en-US" sz="2400" dirty="0" smtClean="0"/>
              <a:t>on </a:t>
            </a:r>
            <a:endParaRPr lang="cs-CZ" sz="2400" dirty="0" smtClean="0"/>
          </a:p>
          <a:p>
            <a:r>
              <a:rPr lang="en-US" sz="2400" dirty="0" smtClean="0"/>
              <a:t>to </a:t>
            </a:r>
            <a:endParaRPr lang="en-US" sz="2400" dirty="0"/>
          </a:p>
        </p:txBody>
      </p:sp>
      <p:sp>
        <p:nvSpPr>
          <p:cNvPr id="4" name="Ovál 3"/>
          <p:cNvSpPr/>
          <p:nvPr/>
        </p:nvSpPr>
        <p:spPr>
          <a:xfrm>
            <a:off x="611560" y="513073"/>
            <a:ext cx="720080" cy="6472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6732240" y="981523"/>
            <a:ext cx="504056" cy="431253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33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10405E-6 L 0.38576 -0.06289 " pathEditMode="relative" ptsTypes="AA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9097" y="980727"/>
            <a:ext cx="5554903" cy="5832649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Procvičujte </a:t>
            </a:r>
            <a:r>
              <a:rPr lang="cs-CZ" sz="2800" dirty="0" smtClean="0"/>
              <a:t>si </a:t>
            </a:r>
            <a:r>
              <a:rPr lang="cs-CZ" sz="2800" dirty="0"/>
              <a:t>věty, fráze a </a:t>
            </a:r>
            <a:r>
              <a:rPr lang="cs-CZ" sz="2800" dirty="0" smtClean="0"/>
              <a:t>spojení.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-36512" y="2132856"/>
            <a:ext cx="39239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solidFill>
                  <a:prstClr val="black"/>
                </a:solidFill>
              </a:rPr>
              <a:t>Excuse me,</a:t>
            </a:r>
            <a:r>
              <a:rPr lang="cs-CZ" sz="3200" b="1" dirty="0">
                <a:solidFill>
                  <a:prstClr val="black"/>
                </a:solidFill>
              </a:rPr>
              <a:t> where is</a:t>
            </a:r>
            <a:r>
              <a:rPr lang="cs-CZ" sz="3200" b="1" dirty="0" smtClean="0">
                <a:solidFill>
                  <a:prstClr val="black"/>
                </a:solidFill>
              </a:rPr>
              <a:t>…</a:t>
            </a:r>
          </a:p>
          <a:p>
            <a:r>
              <a:rPr lang="en-US" sz="3200" dirty="0">
                <a:solidFill>
                  <a:prstClr val="black"/>
                </a:solidFill>
              </a:rPr>
              <a:t>Excuse me, </a:t>
            </a:r>
            <a:r>
              <a:rPr lang="cs-CZ" sz="3200" b="1" dirty="0">
                <a:solidFill>
                  <a:prstClr val="black"/>
                </a:solidFill>
              </a:rPr>
              <a:t>is there ...</a:t>
            </a:r>
            <a:endParaRPr lang="cs-CZ" sz="3200" dirty="0">
              <a:solidFill>
                <a:prstClr val="black"/>
              </a:solidFill>
            </a:endParaRPr>
          </a:p>
          <a:p>
            <a:pPr lvl="0"/>
            <a:endParaRPr lang="cs-CZ" sz="3200" dirty="0">
              <a:solidFill>
                <a:prstClr val="black"/>
              </a:solidFill>
            </a:endParaRPr>
          </a:p>
          <a:p>
            <a:pPr lvl="0"/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7504" y="4462661"/>
            <a:ext cx="377991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The </a:t>
            </a:r>
            <a:r>
              <a:rPr lang="cs-CZ" sz="3200" dirty="0" smtClean="0">
                <a:solidFill>
                  <a:prstClr val="black"/>
                </a:solidFill>
              </a:rPr>
              <a:t>_________ </a:t>
            </a:r>
            <a:r>
              <a:rPr lang="cs-CZ" sz="3200" dirty="0">
                <a:solidFill>
                  <a:prstClr val="black"/>
                </a:solidFill>
              </a:rPr>
              <a:t>is</a:t>
            </a:r>
            <a:r>
              <a:rPr lang="cs-CZ" sz="3200" dirty="0" smtClean="0">
                <a:solidFill>
                  <a:prstClr val="black"/>
                </a:solidFill>
              </a:rPr>
              <a:t>…</a:t>
            </a:r>
          </a:p>
          <a:p>
            <a:r>
              <a:rPr lang="cs-CZ" sz="3200" dirty="0"/>
              <a:t>T</a:t>
            </a:r>
            <a:r>
              <a:rPr lang="en-US" sz="3200" dirty="0"/>
              <a:t>here's a</a:t>
            </a:r>
            <a:r>
              <a:rPr lang="cs-CZ" sz="3200" dirty="0"/>
              <a:t>…</a:t>
            </a:r>
            <a:r>
              <a:rPr lang="en-US" sz="3200" dirty="0"/>
              <a:t> </a:t>
            </a:r>
            <a:endParaRPr lang="cs-CZ" sz="3200" dirty="0">
              <a:solidFill>
                <a:prstClr val="black"/>
              </a:solidFill>
            </a:endParaRPr>
          </a:p>
          <a:p>
            <a:pPr lvl="0"/>
            <a:endParaRPr lang="cs-CZ" sz="3200" dirty="0">
              <a:solidFill>
                <a:prstClr val="black"/>
              </a:solidFill>
            </a:endParaRP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7504" y="3676962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Answers: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7504" y="1340768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Questions: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746494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948" y="1128626"/>
            <a:ext cx="3120333" cy="251639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949" y="4365104"/>
            <a:ext cx="3162293" cy="2244987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3" y="1053532"/>
            <a:ext cx="2513747" cy="25914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728" y="864518"/>
            <a:ext cx="2780506" cy="278050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259209"/>
            <a:ext cx="2232248" cy="262617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954" y="3787364"/>
            <a:ext cx="2664296" cy="309802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07504" y="0"/>
            <a:ext cx="8859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Procvičujte si věty, fráze a spojení na našem městě</a:t>
            </a:r>
            <a:r>
              <a:rPr lang="cs-CZ" sz="2800" dirty="0" smtClean="0"/>
              <a:t>. Ptejte se a odpovídejte.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2171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196752"/>
            <a:ext cx="83529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VÍT, Marek. </a:t>
            </a:r>
            <a:r>
              <a:rPr lang="cs-CZ" i="1" dirty="0"/>
              <a:t>Ve městě: místní předložky</a:t>
            </a:r>
            <a:r>
              <a:rPr lang="cs-CZ" dirty="0"/>
              <a:t> [online]. [cit. 27.2.2014]. Dostupný na WWW: http://</a:t>
            </a:r>
            <a:r>
              <a:rPr lang="cs-CZ" dirty="0" smtClean="0"/>
              <a:t>www.helpforenglish.cz/article/2006030701-ve-meste-mistni-predlozky</a:t>
            </a:r>
          </a:p>
          <a:p>
            <a:endParaRPr lang="cs-CZ" dirty="0"/>
          </a:p>
          <a:p>
            <a:r>
              <a:rPr lang="cs-CZ" dirty="0"/>
              <a:t>VÍT, Marek. </a:t>
            </a:r>
            <a:r>
              <a:rPr lang="cs-CZ" i="1" dirty="0"/>
              <a:t>Místní předložky #2</a:t>
            </a:r>
            <a:r>
              <a:rPr lang="cs-CZ" dirty="0"/>
              <a:t> [online]. [cit. 27.2.2014]. Dostupný na WWW: http://www.helpforenglish.cz/article/2008072301-mistni-predlozky-2 </a:t>
            </a:r>
            <a:endParaRPr lang="cs-CZ" dirty="0" smtClean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03039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Citace :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3140968"/>
            <a:ext cx="856895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VÍT, Marek. </a:t>
            </a:r>
            <a:r>
              <a:rPr lang="en-US" i="1" dirty="0"/>
              <a:t>In the town</a:t>
            </a:r>
            <a:r>
              <a:rPr lang="en-US" dirty="0"/>
              <a:t> [online]. [cit. 28.2.2014]. Dostupný na WWW: http://</a:t>
            </a:r>
            <a:r>
              <a:rPr lang="en-US" dirty="0" smtClean="0"/>
              <a:t>www.helpforenglish.cz/article/2008080202-in-the-town-slovni-zasoba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HUTCHINSON, Tom; EDWARDS, Lynda. </a:t>
            </a:r>
            <a:r>
              <a:rPr lang="cs-CZ" i="1" dirty="0"/>
              <a:t>Project 3</a:t>
            </a:r>
            <a:r>
              <a:rPr lang="cs-CZ" dirty="0"/>
              <a:t>. Oxford: Oxford University Press, 2008, ISBN 978-0-19-476416-2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en-US" dirty="0"/>
              <a:t>MURPHY, Raymond. </a:t>
            </a:r>
            <a:r>
              <a:rPr lang="en-US" i="1" dirty="0"/>
              <a:t>English Grammar in </a:t>
            </a:r>
            <a:r>
              <a:rPr lang="en-US" i="1" dirty="0" smtClean="0"/>
              <a:t>Us</a:t>
            </a:r>
            <a:r>
              <a:rPr lang="cs-CZ" i="1" dirty="0" smtClean="0"/>
              <a:t>   </a:t>
            </a:r>
            <a:r>
              <a:rPr lang="en-US" i="1" dirty="0" smtClean="0"/>
              <a:t>e</a:t>
            </a:r>
            <a:r>
              <a:rPr lang="en-US" dirty="0"/>
              <a:t>. Singapore: Cambridge University Press, 2004, ISBN 978 0521 755481. 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5805264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Obrázky : Galerie Microsoft Office – </a:t>
            </a:r>
            <a:r>
              <a:rPr lang="cs-CZ" dirty="0" smtClean="0"/>
              <a:t>klipart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z citovaných článků z www.helpforenglish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185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4839</TotalTime>
  <Words>826</Words>
  <Application>Microsoft Office PowerPoint</Application>
  <PresentationFormat>Předvádění na obrazovce (4:3)</PresentationFormat>
  <Paragraphs>176</Paragraphs>
  <Slides>36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3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Šeneková Irena</cp:lastModifiedBy>
  <cp:revision>492</cp:revision>
  <dcterms:created xsi:type="dcterms:W3CDTF">2013-05-17T18:40:15Z</dcterms:created>
  <dcterms:modified xsi:type="dcterms:W3CDTF">2014-03-11T09:17:34Z</dcterms:modified>
</cp:coreProperties>
</file>