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5" r:id="rId3"/>
    <p:sldId id="286" r:id="rId4"/>
    <p:sldId id="291" r:id="rId5"/>
    <p:sldId id="287" r:id="rId6"/>
    <p:sldId id="292" r:id="rId7"/>
    <p:sldId id="288" r:id="rId8"/>
    <p:sldId id="294" r:id="rId9"/>
    <p:sldId id="295" r:id="rId10"/>
    <p:sldId id="290" r:id="rId11"/>
    <p:sldId id="281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3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3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HOSPODÁŘSTVÍ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VY_32_INOVACE_07-47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hospodářství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29. 10. 2011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Hospodářství Evropy.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Obsahuje úkoly, které vyžadují práci s atlasem, mapou </a:t>
                      </a:r>
                      <a:r>
                        <a:rPr lang="cs-CZ" sz="1200" kern="5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HOSPODÁŘSTVÍ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AutoShape 5"/>
          <p:cNvSpPr>
            <a:spLocks noChangeArrowheads="1"/>
          </p:cNvSpPr>
          <p:nvPr/>
        </p:nvSpPr>
        <p:spPr bwMode="auto">
          <a:xfrm>
            <a:off x="683568" y="263691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nedostatečná zásoba nerostných surovin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683568" y="407707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hustá dopravní síť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AutoShape 5"/>
          <p:cNvSpPr>
            <a:spLocks noChangeArrowheads="1"/>
          </p:cNvSpPr>
          <p:nvPr/>
        </p:nvSpPr>
        <p:spPr bwMode="auto">
          <a:xfrm>
            <a:off x="683568" y="479715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nejvíce obyvatel je zaměstnáno ve službách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AutoShape 5"/>
          <p:cNvSpPr>
            <a:spLocks noChangeArrowheads="1"/>
          </p:cNvSpPr>
          <p:nvPr/>
        </p:nvSpPr>
        <p:spPr bwMode="auto">
          <a:xfrm>
            <a:off x="683568" y="551723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nejméně obyvatel pracuje v zemědělství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AutoShape 5"/>
          <p:cNvSpPr>
            <a:spLocks noChangeArrowheads="1"/>
          </p:cNvSpPr>
          <p:nvPr/>
        </p:nvSpPr>
        <p:spPr bwMode="auto">
          <a:xfrm>
            <a:off x="683568" y="191683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zemědělství je mechanizované a soběstačné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AutoShape 5"/>
          <p:cNvSpPr>
            <a:spLocks noChangeArrowheads="1"/>
          </p:cNvSpPr>
          <p:nvPr/>
        </p:nvSpPr>
        <p:spPr bwMode="auto">
          <a:xfrm>
            <a:off x="683568" y="3356992"/>
            <a:ext cx="7840835" cy="451288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508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dlouhá průmyslová tradice</a:t>
            </a:r>
            <a:endParaRPr lang="cs-CZ" sz="24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vhodné přírodní podmínky – mírný pás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mechanizace, kvalifikovaní pracovníci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soběstačnost ve výrobě základních potravin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ZEMĚDĚLSTVÍ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MH900331368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4797152"/>
            <a:ext cx="1800000" cy="1800000"/>
          </a:xfrm>
          <a:prstGeom prst="rect">
            <a:avLst/>
          </a:prstGeom>
        </p:spPr>
      </p:pic>
      <p:pic>
        <p:nvPicPr>
          <p:cNvPr id="12" name="Obrázek 11" descr="MH900359865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39952" y="3356992"/>
            <a:ext cx="1800000" cy="1800000"/>
          </a:xfrm>
          <a:prstGeom prst="rect">
            <a:avLst/>
          </a:prstGeom>
        </p:spPr>
      </p:pic>
      <p:pic>
        <p:nvPicPr>
          <p:cNvPr id="13" name="Obrázek 12" descr="MH90019216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5058000"/>
            <a:ext cx="1800000" cy="1800000"/>
          </a:xfrm>
          <a:prstGeom prst="rect">
            <a:avLst/>
          </a:prstGeom>
        </p:spPr>
      </p:pic>
      <p:pic>
        <p:nvPicPr>
          <p:cNvPr id="14" name="Obrázek 13" descr="MH900290252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3573016"/>
            <a:ext cx="1800000" cy="1800000"/>
          </a:xfrm>
          <a:prstGeom prst="rect">
            <a:avLst/>
          </a:prstGeom>
        </p:spPr>
      </p:pic>
      <p:pic>
        <p:nvPicPr>
          <p:cNvPr id="15" name="Obrázek 14" descr="MH900353885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76256" y="3501008"/>
            <a:ext cx="1800000" cy="18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52Louky u Bächl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3356992"/>
            <a:ext cx="2352000" cy="1764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_01856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4941168"/>
            <a:ext cx="2352000" cy="1764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9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Pracujte s atlasem str. 58 – 59. Napište příklady 4 pěstovaných plodin, </a:t>
            </a:r>
          </a:p>
          <a:p>
            <a:pPr>
              <a:buNone/>
            </a:pPr>
            <a:r>
              <a:rPr lang="cs-CZ" sz="19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chovaných druhů zvířat  a významných oblastí rybolovu v Evropě.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pěstování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obilniny, brambory, cukrová řepa, olivy, vinná réva, ovoce, zelenina, citrusy, tabák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chov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skot, ovce, prasata, sobi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rybolov 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přímořské státy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ZEMĚDĚLSTVÍ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276Vinic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64288" y="3645024"/>
            <a:ext cx="1764000" cy="235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Pracujte s atlasem str. 56 – 57. Kterých surovin má Evropa nejméně?</a:t>
            </a:r>
          </a:p>
          <a:p>
            <a:pPr>
              <a:lnSpc>
                <a:spcPct val="90000"/>
              </a:lnSpc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ropa, zemní plyn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Severní moře, Rusko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 zdroje nestačí </a:t>
            </a:r>
            <a:r>
              <a:rPr lang="cs-CZ" sz="2400" dirty="0" smtClean="0">
                <a:latin typeface="Arial"/>
                <a:cs typeface="Arial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dovoz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NEROSTNÉ SUROVINY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Portugal_pipelin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789040"/>
            <a:ext cx="3131868" cy="20616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Troll_A_Platform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3212976"/>
            <a:ext cx="2870448" cy="21528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Oil_tanker_Omala_in_Rotterdam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19872" y="4509120"/>
            <a:ext cx="2654052" cy="19905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Pracujte s atlasem str. 56 – 57. Vyhledejte, kde se těží uvedené </a:t>
            </a:r>
          </a:p>
          <a:p>
            <a:pPr>
              <a:lnSpc>
                <a:spcPct val="90000"/>
              </a:lnSpc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suroviny.</a:t>
            </a:r>
          </a:p>
          <a:p>
            <a:pPr>
              <a:lnSpc>
                <a:spcPct val="90000"/>
              </a:lnSpc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význam má těžba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černého uhlí</a:t>
            </a:r>
          </a:p>
          <a:p>
            <a:pPr lvl="2">
              <a:lnSpc>
                <a:spcPct val="9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VB, Polsko, Rusko, Ukrajina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hnědého uhlí</a:t>
            </a:r>
          </a:p>
          <a:p>
            <a:pPr lvl="2">
              <a:lnSpc>
                <a:spcPct val="9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Německo, Rusko, ČR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železné rudy</a:t>
            </a:r>
          </a:p>
          <a:p>
            <a:pPr lvl="2">
              <a:lnSpc>
                <a:spcPct val="9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Švédsko, Rusko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dřeva</a:t>
            </a:r>
          </a:p>
          <a:p>
            <a:pPr lvl="2">
              <a:lnSpc>
                <a:spcPct val="9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Skandinávie, Rusko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NEROSTNÉ SUROVINY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uhl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276872"/>
            <a:ext cx="2870897" cy="191991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344Narovnane_hranice_drev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39952" y="4563126"/>
            <a:ext cx="2812819" cy="21096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230Byvaly_tezebni_bagr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04248" y="3861048"/>
            <a:ext cx="1948723" cy="14615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přechod od těžkého průmyslu na specializovaná odvětví (elektronika, strojírenství)</a:t>
            </a:r>
          </a:p>
          <a:p>
            <a:pPr>
              <a:lnSpc>
                <a:spcPct val="9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hlavně Z Evropa (Nizozemsko, </a:t>
            </a:r>
          </a:p>
          <a:p>
            <a:pPr>
              <a:lnSpc>
                <a:spcPct val="90000"/>
              </a:lnSpc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Belgie, S Francie, Anglie,</a:t>
            </a:r>
          </a:p>
          <a:p>
            <a:pPr>
              <a:lnSpc>
                <a:spcPct val="90000"/>
              </a:lnSpc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Porýní a Porúří v Německu)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PRŮMYSL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Europe_location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3284984"/>
            <a:ext cx="4464496" cy="33483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Elipsa 8"/>
          <p:cNvSpPr/>
          <p:nvPr/>
        </p:nvSpPr>
        <p:spPr>
          <a:xfrm>
            <a:off x="5652120" y="5085184"/>
            <a:ext cx="1008112" cy="504056"/>
          </a:xfrm>
          <a:prstGeom prst="ellipse">
            <a:avLst/>
          </a:prstGeom>
          <a:noFill/>
          <a:ln w="317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4067944" y="3212976"/>
            <a:ext cx="1800200" cy="1944216"/>
          </a:xfrm>
          <a:prstGeom prst="straightConnector1">
            <a:avLst/>
          </a:prstGeom>
          <a:ln w="317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Přiřaďte k evropským firmám zemi původu a uveďte čím se zabývají.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PRŮMYSL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827584" y="206084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Airbus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827584" y="256490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Nokia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827584" y="558924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Fiat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827584" y="60932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Philips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827584" y="306896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Ikea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827584" y="50851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Siemens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827584" y="45811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Nestlé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827584" y="407707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Seat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827584" y="35730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Shell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2987824" y="558924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Velká Británie</a:t>
            </a:r>
            <a:endParaRPr lang="cs-CZ" sz="17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987824" y="45811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Španělsko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2987824" y="60932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Švýcarsko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2987824" y="407707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Německo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2987824" y="306896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Itálie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2987824" y="50851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Francie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aoblený obdélník 21">
            <a:hlinkClick r:id="rId4" action="ppaction://hlinksldjump"/>
          </p:cNvPr>
          <p:cNvSpPr/>
          <p:nvPr/>
        </p:nvSpPr>
        <p:spPr>
          <a:xfrm>
            <a:off x="2987824" y="206084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Finsko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aoblený obdélník 22">
            <a:hlinkClick r:id="rId4" action="ppaction://hlinksldjump"/>
          </p:cNvPr>
          <p:cNvSpPr/>
          <p:nvPr/>
        </p:nvSpPr>
        <p:spPr>
          <a:xfrm>
            <a:off x="2987824" y="256490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Švédsko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aoblený obdélník 23">
            <a:hlinkClick r:id="rId4" action="ppaction://hlinksldjump"/>
          </p:cNvPr>
          <p:cNvSpPr/>
          <p:nvPr/>
        </p:nvSpPr>
        <p:spPr>
          <a:xfrm>
            <a:off x="2987824" y="35730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Nizozemsko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Obrázek 24" descr="MH900441707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64140" y="4878140"/>
            <a:ext cx="1979860" cy="1979860"/>
          </a:xfrm>
          <a:prstGeom prst="rect">
            <a:avLst/>
          </a:prstGeom>
        </p:spPr>
      </p:pic>
      <p:pic>
        <p:nvPicPr>
          <p:cNvPr id="26" name="Obrázek 25" descr="MH900441332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2132856"/>
            <a:ext cx="1907852" cy="1907852"/>
          </a:xfrm>
          <a:prstGeom prst="rect">
            <a:avLst/>
          </a:prstGeom>
        </p:spPr>
      </p:pic>
      <p:pic>
        <p:nvPicPr>
          <p:cNvPr id="27" name="Obrázek 26" descr="MH90042549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4077072"/>
            <a:ext cx="1763836" cy="1763836"/>
          </a:xfrm>
          <a:prstGeom prst="rect">
            <a:avLst/>
          </a:prstGeom>
        </p:spPr>
      </p:pic>
      <p:pic>
        <p:nvPicPr>
          <p:cNvPr id="28" name="Obrázek 27" descr="MH900441736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76256" y="2780928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Evropa – 1. místo na světě ve výrobě elektrické energie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učebnici str. 24 příklady zemí, kde převažují elektrárny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tepelné, jaderné a vodní.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tepelné – Ukrajina, Rusko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jaderné – Francie, Belgie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vodní – Norsko, Rakousko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ENERGETIKA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MH900071251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3356992"/>
            <a:ext cx="2160000" cy="2160000"/>
          </a:xfrm>
          <a:prstGeom prst="rect">
            <a:avLst/>
          </a:prstGeom>
        </p:spPr>
      </p:pic>
      <p:pic>
        <p:nvPicPr>
          <p:cNvPr id="16" name="Obrázek 15" descr="MH900104966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4509120"/>
            <a:ext cx="2160000" cy="21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84784"/>
            <a:ext cx="8424936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Ve kterém evropském státě nenajdeme železnici? Proč?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silniční, železniční, letecká, námořní doprava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Pomocí atlasu (str. 56 – 57) vypište 3 největší přístavy a letiště v Evropě. 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přístavy – Hamburg, Rotterdam,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Le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Havre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Marseille, Antverpy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letiště – Londýn, Frankfurt nad Mohanem, Paříž, Mnichov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DOPRAVA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579Double Deck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2784000" cy="2088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903Rychlovlak TGV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03848" y="4581128"/>
            <a:ext cx="2784000" cy="2088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P71404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6176" y="4581128"/>
            <a:ext cx="2784000" cy="2088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Rozhodněte, zda je tvrzení správné. Chyby opravte: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a) Evropa má nadbytek ropy a zemního plynu.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b) Rotterdam je důležitým evropským letištěm.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c) Ve většině Evropy jsou vhodné podmínky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    k zemědělství.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d) Vodní elektrárny najdeme hlavně v Norsku  a Rakousku.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e) V celé Evropě převažuje těžký průmysl.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HOSPODÁŘSTVÍ – OPAKOVÁNÍ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Obrázek 5" descr="MH900282178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1556792"/>
            <a:ext cx="2088232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&lt;http://commons.wikimedia.org/wiki/File:Troll_A_Platform.jpg&gt;.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&lt;http://cs.wikipedia.org/wiki/Soubor:Portugal_pipeline.jpg&gt;.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&lt;http://commons.wikimedia.org/wiki/File:Oil_tanker_Omala_in_Rotterdam.jpg&gt;.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&lt;http://commons.wikimedia.org/wiki/File:%D0%A1%D0%BA%D0%BB%D0%B0%D0%B4_%D0%9E%D0%90%D0%9E_%D0%A8%D0%B0%D1%85%D1%82%D0%B0_%D0%90%D0%BB%D0%B5%D0%BA%D0%B8%D1%81%D0%B5%D0%B2%D1%81%D0%BA%D0%B0%D1%8F_.jpg&gt;.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2011-10-29]. Dostupné z WWW: &lt;http://office.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2580</TotalTime>
  <Words>563</Words>
  <Application>Microsoft Office PowerPoint</Application>
  <PresentationFormat>Předvádění na obrazovce (4:3)</PresentationFormat>
  <Paragraphs>130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HOSPODÁŘSTVÍ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221</cp:revision>
  <dcterms:created xsi:type="dcterms:W3CDTF">2011-03-22T17:13:23Z</dcterms:created>
  <dcterms:modified xsi:type="dcterms:W3CDTF">2011-11-26T18:39:57Z</dcterms:modified>
</cp:coreProperties>
</file>