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33" autoAdjust="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latin typeface="Tahoma" charset="0"/>
                  <a:cs typeface="+mn-cs"/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latin typeface="Tahoma" charset="0"/>
                  <a:cs typeface="+mn-cs"/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latin typeface="Tahoma" charset="0"/>
                  <a:cs typeface="+mn-cs"/>
                </a:endParaRPr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latin typeface="Tahoma" charset="0"/>
                  <a:cs typeface="+mn-cs"/>
                </a:endParaRPr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  <a:cs typeface="+mn-cs"/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  <a:cs typeface="+mn-cs"/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  <a:cs typeface="+mn-cs"/>
              </a:endParaRPr>
            </a:p>
          </p:txBody>
        </p:sp>
      </p:grpSp>
      <p:sp>
        <p:nvSpPr>
          <p:cNvPr id="1332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332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9BAFE50F-A12B-4801-975F-C2E79861FEAF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BDE9077-2D34-4DF6-8544-D21417428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BCAEDD-095D-4ABC-8375-DDFD04D42FF5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B6062-5195-4FE6-A5DE-80217684F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32928-99CB-40FA-B67B-BC3A1F37379D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68D669-EFF6-4587-9E7F-5127DB5DF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B728A6-300A-4735-932A-58C2912F0B8A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B4DE92-113A-44F8-B124-BD689ED49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6F18D7-9B4F-4BC0-9C28-8FDC78FB3816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74F67-0D78-4E91-BAA5-0B34C49E1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E8F941-60F2-4E10-B473-0447CD5CB689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3175B9-384B-4D59-AFBA-F97EFF19F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E01BB3-EF7B-4C30-8573-A493ACD416E3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D5DF9-06C9-4B2D-9E8B-2E49C6A60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B64904-1A5C-4D8E-866C-BDC2CF92075B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EFCD4-CAF7-40FE-B4DB-EE9354FC4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BBFEC0-00D4-4C64-9B40-6B04F2EC764F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80FB4E-87C9-4138-91DD-9856EA737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C6E010-EE0A-402C-B037-E27594DB1330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4E21BE-2BD3-4652-85E6-B0F890A75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89C1B-79A5-4C8E-A0C1-4640A285584D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6664D-66BF-4504-9CB9-D418D5B98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latin typeface="Tahoma" charset="0"/>
              <a:cs typeface="+mn-cs"/>
            </a:endParaRP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latin typeface="Tahoma" charset="0"/>
              <a:cs typeface="+mn-cs"/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latin typeface="Tahoma" charset="0"/>
              <a:cs typeface="+mn-cs"/>
            </a:endParaRPr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latin typeface="Tahoma" charset="0"/>
              <a:cs typeface="+mn-cs"/>
            </a:endParaRPr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latin typeface="Tahoma" charset="0"/>
              <a:cs typeface="+mn-cs"/>
            </a:endParaRPr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latin typeface="Tahoma" charset="0"/>
              <a:cs typeface="+mn-cs"/>
            </a:endParaRPr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latin typeface="Tahoma" charset="0"/>
              <a:cs typeface="+mn-cs"/>
            </a:endParaRP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charset="0"/>
                <a:cs typeface="+mn-cs"/>
              </a:defRPr>
            </a:lvl1pPr>
          </a:lstStyle>
          <a:p>
            <a:pPr>
              <a:defRPr/>
            </a:pPr>
            <a:fld id="{E7292C70-F592-4B51-8CC8-19D88F982713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ahoma" charset="0"/>
                <a:cs typeface="+mn-cs"/>
              </a:defRPr>
            </a:lvl1pPr>
          </a:lstStyle>
          <a:p>
            <a:pPr>
              <a:defRPr/>
            </a:pPr>
            <a:fld id="{FF5A5F30-2F6B-4AEB-9133-BD824080F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Sestavení finančního plánu Sen market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Zpracoval Ing. Jan Weiser</a:t>
            </a: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5013176"/>
            <a:ext cx="5778531" cy="112766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3"/>
          <p:cNvSpPr>
            <a:spLocks noChangeArrowheads="1"/>
          </p:cNvSpPr>
          <p:nvPr/>
        </p:nvSpPr>
        <p:spPr bwMode="auto">
          <a:xfrm>
            <a:off x="539552" y="2276872"/>
            <a:ext cx="82089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/>
              <a:t>Autorem materiálu a všech jeho částí, není-li uvedeno jinak, je</a:t>
            </a:r>
            <a:r>
              <a:rPr lang="cs-CZ" b="1" i="1" dirty="0"/>
              <a:t> </a:t>
            </a:r>
            <a:r>
              <a:rPr lang="cs-CZ" i="1" dirty="0"/>
              <a:t>Ing. Jan </a:t>
            </a:r>
            <a:r>
              <a:rPr lang="cs-CZ" i="1" dirty="0" err="1"/>
              <a:t>Weiser</a:t>
            </a:r>
            <a:r>
              <a:rPr lang="cs-CZ" i="1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Postup při sestavování finančního plánu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Vyhledání důležitých informací v podnikatelském plánu SM</a:t>
            </a:r>
          </a:p>
          <a:p>
            <a:pPr marL="914400" lvl="1" indent="-45720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 smtClean="0"/>
              <a:t>Výpočet předpokládaných výnosů</a:t>
            </a:r>
          </a:p>
          <a:p>
            <a:pPr marL="914400" lvl="1" indent="-45720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 smtClean="0"/>
              <a:t>Náklady spojené s nákupem zboží</a:t>
            </a:r>
          </a:p>
          <a:p>
            <a:pPr marL="914400" lvl="1" indent="-45720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 smtClean="0"/>
              <a:t>Osobní náklady</a:t>
            </a:r>
          </a:p>
          <a:p>
            <a:pPr marL="914400" lvl="1" indent="-45720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 smtClean="0"/>
              <a:t>Logistické náklady</a:t>
            </a:r>
          </a:p>
          <a:p>
            <a:pPr marL="914400" lvl="1" indent="-45720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 smtClean="0"/>
              <a:t>Marketingové náklady</a:t>
            </a:r>
          </a:p>
          <a:p>
            <a:pPr marL="914400" lvl="1" indent="-45720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 smtClean="0"/>
              <a:t>Problematika výpočtu odpisů</a:t>
            </a:r>
          </a:p>
          <a:p>
            <a:pPr marL="914400" lvl="1" indent="-45720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 smtClean="0"/>
              <a:t>Ostatní náklady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Sestavení finančního plánu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 při sestavování finančního plánu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800" smtClean="0"/>
              <a:t>Podstatou finančního plánu organizace na rok je dostat do souladu informace o: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cs-CZ" sz="2400" smtClean="0"/>
              <a:t>Předpokládaných výnosech (návrh zpracovává obchodní ředitel)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cs-CZ" sz="2400" smtClean="0"/>
              <a:t>Plánovaných nákladech spojených s běžným provozem organizace a jejím rozvojem (návrhy nákladů předkládají ostatní členové vrcholového managementu)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800" smtClean="0"/>
              <a:t>Zpracování výsledné bilance (finanční ředitel)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Výpočet předpokládaných výnosů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Výnosy jsou představovány tržbami z prodeje zboží a celkovým nájmem zaplaceným nájemci za užívání prostor podle uzavřené smlouvy.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i="1" smtClean="0"/>
              <a:t>Zpracuj informace ze strany 34 do podoby, ve které jsou vyžadovány v pracovním listu.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914400" y="404813"/>
            <a:ext cx="8229600" cy="1143000"/>
          </a:xfrm>
        </p:spPr>
        <p:txBody>
          <a:bodyPr/>
          <a:lstStyle/>
          <a:p>
            <a:pPr marL="342900" indent="-342900" eaLnBrk="1" hangingPunct="1"/>
            <a:r>
              <a:rPr lang="cs-CZ" smtClean="0">
                <a:solidFill>
                  <a:srgbClr val="000000"/>
                </a:solidFill>
              </a:rPr>
              <a:t>Náklady spojené s nákupem zboží</a:t>
            </a:r>
            <a:endParaRPr lang="cs-CZ" sz="1800" smtClean="0">
              <a:solidFill>
                <a:srgbClr val="000000"/>
              </a:solidFill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Náklady na nákup zboží do jedné prodejny odhadujeme ve výši cca 9,6 mil. Kč/měsíc. (str. 32)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i="1" smtClean="0"/>
              <a:t>Zpracuj informace ze strany 32 do podoby, ve které jsou vyžadovány v pracovním listu.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indent="-342900" eaLnBrk="1" hangingPunct="1"/>
            <a:r>
              <a:rPr lang="cs-CZ" sz="4000" smtClean="0">
                <a:solidFill>
                  <a:srgbClr val="000000"/>
                </a:solidFill>
              </a:rPr>
              <a:t>Osobní náklady</a:t>
            </a:r>
            <a:endParaRPr lang="cs-CZ" sz="3200" smtClean="0">
              <a:solidFill>
                <a:srgbClr val="000000"/>
              </a:solidFill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Osobní náklady jsou ovlivněny řadou faktorů. Prostuduj str. 28; 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i="1" smtClean="0"/>
              <a:t>Zpracuj informace ze strany 28 do podoby, ve které jsou vyžadovány v pracovním listu.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indent="-342900" eaLnBrk="1" hangingPunct="1"/>
            <a:r>
              <a:rPr lang="cs-CZ" sz="4000" smtClean="0">
                <a:solidFill>
                  <a:srgbClr val="000000"/>
                </a:solidFill>
              </a:rPr>
              <a:t>Logistické náklady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Provozní výdaje nalezneme na str. 31 a 32.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i="1" smtClean="0"/>
              <a:t>Zpracuj informace ze strany 31 a 32 do podoby, ve které jsou vyžadovány v pracovním listu.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indent="-342900" eaLnBrk="1" hangingPunct="1"/>
            <a:r>
              <a:rPr lang="cs-CZ" sz="4000" smtClean="0">
                <a:solidFill>
                  <a:srgbClr val="000000"/>
                </a:solidFill>
              </a:rPr>
              <a:t>Marketingové náklady</a:t>
            </a:r>
            <a:endParaRPr lang="cs-CZ" sz="3200" smtClean="0">
              <a:solidFill>
                <a:srgbClr val="000000"/>
              </a:solidFill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Náklady na marketing a propagaci uvažujeme v prvním roce ve výši 2,5% očekávaných výnosů, v dalších letech se marketingové náklady budou pohybovat na úrovni 1,5% očekávaných výnosů. Str. 35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i="1" smtClean="0"/>
              <a:t>Zpracuj informace ze strany 35 do podoby, ve které jsou vyžadovány v pracovním listu.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indent="-342900" eaLnBrk="1" hangingPunct="1"/>
            <a:r>
              <a:rPr lang="cs-CZ" sz="4000" smtClean="0">
                <a:solidFill>
                  <a:srgbClr val="000000"/>
                </a:solidFill>
              </a:rPr>
              <a:t>Peněžní příjmy z investice</a:t>
            </a:r>
            <a:endParaRPr lang="cs-CZ" sz="3200" smtClean="0">
              <a:solidFill>
                <a:srgbClr val="000000"/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Peněžní příjmy z investice představuje zisk po zdanění vyvolaný investicí a odpisy. Soustřeď svou pozornost pouze na odpisy str. 32-34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i="1" smtClean="0"/>
              <a:t>Zpracuj informace ze strany 32-34 do podoby, ve které jsou vyžadovány v pracovním listu.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Sestavení finančního plánu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K zjednodušené představě nám postačí následující tabulka.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3316" name="Picture 5" descr="C:\Users\PC\Documents\DonationCoder\ScreenshotCaptor\Screenshots\Screenshot - 2.1.2013 , 13_54_0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141663"/>
            <a:ext cx="5141913" cy="321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940" name="Group 340"/>
          <p:cNvGraphicFramePr>
            <a:graphicFrameLocks noGrp="1"/>
          </p:cNvGraphicFramePr>
          <p:nvPr/>
        </p:nvGraphicFramePr>
        <p:xfrm>
          <a:off x="1616075" y="65088"/>
          <a:ext cx="5911850" cy="6370320"/>
        </p:xfrm>
        <a:graphic>
          <a:graphicData uri="http://schemas.openxmlformats.org/drawingml/2006/table">
            <a:tbl>
              <a:tblPr/>
              <a:tblGrid>
                <a:gridCol w="1477963"/>
                <a:gridCol w="1477962"/>
                <a:gridCol w="1477963"/>
                <a:gridCol w="1477962"/>
              </a:tblGrid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Jedna prodejna</a:t>
                      </a:r>
                    </a:p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měsíc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Jedna prodejna</a:t>
                      </a:r>
                    </a:p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Všechny prodejny</a:t>
                      </a:r>
                    </a:p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Výnosy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1908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Tržby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12 000 0000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76 000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1908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Odpisy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236 000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12 312 000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144 912 000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Arial" charset="0"/>
                        </a:rPr>
                        <a:t>724 560 000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1908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klady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kup zbož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9 600 000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Osobn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výdaje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700 000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1908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Logistick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klady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137 000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klady na marketing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300 000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19088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10 737 000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128 376 000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Arial" charset="0"/>
                        </a:rPr>
                        <a:t>641 880 000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Hospod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řský výsledek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1,339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Arial" charset="0"/>
                        </a:rPr>
                        <a:t>82 680 000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D8D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2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113</TotalTime>
  <Words>426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Calibri</vt:lpstr>
      <vt:lpstr>Arial</vt:lpstr>
      <vt:lpstr>Tahoma</vt:lpstr>
      <vt:lpstr>Wingdings</vt:lpstr>
      <vt:lpstr>Times New Roman</vt:lpstr>
      <vt:lpstr>Motiv2</vt:lpstr>
      <vt:lpstr>Sestavení finančního plánu Sen market</vt:lpstr>
      <vt:lpstr>Snímek 2</vt:lpstr>
      <vt:lpstr>POSTUP ŘEŠENÍ</vt:lpstr>
      <vt:lpstr>Postup při sestavování finančního plánu</vt:lpstr>
      <vt:lpstr>Výpočet předpokládaných výnosů</vt:lpstr>
      <vt:lpstr>Náklady spojené s nákupem zboží</vt:lpstr>
      <vt:lpstr>Osobní náklady</vt:lpstr>
      <vt:lpstr>Logistické náklady</vt:lpstr>
      <vt:lpstr>Marketingové náklady</vt:lpstr>
      <vt:lpstr>Peněžní příjmy z investice</vt:lpstr>
      <vt:lpstr>Sestavení finančního plánu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Sestavení finančního plánu Sen market</dc:title>
  <dc:creator>Asus</dc:creator>
  <cp:lastModifiedBy>Dum</cp:lastModifiedBy>
  <cp:revision>12</cp:revision>
  <dcterms:created xsi:type="dcterms:W3CDTF">2012-08-14T06:47:18Z</dcterms:created>
  <dcterms:modified xsi:type="dcterms:W3CDTF">2014-03-11T13:10:05Z</dcterms:modified>
</cp:coreProperties>
</file>