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82" r:id="rId2"/>
    <p:sldId id="281" r:id="rId3"/>
    <p:sldId id="285" r:id="rId4"/>
    <p:sldId id="287" r:id="rId5"/>
    <p:sldId id="286" r:id="rId6"/>
    <p:sldId id="288" r:id="rId7"/>
    <p:sldId id="289" r:id="rId8"/>
    <p:sldId id="292" r:id="rId9"/>
    <p:sldId id="293" r:id="rId10"/>
    <p:sldId id="290" r:id="rId11"/>
    <p:sldId id="294" r:id="rId12"/>
    <p:sldId id="28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91" autoAdjust="0"/>
    <p:restoredTop sz="94660"/>
  </p:normalViewPr>
  <p:slideViewPr>
    <p:cSldViewPr>
      <p:cViewPr>
        <p:scale>
          <a:sx n="70" d="100"/>
          <a:sy n="70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BFD3C2-A774-44EB-A122-2CDB9E0F54D3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5FA840-3F30-4299-B6C6-CD2D7B95B0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hyperlink" Target="http://www.youtube.com/watch?v=9MxTz1Eq8Uo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683569" y="620689"/>
            <a:ext cx="7704856" cy="1872208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76200">
            <a:solidFill>
              <a:schemeClr val="tx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48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9" y="632033"/>
            <a:ext cx="7772400" cy="1470025"/>
          </a:xfrm>
          <a:effectLst/>
        </p:spPr>
        <p:txBody>
          <a:bodyPr>
            <a:noAutofit/>
          </a:bodyPr>
          <a:lstStyle/>
          <a:p>
            <a:pPr algn="ctr"/>
            <a:r>
              <a:rPr lang="cs-CZ" sz="66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6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>EVROPA </a:t>
            </a:r>
            <a:r>
              <a:rPr lang="cs-CZ" sz="6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/>
            </a:r>
            <a:br>
              <a:rPr lang="cs-CZ" sz="6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>EVROPSKÁ UNIE</a:t>
            </a:r>
            <a:endParaRPr lang="cs-CZ" sz="2000" dirty="0">
              <a:solidFill>
                <a:schemeClr val="tx2">
                  <a:lumMod val="2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5104079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VY_32_INOVACE_07-48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88133787"/>
              </p:ext>
            </p:extLst>
          </p:nvPr>
        </p:nvGraphicFramePr>
        <p:xfrm>
          <a:off x="1013507" y="3068960"/>
          <a:ext cx="7200799" cy="164592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749933"/>
                <a:gridCol w="5450866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VIII.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ročník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Zeměpis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Téma: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Evropa –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Evropská unie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Jméno autora: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Hana Lipenská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 dne: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3. 11. 2011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popis,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(anotace):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Prezentaci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lze využít k výkladu tématu Evropská unie. Žáci se seznamují se základy fungování EU, její historií </a:t>
                      </a:r>
                      <a:r>
                        <a:rPr lang="cs-CZ" sz="1200" kern="50" baseline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 organizacemi.</a:t>
                      </a:r>
                      <a:endParaRPr lang="cs-CZ" sz="1200" kern="5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56878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800px-Flag_of_Europe_svg.png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lum bright="70000" contrast="-70000"/>
          </a:blip>
          <a:stretch>
            <a:fillRect/>
          </a:stretch>
        </p:blipFill>
        <p:spPr>
          <a:xfrm>
            <a:off x="395536" y="1628800"/>
            <a:ext cx="7704856" cy="4831397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467544" y="1700808"/>
            <a:ext cx="7632848" cy="443484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volný pohyb osob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měna – euro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krize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…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KDYŽ SE ŘEKNE EVROPSKÁ UNIE …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8912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dlouhá tradice (středověk)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počátek v roce 1950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po válce Evropa oslabena 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hrozba agrese – SSSR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důvody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 dobrá ekonomika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 silné spojenectví 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MYŠLENKA VZNIKU EU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Georg_of_Podebrady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1628800"/>
            <a:ext cx="1759720" cy="237626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Napoleon_Bonaparte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6216" y="3068960"/>
            <a:ext cx="1618777" cy="27419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HISTORIE VZNIKU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467544" y="1628800"/>
            <a:ext cx="8435280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1951 – založení Evropského společenství uhlí a oceli (ESUO) – 6 států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1957 – Římské smlouvy</a:t>
            </a:r>
          </a:p>
          <a:p>
            <a:pPr lvl="1"/>
            <a:r>
              <a:rPr lang="cs-CZ" sz="2200" dirty="0" smtClean="0">
                <a:latin typeface="Arial" pitchFamily="34" charset="0"/>
                <a:cs typeface="Arial" pitchFamily="34" charset="0"/>
              </a:rPr>
              <a:t>Evropské hospodářské společenství (EHS)</a:t>
            </a:r>
          </a:p>
          <a:p>
            <a:pPr lvl="2"/>
            <a:r>
              <a:rPr lang="cs-CZ" sz="2000" dirty="0" smtClean="0">
                <a:latin typeface="Arial" pitchFamily="34" charset="0"/>
                <a:cs typeface="Arial" pitchFamily="34" charset="0"/>
              </a:rPr>
              <a:t> společný trh, volný pohyb osob, služeb přes hranice</a:t>
            </a:r>
          </a:p>
          <a:p>
            <a:pPr lvl="1"/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Euroatom</a:t>
            </a: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lvl="2"/>
            <a:r>
              <a:rPr lang="cs-CZ" sz="1900" dirty="0" smtClean="0">
                <a:latin typeface="Arial" pitchFamily="34" charset="0"/>
                <a:cs typeface="Arial" pitchFamily="34" charset="0"/>
              </a:rPr>
              <a:t>kontrola mírového užití jaderné energie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spojení všech organizací do Evropského společenství (ES)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1992 – změna názvu na Evropská unie (EU)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7092280" y="2132856"/>
            <a:ext cx="1800200" cy="40324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6 států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9 států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10 států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12 států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15 států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25 států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27 států</a:t>
            </a: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HISTORIE VZNIKU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5" name="Zástupný symbol pro obsah 14" descr="1a.pn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395536" y="1700808"/>
            <a:ext cx="6120000" cy="4680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6" name="TextovéPole 15"/>
          <p:cNvSpPr txBox="1"/>
          <p:nvPr/>
        </p:nvSpPr>
        <p:spPr>
          <a:xfrm>
            <a:off x="4860032" y="285293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1951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Obrázek 16" descr="2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700808"/>
            <a:ext cx="6120000" cy="468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" name="TextovéPole 17"/>
          <p:cNvSpPr txBox="1"/>
          <p:nvPr/>
        </p:nvSpPr>
        <p:spPr>
          <a:xfrm>
            <a:off x="4860032" y="285293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1973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Obrázek 18" descr="3a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1700808"/>
            <a:ext cx="6120000" cy="468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0" name="TextovéPole 19"/>
          <p:cNvSpPr txBox="1"/>
          <p:nvPr/>
        </p:nvSpPr>
        <p:spPr>
          <a:xfrm>
            <a:off x="4860032" y="285293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1981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Obrázek 22" descr="4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1700808"/>
            <a:ext cx="6120000" cy="468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5" name="TextovéPole 24"/>
          <p:cNvSpPr txBox="1"/>
          <p:nvPr/>
        </p:nvSpPr>
        <p:spPr>
          <a:xfrm>
            <a:off x="4860032" y="285293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1986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Obrázek 25" descr="5a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1700808"/>
            <a:ext cx="6119999" cy="468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7" name="TextovéPole 26"/>
          <p:cNvSpPr txBox="1"/>
          <p:nvPr/>
        </p:nvSpPr>
        <p:spPr>
          <a:xfrm>
            <a:off x="4860032" y="285293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1995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8" name="Obrázek 27" descr="6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5536" y="1700808"/>
            <a:ext cx="6120000" cy="468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9" name="TextovéPole 28"/>
          <p:cNvSpPr txBox="1"/>
          <p:nvPr/>
        </p:nvSpPr>
        <p:spPr>
          <a:xfrm>
            <a:off x="4860032" y="285293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2004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" name="Obrázek 29" descr="7a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95536" y="1700808"/>
            <a:ext cx="6120000" cy="468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1" name="TextovéPole 30"/>
          <p:cNvSpPr txBox="1"/>
          <p:nvPr/>
        </p:nvSpPr>
        <p:spPr>
          <a:xfrm>
            <a:off x="4860032" y="285293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2007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1"/>
      <p:bldP spid="25" grpId="1"/>
      <p:bldP spid="27" grpId="1"/>
      <p:bldP spid="29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dnes 27 členských států</a:t>
            </a:r>
          </a:p>
          <a:p>
            <a:pPr>
              <a:buNone/>
            </a:pPr>
            <a:endParaRPr lang="cs-CZ" sz="13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Napište 10 členských států EU.</a:t>
            </a:r>
          </a:p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Francie, Německo, Belgie, Itálie, Lucembursko, Nizozemsko, Velká Británie, Irsko, Řecko, Španělsko, Portugalsko, Rakousko, Finsko, Švédsko, ČR, Polsko, Slovensko, Maďarsko, Slovinsko, Estonsko, Litva, Lotyšsko, Malta, Kypr, Rumunsko, Bulharsko</a:t>
            </a:r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Uveďte evropské státy, které nejsou členy EU.</a:t>
            </a:r>
          </a:p>
          <a:p>
            <a:pPr marL="274320" lvl="1" indent="-274320">
              <a:buClr>
                <a:schemeClr val="accent3"/>
              </a:buClr>
              <a:buSzPct val="95000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Norsko, Švýcarsko, Chorvatsko, Srbsko, Černá Hora, Bělorusko, Albánie, Ukrajina, …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HISTORIE VZNIKU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89120"/>
          </a:xfrm>
        </p:spPr>
        <p:txBody>
          <a:bodyPr/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vlajka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/>
            <a:r>
              <a:rPr lang="cs-CZ" sz="2000" dirty="0" smtClean="0">
                <a:latin typeface="Arial" pitchFamily="34" charset="0"/>
                <a:cs typeface="Arial" pitchFamily="34" charset="0"/>
              </a:rPr>
              <a:t>kruh 12 zlatých hvězd = symbol jednoty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hymna</a:t>
            </a:r>
          </a:p>
          <a:p>
            <a:pPr lvl="1"/>
            <a:r>
              <a:rPr lang="cs-CZ" sz="2000" dirty="0" smtClean="0">
                <a:latin typeface="Arial" pitchFamily="34" charset="0"/>
                <a:cs typeface="Arial" pitchFamily="34" charset="0"/>
              </a:rPr>
              <a:t>Óda na radost z Deváté symfonie od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Ludwiga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van Beethovena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den</a:t>
            </a:r>
          </a:p>
          <a:p>
            <a:pPr lvl="1"/>
            <a:r>
              <a:rPr lang="cs-CZ" sz="2000" dirty="0" smtClean="0">
                <a:latin typeface="Arial" pitchFamily="34" charset="0"/>
                <a:cs typeface="Arial" pitchFamily="34" charset="0"/>
              </a:rPr>
              <a:t>9. květen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motto</a:t>
            </a:r>
          </a:p>
          <a:p>
            <a:pPr lvl="1"/>
            <a:r>
              <a:rPr lang="cs-CZ" sz="2000" dirty="0" smtClean="0">
                <a:latin typeface="Arial" pitchFamily="34" charset="0"/>
                <a:cs typeface="Arial" pitchFamily="34" charset="0"/>
              </a:rPr>
              <a:t>„Jednota v rozmanitosti“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SYMBOLY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800px-Flag_of_Europe_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95296" y="3573016"/>
            <a:ext cx="3242386" cy="21602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499px-Beethoven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4365104"/>
            <a:ext cx="1880992" cy="22617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67544" y="1772816"/>
            <a:ext cx="5626968" cy="4434840"/>
          </a:xfrm>
        </p:spPr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oficiální platidlo v 17 státech EU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od 1. 1. 2002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Uveďte státy, které jsou členy EU, </a:t>
            </a:r>
          </a:p>
          <a:p>
            <a:pPr>
              <a:buNone/>
            </a:pP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ale neplatí se zde eurem.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VB, Polsko, Česko, Švédsko, 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Dánsko, …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Zástupný symbol pro obsah 9" descr="EU_mapa_euro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38235" y="2525881"/>
            <a:ext cx="4205765" cy="433211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EURO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ázek 12" descr="Euro_coins_and_banknotes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99792" y="5229200"/>
            <a:ext cx="1920213" cy="144016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Obrázek 13" descr="524px-Euro_symbol.svg[1]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5301208"/>
            <a:ext cx="1271414" cy="12714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Obrázek 11" descr="Euro675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4941168"/>
            <a:ext cx="1128404" cy="114792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89120"/>
          </a:xfrm>
        </p:spPr>
        <p:txBody>
          <a:bodyPr/>
          <a:lstStyle/>
          <a:p>
            <a:r>
              <a:rPr lang="cs-CZ" sz="2200" dirty="0" smtClean="0">
                <a:latin typeface="Arial" pitchFamily="34" charset="0"/>
                <a:cs typeface="Arial" pitchFamily="34" charset="0"/>
              </a:rPr>
              <a:t>zrušení hraničních kontrol mezi zeměmi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Uveďte státy, které nejsou v EU, ale jsou v </a:t>
            </a:r>
            <a:r>
              <a:rPr lang="cs-CZ" sz="20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Schengenu</a:t>
            </a: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Island, Norsko, Švýcarsko</a:t>
            </a:r>
          </a:p>
          <a:p>
            <a:pPr>
              <a:buNone/>
            </a:pPr>
            <a:endParaRPr lang="cs-CZ" sz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Jaké jsou výhody a nevýhody </a:t>
            </a:r>
          </a:p>
          <a:p>
            <a:pPr>
              <a:buNone/>
            </a:pPr>
            <a:r>
              <a:rPr lang="cs-CZ" sz="2000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Schengenu</a:t>
            </a:r>
            <a:r>
              <a:rPr lang="cs-CZ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 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SCHENGENSKÝ PROSTOR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SchengenGrenzeBayern-Tiro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4221088"/>
            <a:ext cx="1761660" cy="234888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Mapa_Schenge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2702783"/>
            <a:ext cx="3995935" cy="415521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597px-Italian_traffic_signs_-_confine_francia_sv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31640" y="4869160"/>
            <a:ext cx="1331044" cy="1331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ORGÁNY EVROPSKÉ UNIE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aoblený obdélník 6">
            <a:hlinkClick r:id="" action="ppaction://noaction"/>
          </p:cNvPr>
          <p:cNvSpPr/>
          <p:nvPr/>
        </p:nvSpPr>
        <p:spPr>
          <a:xfrm>
            <a:off x="827584" y="1772816"/>
            <a:ext cx="2736304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Evropská komise</a:t>
            </a:r>
            <a:endParaRPr lang="cs-CZ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aoblený obdélník 8">
            <a:hlinkClick r:id="" action="ppaction://noaction"/>
          </p:cNvPr>
          <p:cNvSpPr/>
          <p:nvPr/>
        </p:nvSpPr>
        <p:spPr>
          <a:xfrm>
            <a:off x="827584" y="2636912"/>
            <a:ext cx="2736304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Evropský parlament</a:t>
            </a:r>
            <a:endParaRPr lang="cs-CZ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aoblený obdélník 9">
            <a:hlinkClick r:id="" action="ppaction://noaction"/>
          </p:cNvPr>
          <p:cNvSpPr/>
          <p:nvPr/>
        </p:nvSpPr>
        <p:spPr>
          <a:xfrm>
            <a:off x="827584" y="3501008"/>
            <a:ext cx="2736304" cy="504056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Evropská rada</a:t>
            </a:r>
            <a:endParaRPr lang="cs-CZ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Šipka doprava 10"/>
          <p:cNvSpPr/>
          <p:nvPr/>
        </p:nvSpPr>
        <p:spPr>
          <a:xfrm>
            <a:off x="3707904" y="1844824"/>
            <a:ext cx="576064" cy="288032"/>
          </a:xfrm>
          <a:prstGeom prst="right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3707904" y="2708920"/>
            <a:ext cx="576064" cy="288032"/>
          </a:xfrm>
          <a:prstGeom prst="right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3707904" y="3573016"/>
            <a:ext cx="576064" cy="288032"/>
          </a:xfrm>
          <a:prstGeom prst="rightArrow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4427984" y="1772816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„vláda EU“, sídlo Brusel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427984" y="2636912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volen občany, sídlo Štrasburk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Obrázek 15" descr="European-parliament-strasbourg-inside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4149080"/>
            <a:ext cx="3336032" cy="250202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4427984" y="3501008"/>
            <a:ext cx="4176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shromáždění hlav států nebo vlád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Zástupný symbol pro obsah 20" descr="800px-Institutions_europeennes_IMG_4300[1]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491880" y="4365104"/>
            <a:ext cx="2407816" cy="1604207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2" name="Obrázek 21" descr="433px-Barroso_EPP_Summit_October_2010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4293096"/>
            <a:ext cx="1542622" cy="213402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3" name="Obrázek 22" descr="421px-Herman_Van_Rompuy_at_the_37th_G8_Summit_in_Deauville_030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4509120"/>
            <a:ext cx="1541919" cy="219750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89120"/>
          </a:xfrm>
        </p:spPr>
        <p:txBody>
          <a:bodyPr/>
          <a:lstStyle/>
          <a:p>
            <a:pPr>
              <a:spcBef>
                <a:spcPts val="0"/>
              </a:spcBef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Státy EU se střídají v čestném předsednictví. Předsedající stát </a:t>
            </a:r>
          </a:p>
          <a:p>
            <a:pPr>
              <a:spcBef>
                <a:spcPts val="0"/>
              </a:spcBef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hostí významné představitele EU a organizuje pro ně konference a </a:t>
            </a:r>
          </a:p>
          <a:p>
            <a:pPr>
              <a:spcBef>
                <a:spcPts val="0"/>
              </a:spcBef>
              <a:buNone/>
            </a:pP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přednášky. Předsednictví je udělováno vždy na 6 měsíců.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ČR předsedala EU v roce 2009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2012 – Dánsko a Kypr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PŘEDSEDNICTVÍ EU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Czech_EU_Presidency_Logo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3175008"/>
            <a:ext cx="3491880" cy="82535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P7246202[2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4221088"/>
            <a:ext cx="2880000" cy="216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Ieron_apollonos_lemesos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55976" y="4365104"/>
            <a:ext cx="2879999" cy="216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0" name="Tlačítko akce: Video 9">
            <a:hlinkClick r:id="rId7" highlightClick="1"/>
          </p:cNvPr>
          <p:cNvSpPr/>
          <p:nvPr/>
        </p:nvSpPr>
        <p:spPr>
          <a:xfrm>
            <a:off x="7812360" y="6093296"/>
            <a:ext cx="1152128" cy="576064"/>
          </a:xfrm>
          <a:prstGeom prst="actionButtonMovi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&lt;http://commons.wikimedia.org/wiki/File:Flag_of_Europe.svg&gt;.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&lt;http://commons.wikimedia.org/wiki/File:Georg_of_Podebrady.jpg?uselang=en&gt;.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&lt;http://commons.wikimedia.org/wiki/File:Napoleon_Bonaparte.jpg&gt;.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&lt;http://commons.wikimedia.org/wiki/File:EC06-1957-58_European_Community_map.svg&gt;.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&lt;http://commons.wikimedia.org/wiki/File:EC09-1973_European_Community_map.svg&gt;.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&lt;http://commons.wikimedia.org/wiki/File:EC10-1981_European_Community_map.svg&gt;.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&lt;http://commons.wikimedia.org/wiki/File:EC12-1986_European_Community_map.svg&gt;.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&lt;http://commons.wikimedia.org/wiki/File:EU15-1995_European_Union_map.svg&gt;.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&lt;http://commons.wikimedia.org/wiki/File:EU25-2004_European_Union_map.svg&gt;.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&lt;http://commons.wikimedia.org/wiki/File:EU27-2007_European_Union_map.svg&gt;.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&lt;http://commons.wikimedia.org/wiki/File:Beethoven.jpg&gt;.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&lt;http://commons.wikimedia.org/wiki/File:Euro_symbol.svg&gt;.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&lt;http://commons.wikimedia.org/wiki/File:Euro_coins_and_banknotes.jpg&gt;.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&lt;http://commons.wikimedia.org/wiki/File:Euro675.jpg&gt;.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&lt;http://commons.wikimedia.org/wiki/File:European_union_emu_map_en.png&gt;.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&lt;http://commons.wikimedia.org/wiki/File:SchengenGrenzeBayern-Tirol.jpg&gt;.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&lt;http://commons.wikimedia.org/wiki/File:Italian_traffic_signs_-_confine_francia.svg&gt;.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&lt;http://commons.wikimedia.org/wiki/File:Schengenzone.svg&gt;.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&lt;http://commons.wikimedia.org/wiki/File:European-parliament-strasbourg-inside.jpg&gt;.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&lt;http://commons.wikimedia.org/wiki/File:Institutions_europeennes_IMG_4300.jpg&gt;.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&lt;http://commons.wikimedia.org/wiki/File:Barroso_EPP_Summit_October_2010.jpg&gt;.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&lt;http://commons.wikimedia.org/wiki/File:Herman_Van_Rompuy_at_the_37th_G8_Summit_in_Deauville_030.jpg&gt;.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&lt;http://commons.wikimedia.org/wiki/File:Czech_EU_Presidency_Logo.jpg&gt;.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2011-11-03].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&lt;http://commons.wikimedia.org/wiki/File:Ieron_apollonos_lemesos.jpg&gt;.</a:t>
            </a:r>
          </a:p>
          <a:p>
            <a:r>
              <a:rPr lang="en-US" sz="800" dirty="0" smtClean="0">
                <a:latin typeface="Arial" pitchFamily="34" charset="0"/>
                <a:cs typeface="Arial" pitchFamily="34" charset="0"/>
              </a:rPr>
              <a:t>You Tube [online]. 4. 9. 2008 [cit. 2011-11-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03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en-US" sz="800" dirty="0" err="1" smtClean="0">
                <a:latin typeface="Arial" pitchFamily="34" charset="0"/>
                <a:cs typeface="Arial" pitchFamily="34" charset="0"/>
              </a:rPr>
              <a:t>Evropě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 to </a:t>
            </a:r>
            <a:r>
              <a:rPr lang="en-US" sz="800" dirty="0" err="1" smtClean="0">
                <a:latin typeface="Arial" pitchFamily="34" charset="0"/>
                <a:cs typeface="Arial" pitchFamily="34" charset="0"/>
              </a:rPr>
              <a:t>osladíme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... </a:t>
            </a:r>
            <a:r>
              <a:rPr lang="en-US" sz="800" dirty="0" err="1" smtClean="0">
                <a:latin typeface="Arial" pitchFamily="34" charset="0"/>
                <a:cs typeface="Arial" pitchFamily="34" charset="0"/>
              </a:rPr>
              <a:t>Dostupné</a:t>
            </a:r>
            <a:r>
              <a:rPr lang="en-US" sz="800" dirty="0" smtClean="0">
                <a:latin typeface="Arial" pitchFamily="34" charset="0"/>
                <a:cs typeface="Arial" pitchFamily="34" charset="0"/>
              </a:rPr>
              <a:t> z WWW: &lt;http://www.youtube.com/watch?v=9MxTz1Eq8Uo&gt;.</a:t>
            </a:r>
            <a:endParaRPr lang="cs-CZ" sz="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Hubelová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D. – Chalupa, P. (2009): Zeměpis pro 8. ročník, 1. díl (Evropa). Brno, Nová škola, 96 s. ISBN 80-7289-101-4.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ostatní fotografie autorka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POUŽITÉ ZDROJE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2748</TotalTime>
  <Words>972</Words>
  <Application>Microsoft Office PowerPoint</Application>
  <PresentationFormat>Předvádění na obrazovce (4:3)</PresentationFormat>
  <Paragraphs>147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 EVROPA  EVROPSKÁ UNIE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Hanka</cp:lastModifiedBy>
  <cp:revision>231</cp:revision>
  <dcterms:created xsi:type="dcterms:W3CDTF">2011-03-22T17:13:23Z</dcterms:created>
  <dcterms:modified xsi:type="dcterms:W3CDTF">2011-12-17T19:11:15Z</dcterms:modified>
</cp:coreProperties>
</file>