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82" r:id="rId2"/>
    <p:sldId id="281" r:id="rId3"/>
    <p:sldId id="285" r:id="rId4"/>
    <p:sldId id="288" r:id="rId5"/>
    <p:sldId id="289" r:id="rId6"/>
    <p:sldId id="296" r:id="rId7"/>
    <p:sldId id="297" r:id="rId8"/>
    <p:sldId id="295" r:id="rId9"/>
    <p:sldId id="286" r:id="rId10"/>
    <p:sldId id="294" r:id="rId11"/>
    <p:sldId id="291" r:id="rId12"/>
    <p:sldId id="284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91" autoAdjust="0"/>
    <p:restoredTop sz="94660"/>
  </p:normalViewPr>
  <p:slideViewPr>
    <p:cSldViewPr>
      <p:cViewPr>
        <p:scale>
          <a:sx n="100" d="100"/>
          <a:sy n="100" d="100"/>
        </p:scale>
        <p:origin x="-276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BFD3C2-A774-44EB-A122-2CDB9E0F54D3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5FA840-3F30-4299-B6C6-CD2D7B95B0C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5FA840-3F30-4299-B6C6-CD2D7B95B0C8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7" Type="http://schemas.openxmlformats.org/officeDocument/2006/relationships/hyperlink" Target="http://www.youtube.com/user/zsjindra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7" Type="http://schemas.openxmlformats.org/officeDocument/2006/relationships/slide" Target="slide4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7" Type="http://schemas.openxmlformats.org/officeDocument/2006/relationships/image" Target="../media/image18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jpeg"/><Relationship Id="rId3" Type="http://schemas.openxmlformats.org/officeDocument/2006/relationships/image" Target="../media/image5.wmf"/><Relationship Id="rId7" Type="http://schemas.openxmlformats.org/officeDocument/2006/relationships/image" Target="../media/image22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jpeg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jpeg"/><Relationship Id="rId5" Type="http://schemas.openxmlformats.org/officeDocument/2006/relationships/image" Target="../media/image25.jpeg"/><Relationship Id="rId4" Type="http://schemas.openxmlformats.org/officeDocument/2006/relationships/image" Target="../media/image24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jpeg"/><Relationship Id="rId3" Type="http://schemas.openxmlformats.org/officeDocument/2006/relationships/image" Target="../media/image5.wmf"/><Relationship Id="rId7" Type="http://schemas.openxmlformats.org/officeDocument/2006/relationships/image" Target="../media/image30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jpeg"/><Relationship Id="rId5" Type="http://schemas.openxmlformats.org/officeDocument/2006/relationships/image" Target="../media/image28.jpeg"/><Relationship Id="rId4" Type="http://schemas.openxmlformats.org/officeDocument/2006/relationships/image" Target="../media/image27.jpeg"/><Relationship Id="rId9" Type="http://schemas.openxmlformats.org/officeDocument/2006/relationships/image" Target="../media/image32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AutoShape 4"/>
          <p:cNvSpPr>
            <a:spLocks noChangeArrowheads="1"/>
          </p:cNvSpPr>
          <p:nvPr/>
        </p:nvSpPr>
        <p:spPr bwMode="auto">
          <a:xfrm>
            <a:off x="683569" y="620689"/>
            <a:ext cx="7704856" cy="1872208"/>
          </a:xfrm>
          <a:prstGeom prst="roundRect">
            <a:avLst>
              <a:gd name="adj" fmla="val 50000"/>
            </a:avLst>
          </a:prstGeom>
          <a:solidFill>
            <a:schemeClr val="tx1"/>
          </a:solidFill>
          <a:ln w="76200">
            <a:solidFill>
              <a:schemeClr val="tx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48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9" y="632033"/>
            <a:ext cx="7772400" cy="1470025"/>
          </a:xfrm>
          <a:effectLst/>
        </p:spPr>
        <p:txBody>
          <a:bodyPr>
            <a:noAutofit/>
          </a:bodyPr>
          <a:lstStyle/>
          <a:p>
            <a:pPr algn="ctr"/>
            <a:r>
              <a:rPr lang="cs-CZ" sz="6600" dirty="0" smtClean="0">
                <a:solidFill>
                  <a:srgbClr val="002060"/>
                </a:solidFill>
                <a:latin typeface="Calibri" pitchFamily="34" charset="0"/>
                <a:cs typeface="Arial" pitchFamily="34" charset="0"/>
              </a:rPr>
              <a:t> </a:t>
            </a:r>
            <a:r>
              <a:rPr lang="cs-CZ" sz="6600" dirty="0" smtClean="0">
                <a:solidFill>
                  <a:schemeClr val="tx2">
                    <a:lumMod val="25000"/>
                  </a:schemeClr>
                </a:solidFill>
                <a:latin typeface="Arial Black" pitchFamily="34" charset="0"/>
                <a:cs typeface="Arial" pitchFamily="34" charset="0"/>
              </a:rPr>
              <a:t>EVROPA </a:t>
            </a:r>
            <a:r>
              <a:rPr lang="cs-CZ" sz="6000" dirty="0" smtClean="0">
                <a:solidFill>
                  <a:schemeClr val="tx2">
                    <a:lumMod val="25000"/>
                  </a:schemeClr>
                </a:solidFill>
                <a:latin typeface="Arial Black" pitchFamily="34" charset="0"/>
                <a:cs typeface="Arial" pitchFamily="34" charset="0"/>
              </a:rPr>
              <a:t/>
            </a:r>
            <a:br>
              <a:rPr lang="cs-CZ" sz="6000" dirty="0" smtClean="0">
                <a:solidFill>
                  <a:schemeClr val="tx2">
                    <a:lumMod val="25000"/>
                  </a:schemeClr>
                </a:solidFill>
                <a:latin typeface="Arial Black" pitchFamily="34" charset="0"/>
                <a:cs typeface="Arial" pitchFamily="34" charset="0"/>
              </a:rPr>
            </a:br>
            <a:r>
              <a:rPr lang="cs-CZ" sz="2000" dirty="0" smtClean="0">
                <a:solidFill>
                  <a:schemeClr val="tx2">
                    <a:lumMod val="25000"/>
                  </a:schemeClr>
                </a:solidFill>
                <a:latin typeface="Arial Black" pitchFamily="34" charset="0"/>
                <a:cs typeface="Arial" pitchFamily="34" charset="0"/>
              </a:rPr>
              <a:t>VÝCHODNÍ EVROPA – RUSKO </a:t>
            </a:r>
            <a:endParaRPr lang="cs-CZ" sz="2000" dirty="0">
              <a:solidFill>
                <a:schemeClr val="tx2">
                  <a:lumMod val="25000"/>
                </a:schemeClr>
              </a:solidFill>
              <a:latin typeface="Arial Black" pitchFamily="34" charset="0"/>
              <a:cs typeface="Arial" pitchFamily="34" charset="0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3608" y="5104079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VY_32_INOVACE_07-49</a:t>
            </a: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288133787"/>
              </p:ext>
            </p:extLst>
          </p:nvPr>
        </p:nvGraphicFramePr>
        <p:xfrm>
          <a:off x="1013507" y="3068960"/>
          <a:ext cx="7200799" cy="1645920"/>
        </p:xfrm>
        <a:graphic>
          <a:graphicData uri="http://schemas.openxmlformats.org/drawingml/2006/table">
            <a:tbl>
              <a:tblPr firstRow="1" firstCol="1" bandRow="1">
                <a:tableStyleId>{7DF18680-E054-41AD-8BC1-D1AEF772440D}</a:tableStyleId>
              </a:tblPr>
              <a:tblGrid>
                <a:gridCol w="1749933"/>
                <a:gridCol w="5450866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Ročník: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VIII.</a:t>
                      </a:r>
                      <a:r>
                        <a:rPr lang="cs-CZ" sz="1200" kern="5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ročník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Vzdělávací oblast: 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Člověk a příroda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Vzdělávací obor: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Zeměpis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>
                          <a:effectLst/>
                          <a:latin typeface="Arial" pitchFamily="34" charset="0"/>
                          <a:cs typeface="Arial" pitchFamily="34" charset="0"/>
                        </a:rPr>
                        <a:t>Tematický okruh:</a:t>
                      </a:r>
                      <a:endParaRPr lang="cs-CZ" sz="1200" kern="5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Evropa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>
                          <a:effectLst/>
                          <a:latin typeface="Arial" pitchFamily="34" charset="0"/>
                          <a:cs typeface="Arial" pitchFamily="34" charset="0"/>
                        </a:rPr>
                        <a:t>Téma:</a:t>
                      </a:r>
                      <a:endParaRPr lang="cs-CZ" sz="1200" kern="5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Evropa –</a:t>
                      </a:r>
                      <a:r>
                        <a:rPr lang="cs-CZ" sz="1200" kern="5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Východní Evropa (Rusko)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>
                          <a:effectLst/>
                          <a:latin typeface="Arial" pitchFamily="34" charset="0"/>
                          <a:cs typeface="Arial" pitchFamily="34" charset="0"/>
                        </a:rPr>
                        <a:t>Jméno autora:</a:t>
                      </a:r>
                      <a:endParaRPr lang="cs-CZ" sz="1200" kern="5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200" kern="5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Hana Lipenská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Vytvořeno dne: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12. </a:t>
                      </a:r>
                      <a:r>
                        <a:rPr lang="cs-CZ" sz="1200" kern="5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11. 2011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Metodický popis,</a:t>
                      </a: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(anotace):</a:t>
                      </a:r>
                      <a:endParaRPr lang="cs-CZ" sz="1200" kern="5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dirty="0" smtClean="0"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Prezentaci</a:t>
                      </a:r>
                      <a:r>
                        <a:rPr lang="cs-CZ" sz="1200" kern="50" baseline="0" dirty="0" smtClean="0"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lze využít k výkladu tématu Východní Evropa. Žáci  získají základní přehled o celé oblasti a o Rusku. Pracují s atlasem, mapou a učebnicí.</a:t>
                      </a:r>
                      <a:endParaRPr lang="cs-CZ" sz="1200" kern="50" dirty="0" smtClean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35687838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OBLASTI EVROPY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6" name="Zástupný symbol pro obsah 5" descr="mapa_oblastia.png"/>
          <p:cNvPicPr>
            <a:picLocks noGrp="1" noChangeAspect="1"/>
          </p:cNvPicPr>
          <p:nvPr>
            <p:ph sz="half" idx="1"/>
          </p:nvPr>
        </p:nvPicPr>
        <p:blipFill>
          <a:blip r:embed="rId3" cstate="print"/>
          <a:stretch>
            <a:fillRect/>
          </a:stretch>
        </p:blipFill>
        <p:spPr>
          <a:xfrm>
            <a:off x="1043608" y="1412776"/>
            <a:ext cx="7074965" cy="5256584"/>
          </a:xfr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>
          <a:xfrm>
            <a:off x="4788024" y="2492896"/>
            <a:ext cx="4176464" cy="3888432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státy vzniklé po rozpadu SSSR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málo výhodná poloha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povrch – nížiny (stepi, tajga, tundra)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kontinentální podnebí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obyvatelstvo – Slované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věřící – pravoslavná církev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malá hustota zalidnění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zemědělství – obiloviny, brambory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těžba dřeva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nerostné suroviny – ropa, uhlí, </a:t>
            </a:r>
            <a:r>
              <a:rPr lang="cs-CZ" dirty="0" smtClean="0">
                <a:latin typeface="Arial"/>
                <a:cs typeface="Arial"/>
              </a:rPr>
              <a:t>→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rozvoj těžkého průmyslu </a:t>
            </a:r>
          </a:p>
        </p:txBody>
      </p:sp>
      <p:pic>
        <p:nvPicPr>
          <p:cNvPr id="9" name="Zástupný symbol pro obsah 8" descr="mapa_vych_evr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67544" y="1772816"/>
            <a:ext cx="3987389" cy="4308869"/>
          </a:xfr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VÝCHODNÍ EVROPA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4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9" dur="5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4" dur="500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9" dur="500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dva světadíly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rozloha – 17 mil. km</a:t>
            </a:r>
            <a:r>
              <a:rPr lang="cs-CZ" sz="2400" baseline="30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(evropská část 4 mil. km</a:t>
            </a:r>
            <a:r>
              <a:rPr lang="cs-CZ" sz="2400" baseline="30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)</a:t>
            </a:r>
          </a:p>
          <a:p>
            <a:pPr>
              <a:buNone/>
            </a:pPr>
            <a:r>
              <a:rPr lang="cs-CZ" sz="2400" dirty="0" smtClean="0">
                <a:latin typeface="Arial"/>
                <a:cs typeface="Arial"/>
              </a:rPr>
              <a:t>→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největší stát světa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počet obyvatel – 150 mil. (evropská část 110 mil.)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RUSKO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 descr="MH900362810[1]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860032" y="4509120"/>
            <a:ext cx="2491944" cy="1656184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9" name="Obrázek 8" descr="600px-Russia_on_the_globe_(Russia_centered).svg[1]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1691680" y="4221088"/>
            <a:ext cx="2420888" cy="2420888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0" name="Obrázek 9" descr="340px-Russia-bold.svg[1].pn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2915816" y="1484784"/>
            <a:ext cx="2806452" cy="685104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sp>
        <p:nvSpPr>
          <p:cNvPr id="11" name="Tlačítko akce: Video 10">
            <a:hlinkClick r:id="rId7" highlightClick="1"/>
          </p:cNvPr>
          <p:cNvSpPr/>
          <p:nvPr/>
        </p:nvSpPr>
        <p:spPr>
          <a:xfrm>
            <a:off x="7812360" y="6093296"/>
            <a:ext cx="1152128" cy="576064"/>
          </a:xfrm>
          <a:prstGeom prst="actionButtonMovie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25000"/>
              </a:schemeClr>
            </a:solidFill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389120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Východoevropská rovina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Ladožské jezero, Kaspické moře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pramení Volha, Dněpr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Ural</a:t>
            </a: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RUSKO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 descr="800px-Ladoga_Shore[1]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11560" y="3645024"/>
            <a:ext cx="3456384" cy="1944216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6" name="Obrázek 5" descr="800px-Ural_highlands[1]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923928" y="4509120"/>
            <a:ext cx="3384376" cy="2030626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9" name="Obrázek 8" descr="800px-Volga_Ulyanovsk-oliv[1]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5940152" y="2636912"/>
            <a:ext cx="2699792" cy="2024844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395536" y="1628800"/>
            <a:ext cx="8229600" cy="4389120"/>
          </a:xfrm>
        </p:spPr>
        <p:txBody>
          <a:bodyPr/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četné národnostní menšiny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nerovnoměrné osídlení (sever málo)</a:t>
            </a: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RUSKO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454px-StalinPortrait[1]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39552" y="3068960"/>
            <a:ext cx="2179200" cy="288000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7" name="Obrázek 6" descr="466px-Vladimir_Putin-5_edit[1]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275856" y="3356992"/>
            <a:ext cx="2236800" cy="288000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9" name="Obrázek 8" descr="524px-Dmitry_Medvedev_official_large_photo_-1[1]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6084168" y="3212976"/>
            <a:ext cx="2515200" cy="288000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sp>
        <p:nvSpPr>
          <p:cNvPr id="10" name="Zaoblený obdélník 9">
            <a:hlinkClick r:id="rId7" action="ppaction://hlinksldjump"/>
          </p:cNvPr>
          <p:cNvSpPr/>
          <p:nvPr/>
        </p:nvSpPr>
        <p:spPr>
          <a:xfrm>
            <a:off x="3563888" y="6309320"/>
            <a:ext cx="1656184" cy="360040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600" b="1" dirty="0" err="1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Vladimir</a:t>
            </a:r>
            <a:r>
              <a:rPr lang="cs-CZ" sz="1600" b="1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 Putin</a:t>
            </a:r>
            <a:endParaRPr lang="cs-CZ" sz="1600" b="1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Zaoblený obdélník 10">
            <a:hlinkClick r:id="rId7" action="ppaction://hlinksldjump"/>
          </p:cNvPr>
          <p:cNvSpPr/>
          <p:nvPr/>
        </p:nvSpPr>
        <p:spPr>
          <a:xfrm>
            <a:off x="6372200" y="6165304"/>
            <a:ext cx="2016224" cy="360040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600" b="1" dirty="0" err="1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Dmitrij</a:t>
            </a:r>
            <a:r>
              <a:rPr lang="cs-CZ" sz="1600" b="1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600" b="1" dirty="0" err="1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Medveděv</a:t>
            </a:r>
            <a:endParaRPr lang="cs-CZ" sz="1600" b="1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Zaoblený obdélník 11">
            <a:hlinkClick r:id="rId7" action="ppaction://hlinksldjump"/>
          </p:cNvPr>
          <p:cNvSpPr/>
          <p:nvPr/>
        </p:nvSpPr>
        <p:spPr>
          <a:xfrm>
            <a:off x="827584" y="6021288"/>
            <a:ext cx="1656184" cy="360040"/>
          </a:xfrm>
          <a:prstGeom prst="roundRect">
            <a:avLst/>
          </a:prstGeom>
          <a:solidFill>
            <a:schemeClr val="bg2">
              <a:lumMod val="9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600" b="1" dirty="0" err="1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Josif</a:t>
            </a:r>
            <a:r>
              <a:rPr lang="cs-CZ" sz="1600" b="1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600" b="1" dirty="0" smtClean="0">
                <a:solidFill>
                  <a:schemeClr val="bg2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Stalin</a:t>
            </a:r>
            <a:endParaRPr lang="cs-CZ" sz="1600" b="1" dirty="0">
              <a:solidFill>
                <a:schemeClr val="bg2">
                  <a:lumMod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389120"/>
          </a:xfrm>
        </p:spPr>
        <p:txBody>
          <a:bodyPr/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hlavní město – Moskva 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milionová města – Petrohrad, Kazaň,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Rostov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na Donu, Volgograd, …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RUSKO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 descr="800px-Panorama_of_Moscow_Kremlin[1]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051720" y="4941168"/>
            <a:ext cx="3801906" cy="1620563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0" name="Obrázek 9" descr="ermitaz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084168" y="4293096"/>
            <a:ext cx="2850083" cy="2054211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6" name="Obrázek 5" descr="398px-RedSquare_SaintBasile_(pixinn.net)[1]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251520" y="3140968"/>
            <a:ext cx="2088232" cy="3142842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7" name="Obrázek 6" descr="Pantserkruiser_Aurora[1]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4283968" y="2780928"/>
            <a:ext cx="2754030" cy="1841404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389120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vojenská a jaderná velmoc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kosmický výzkum</a:t>
            </a: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RUSKO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385px-Soyuz_TMA-2_launch[1]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164288" y="2708920"/>
            <a:ext cx="1771900" cy="2756801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7" name="Obrázek 6" descr="591px-STS86_Mir_Station[1]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499992" y="3573016"/>
            <a:ext cx="2801501" cy="2844163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9" name="Obrázek 8" descr="Gagarin_in_Sweden[1]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3059832" y="2924944"/>
            <a:ext cx="1676400" cy="243840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0" name="Obrázek 9" descr="2010_Moscow_Victory_Day_Parade-5[1]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395536" y="2852936"/>
            <a:ext cx="1896163" cy="2837706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1" name="Obrázek 10" descr="Victory_Day_Parade_2005-18[1]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971600" y="5301208"/>
            <a:ext cx="1949202" cy="1302067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38912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i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Vyhledejte v učebnici (str. 31 – 32) hlavní odvětví průmyslu, </a:t>
            </a:r>
          </a:p>
          <a:p>
            <a:pPr>
              <a:buNone/>
            </a:pPr>
            <a:r>
              <a:rPr lang="cs-CZ" sz="2000" i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těžené nerostné suroviny a plodiny pěstované v Rusku.</a:t>
            </a:r>
          </a:p>
          <a:p>
            <a:pPr>
              <a:buNone/>
            </a:pP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pokles významu průmyslu 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chemický, těžký, strojírenství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těžba – ropa, uhlí, železná ruda, drahé kovy 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orná půda – pšenice, brambory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těžba dřeva, rybolov </a:t>
            </a: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RUSKO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389120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doprava – velké vzdálenosti 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Transsibiřská magistrála (Moskva – Vladivostok)</a:t>
            </a: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RUSKO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Trans_siberian_railroad_large[1]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860032" y="3212976"/>
            <a:ext cx="3923928" cy="273694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0" name="Obrázek 9" descr="800px-Barja[1]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2411760" y="4581128"/>
            <a:ext cx="2795803" cy="2096852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7" name="Obrázek 6" descr="800px-Transib_locomotive[1]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395536" y="2996952"/>
            <a:ext cx="3071438" cy="2096256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389120"/>
          </a:xfrm>
        </p:spPr>
        <p:txBody>
          <a:bodyPr>
            <a:norm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matrjošky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balalajka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kožešiny – beranice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ruský čaj, zmrzlina 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boršč, pelmeně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kaviár, vodka</a:t>
            </a: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RUSKO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C:\Documents and Settings\Iva\Local Settings\Temporary Internet Files\Content.IE5\2YCVNOQ7\MCj035012200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00" y="1412776"/>
            <a:ext cx="773112" cy="91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800px-Russian-Matroshka2[1]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635896" y="1772816"/>
            <a:ext cx="2438400" cy="182880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7" name="Obrázek 6" descr="484px-Samovar.silver[1]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67544" y="4005064"/>
            <a:ext cx="2069023" cy="2564904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0" name="Obrázek 9" descr="Balalaika[1]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6012160" y="2060848"/>
            <a:ext cx="1803400" cy="240030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1" name="Obrázek 10" descr="Russian_borscht_with_beef_and_sour_cream[1]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2411760" y="4437112"/>
            <a:ext cx="2352544" cy="1946349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9" name="Obrázek 8" descr="690px-Pelmeni[1]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4644008" y="4653136"/>
            <a:ext cx="2103120" cy="1828800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  <p:pic>
        <p:nvPicPr>
          <p:cNvPr id="12" name="Obrázek 11" descr="Salmoncavieronbutterbrot[1]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6660232" y="4869160"/>
            <a:ext cx="2139206" cy="1739835"/>
          </a:xfrm>
          <a:prstGeom prst="rect">
            <a:avLst/>
          </a:prstGeo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1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3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0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389120"/>
          </a:xfrm>
        </p:spPr>
        <p:txBody>
          <a:bodyPr>
            <a:normAutofit fontScale="25000" lnSpcReduction="20000"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[cit. 2011-11-12]. Dostupný pod licencí </a:t>
            </a:r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 z WWW: &lt;http://commons.wikimedia.org/wiki/File:Europe_subregion_map_world_factbook.svg&gt;.</a:t>
            </a:r>
          </a:p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[cit. 2011-11-12]. Dostupný pod licencí </a:t>
            </a:r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 z WWW: &lt;http://commons.wikimedia.org/wiki/File:Russia_on_the_globe_(Russia_centered).svg&gt;.</a:t>
            </a:r>
          </a:p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[cit. 2011-11-12]. Dostupný pod licencí </a:t>
            </a:r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 z WWW: &lt;http://commons.wikimedia.org/wiki/File:Ural_highlands.jpg&gt;.</a:t>
            </a:r>
          </a:p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[cit. 2011-11-12]. Dostupný pod licencí </a:t>
            </a:r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 z WWW: &lt;http://commons.wikimedia.org/wiki/File:Ladoga_Shore.jpg&gt;.</a:t>
            </a:r>
          </a:p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[cit. 2011-11-12]. Dostupný pod licencí </a:t>
            </a:r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 z WWW: &lt;http://commons.wikimedia.org/wiki/File:Volga_Ulyanovsk-oliv.jpg&gt;.</a:t>
            </a:r>
          </a:p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[cit. 2011-11-12]. Dostupný pod licencí </a:t>
            </a:r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 z WWW: &lt;http://commons.wikimedia.org/wiki/File:StalinPortrait.jpg&gt;.</a:t>
            </a:r>
          </a:p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[cit. 2011-11-12]. Dostupný pod licencí </a:t>
            </a:r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 z WWW: &lt;http://commons.wikimedia.org/wiki/File:Vladimir_Putin-5_edit.jpg&gt;.</a:t>
            </a:r>
          </a:p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[cit. 2011-11-12]. Dostupný pod licencí </a:t>
            </a:r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 z WWW: 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1.jpg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&gt;.</a:t>
            </a:r>
          </a:p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[cit. 2011-11-12]. Dostupný pod licencí </a:t>
            </a:r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 z WWW: &lt; http://commons.wikimedia.org/wiki/File:RedSquare_SaintBasile_(pixinn.net).jpg&gt;.</a:t>
            </a:r>
          </a:p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[cit. 2011-11-12]. Dostupný pod licencí </a:t>
            </a:r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 z WWW: &lt; http://commons.wikimedia.org/wiki/File:Panorama_of_Moscow_Kremlin.jpg&gt;.</a:t>
            </a:r>
          </a:p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[cit. 2011-11-12]. Dostupný pod licencí </a:t>
            </a:r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 z WWW: &lt; http://commons.wikimedia.org/wiki/File:Zimn%C3%AD_pal%C3%A1c_(3).jpg&gt;.</a:t>
            </a:r>
          </a:p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[cit. 2011-11-12]. Dostupný pod licencí </a:t>
            </a:r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 z WWW: &lt; http://commons.wikimedia.org/wiki/File:Pantserkruiser_Aurora.jpg&gt;.</a:t>
            </a:r>
          </a:p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[cit. 2011-11-12]. Dostupný pod licencí </a:t>
            </a:r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 z WWW: &lt; http://commons.wikimedia.org/wiki/File:2010_Moscow_Victory_Day_Parade-5.jpeg&gt;.</a:t>
            </a:r>
          </a:p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[cit. 2011-11-12]. Dostupný pod licencí </a:t>
            </a:r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 z WWW: &lt; http://commons.wikimedia.org/wiki/File:Victory_Day_Parade_2005-18.jpg&gt;.</a:t>
            </a:r>
          </a:p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[cit. 2011-11-12]. Dostupný pod licencí </a:t>
            </a:r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 z WWW: &lt; http://commons.wikimedia.org/wiki/File:Soyuz_TMA-2_launch.jpg&gt;.</a:t>
            </a:r>
          </a:p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[cit. 2011-11-12]. Dostupný pod licencí </a:t>
            </a:r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 z WWW: &lt; http://commons.wikimedia.org/wiki/File:STS86_Mir_Station.jpg&gt;.</a:t>
            </a:r>
          </a:p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[cit. 2011-11-12]. Dostupný pod licencí </a:t>
            </a:r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 z WWW: &lt; http://commons.wikimedia.org/wiki/File:Gagarin_in_Sweden.jpg&gt;.</a:t>
            </a:r>
          </a:p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[cit. 2011-11-12]. Dostupný pod licencí </a:t>
            </a:r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 z WWW: &lt;http://commons.wikimedia.org/wiki/File:Trans_siberian_railroad_large.png&gt;.</a:t>
            </a:r>
          </a:p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[cit. 2011-11-12]. Dostupný pod licencí </a:t>
            </a:r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 z WWW: &lt;http://commons.wikimedia.org/wiki/File:Transib_locomotive.jpg&gt;.</a:t>
            </a:r>
          </a:p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[cit. 2011-11-12]. Dostupný pod licencí </a:t>
            </a:r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 z WWW: &lt;http://commons.wikimedia.org/wiki/File:Barja.JPG&gt;.</a:t>
            </a:r>
          </a:p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[cit. 2011-11-12]. Dostupný pod licencí </a:t>
            </a:r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 z WWW: &lt;http://commons.wikimedia.org/wiki/File:Russian-Matroshka2.jpg&gt;.</a:t>
            </a:r>
          </a:p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[cit. 2011-11-12]. Dostupný pod licencí </a:t>
            </a:r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 z WWW: &lt;http://commons.wikimedia.org/wiki/File:Balalaika.jpg&gt;.</a:t>
            </a:r>
          </a:p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[cit. 2011-11-12]. Dostupný pod licencí </a:t>
            </a:r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 z WWW: &lt;http://commons.wikimedia.org/wiki/File:Samovar.silver.jpg&gt;.</a:t>
            </a:r>
          </a:p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[cit. 2011-11-12]. Dostupný pod licencí </a:t>
            </a:r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 z WWW: &lt;http://commons.wikimedia.org/wiki/File:Russian_borscht_with_beef_and_sour_cream.jpg&gt;.</a:t>
            </a:r>
          </a:p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[cit. 2011-11-12]. Dostupný pod licencí </a:t>
            </a:r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 z WWW: &lt;http://commons.wikimedia.org/wiki/File:Pelmeni.jpg&gt;.</a:t>
            </a:r>
          </a:p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[cit. 2011-11-12]. Dostupný pod licencí </a:t>
            </a:r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 z WWW: &lt;http://commons.wikimedia.org/wiki/File:Salmoncavieronbutterbrot.jpg&gt;.</a:t>
            </a:r>
          </a:p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[cit. 2011-11-12]. Dostupné z WWW: &lt;http://office.</a:t>
            </a:r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microsoft.com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/</a:t>
            </a:r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cs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-</a:t>
            </a:r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cz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/&gt;.</a:t>
            </a:r>
          </a:p>
          <a:p>
            <a:r>
              <a:rPr lang="en-US" sz="3600" dirty="0" smtClean="0">
                <a:latin typeface="Arial" pitchFamily="34" charset="0"/>
                <a:cs typeface="Arial" pitchFamily="34" charset="0"/>
              </a:rPr>
              <a:t>You Tube [online]. 4. 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1</a:t>
            </a:r>
            <a:r>
              <a:rPr lang="en-US" sz="3600" dirty="0" smtClean="0">
                <a:latin typeface="Arial" pitchFamily="34" charset="0"/>
                <a:cs typeface="Arial" pitchFamily="34" charset="0"/>
              </a:rPr>
              <a:t>. 200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9</a:t>
            </a:r>
            <a:r>
              <a:rPr lang="en-US" sz="3600" dirty="0" smtClean="0">
                <a:latin typeface="Arial" pitchFamily="34" charset="0"/>
                <a:cs typeface="Arial" pitchFamily="34" charset="0"/>
              </a:rPr>
              <a:t> [cit. 2011-11-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12</a:t>
            </a:r>
            <a:r>
              <a:rPr lang="en-US" sz="3600" dirty="0" smtClean="0">
                <a:latin typeface="Arial" pitchFamily="34" charset="0"/>
                <a:cs typeface="Arial" pitchFamily="34" charset="0"/>
              </a:rPr>
              <a:t>].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 Rusko.</a:t>
            </a:r>
            <a:r>
              <a:rPr lang="en-US" sz="3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3600" dirty="0" err="1" smtClean="0">
                <a:latin typeface="Arial" pitchFamily="34" charset="0"/>
                <a:cs typeface="Arial" pitchFamily="34" charset="0"/>
              </a:rPr>
              <a:t>Dostupné</a:t>
            </a:r>
            <a:r>
              <a:rPr lang="en-US" sz="3600" dirty="0" smtClean="0">
                <a:latin typeface="Arial" pitchFamily="34" charset="0"/>
                <a:cs typeface="Arial" pitchFamily="34" charset="0"/>
              </a:rPr>
              <a:t> z WWW: &lt;http://www.youtube.com/user/zsjindra#p/u/0/S6GjtMtZm34&gt;.</a:t>
            </a:r>
            <a:endParaRPr lang="cs-CZ" sz="36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Hubelová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 D. – Chalupa, P. (2009): Zeměpis pro 8. ročník, 1. díl (Evropa). Brno, Nová škola, 96 s. ISBN 80-7289-101-4.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AutoShape 5"/>
          <p:cNvSpPr>
            <a:spLocks noChangeArrowheads="1"/>
          </p:cNvSpPr>
          <p:nvPr/>
        </p:nvSpPr>
        <p:spPr bwMode="auto">
          <a:xfrm>
            <a:off x="395536" y="260648"/>
            <a:ext cx="8488907" cy="955344"/>
          </a:xfrm>
          <a:prstGeom prst="roundRect">
            <a:avLst>
              <a:gd name="adj" fmla="val 50000"/>
            </a:avLst>
          </a:prstGeom>
          <a:solidFill>
            <a:schemeClr val="bg2">
              <a:lumMod val="90000"/>
            </a:schemeClr>
          </a:solidFill>
          <a:ln w="76200">
            <a:solidFill>
              <a:schemeClr val="bg2">
                <a:lumMod val="50000"/>
              </a:schemeClr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bg2">
                    <a:lumMod val="25000"/>
                  </a:schemeClr>
                </a:solidFill>
                <a:latin typeface="Arial Black" pitchFamily="34" charset="0"/>
              </a:rPr>
              <a:t>POUŽITÉ ZDROJE</a:t>
            </a:r>
            <a:endParaRPr lang="cs-CZ" sz="2800" b="1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bg2">
                  <a:lumMod val="25000"/>
                </a:schemeClr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2542</TotalTime>
  <Words>868</Words>
  <Application>Microsoft Office PowerPoint</Application>
  <PresentationFormat>Předvádění na obrazovce (4:3)</PresentationFormat>
  <Paragraphs>116</Paragraphs>
  <Slides>12</Slides>
  <Notes>12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Tok</vt:lpstr>
      <vt:lpstr> EVROPA  VÝCHODNÍ EVROPA – RUSKO 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</vt:vector>
  </TitlesOfParts>
  <Company>doma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Dum</cp:lastModifiedBy>
  <cp:revision>232</cp:revision>
  <dcterms:created xsi:type="dcterms:W3CDTF">2011-03-22T17:13:23Z</dcterms:created>
  <dcterms:modified xsi:type="dcterms:W3CDTF">2012-03-28T07:37:59Z</dcterms:modified>
</cp:coreProperties>
</file>