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3" r:id="rId3"/>
    <p:sldId id="275" r:id="rId4"/>
    <p:sldId id="283" r:id="rId5"/>
    <p:sldId id="307" r:id="rId6"/>
    <p:sldId id="308" r:id="rId7"/>
    <p:sldId id="289" r:id="rId8"/>
    <p:sldId id="306" r:id="rId9"/>
    <p:sldId id="286" r:id="rId10"/>
    <p:sldId id="309" r:id="rId11"/>
    <p:sldId id="310" r:id="rId12"/>
  </p:sldIdLst>
  <p:sldSz cx="9144000" cy="6858000" type="screen4x3"/>
  <p:notesSz cx="6811963" cy="9945688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3300"/>
    <a:srgbClr val="FF3399"/>
    <a:srgbClr val="003300"/>
    <a:srgbClr val="0066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24" autoAdjust="0"/>
    <p:restoredTop sz="94640" autoAdjust="0"/>
  </p:normalViewPr>
  <p:slideViewPr>
    <p:cSldViewPr>
      <p:cViewPr>
        <p:scale>
          <a:sx n="107" d="100"/>
          <a:sy n="107" d="100"/>
        </p:scale>
        <p:origin x="-163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32" d="100"/>
        <a:sy n="132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BBF801-7B5E-4AA2-ACC6-11F14235436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550607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63B547-09B0-457C-8910-E4D41CC87DD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81147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4AD89D-7008-402E-845B-3A31384FD52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49215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00DBF5-6A1C-4624-81E4-5C446FCC3B3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68562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C328A2-3B19-4150-BFA4-05DD6DEBF7B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879648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2603BB-4F8A-4911-ACE8-01AB9940541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412658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D8C769-C4CD-4B57-BEE0-9CF33959C23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093665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1D74AC-F32D-469E-BE65-FC3AE85FB62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76443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E17A2F-C501-41D6-93C5-3ED41D4859B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928929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98D31-CEE6-40C7-ADD4-42D883BCE27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01839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359ADA-8A76-47A4-82EE-3F0E31A2E11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812846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4892A4-8477-4979-9EC8-A929DA9ADE3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296018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E88450-1893-42BB-A67B-4FF1DEBD468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314931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5B4B02-51E5-4E94-AFB0-49BFBD00D1F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756551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2241FE-32BA-4821-8671-E9F7CE45B3B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74383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D3E11E4D-E911-4743-BE10-ACC443A000A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18" name="Group 7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7526024"/>
              </p:ext>
            </p:extLst>
          </p:nvPr>
        </p:nvGraphicFramePr>
        <p:xfrm>
          <a:off x="750888" y="2060575"/>
          <a:ext cx="7559675" cy="36720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itchFamily="34" charset="0"/>
                          <a:cs typeface="Times New Roman" pitchFamily="18" charset="0"/>
                        </a:rPr>
                        <a:t>15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Způsoby řezání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vnitřních závitů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Řezání závitů, závit, stoupání, rozteč závitu, metrický závit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Autor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Lubomír Hrstka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1. ročník, žáci 15 - 16 let, elektrikář, autoelektrikář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58850"/>
            <a:ext cx="75596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 dirty="0">
                <a:latin typeface="Calibri" pitchFamily="34" charset="0"/>
                <a:cs typeface="Arial" charset="0"/>
              </a:rPr>
              <a:t>Řezání vnitřních závitů</a:t>
            </a:r>
          </a:p>
        </p:txBody>
      </p:sp>
      <p:sp>
        <p:nvSpPr>
          <p:cNvPr id="2109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367129E8-2077-42B7-837F-5BEED415E414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2163" y="1412776"/>
            <a:ext cx="75612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>
                <a:latin typeface="Calibri" pitchFamily="34" charset="0"/>
              </a:rPr>
              <a:t>VY_32_INOVACE_15_297</a:t>
            </a:r>
            <a:endParaRPr lang="cs-CZ" altLang="cs-CZ" sz="2400" b="1" dirty="0">
              <a:latin typeface="Calibri" pitchFamily="34" charset="0"/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4BD7EEC3-A34E-4491-B556-04806C3C6218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2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1835150" y="1268413"/>
            <a:ext cx="47942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Ruční zpracování kovů</a:t>
            </a:r>
          </a:p>
        </p:txBody>
      </p:sp>
      <p:sp>
        <p:nvSpPr>
          <p:cNvPr id="3081" name="Rectangle 2"/>
          <p:cNvSpPr>
            <a:spLocks noChangeArrowheads="1"/>
          </p:cNvSpPr>
          <p:nvPr/>
        </p:nvSpPr>
        <p:spPr bwMode="auto">
          <a:xfrm>
            <a:off x="539750" y="1989138"/>
            <a:ext cx="7772400" cy="3671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8000" b="1">
                <a:solidFill>
                  <a:schemeClr val="tx2"/>
                </a:solidFill>
              </a:rPr>
              <a:t/>
            </a:r>
            <a:br>
              <a:rPr lang="cs-CZ" altLang="cs-CZ" sz="8000" b="1">
                <a:solidFill>
                  <a:schemeClr val="tx2"/>
                </a:solidFill>
              </a:rPr>
            </a:br>
            <a:r>
              <a:rPr lang="cs-CZ" altLang="cs-CZ" sz="8000" b="1">
                <a:solidFill>
                  <a:schemeClr val="tx2"/>
                </a:solidFill>
              </a:rPr>
              <a:t>ŘEZÁNÍ VNITŘNÍCH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8000" b="1">
                <a:solidFill>
                  <a:schemeClr val="tx2"/>
                </a:solidFill>
              </a:rPr>
              <a:t>ZÁVITŮ</a:t>
            </a:r>
            <a:br>
              <a:rPr lang="cs-CZ" altLang="cs-CZ" sz="8000" b="1">
                <a:solidFill>
                  <a:schemeClr val="tx2"/>
                </a:solidFill>
              </a:rPr>
            </a:br>
            <a:endParaRPr lang="cs-CZ" altLang="cs-CZ" sz="6000" b="1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B6DEFAB9-9DF6-4E7F-B039-FA2A4835CFB4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3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3"/>
          <p:cNvSpPr>
            <a:spLocks noChangeArrowheads="1"/>
          </p:cNvSpPr>
          <p:nvPr/>
        </p:nvSpPr>
        <p:spPr bwMode="auto">
          <a:xfrm>
            <a:off x="1258888" y="1989138"/>
            <a:ext cx="7129462" cy="3817937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cs-CZ" altLang="cs-CZ" dirty="0" smtClean="0"/>
              <a:t>	</a:t>
            </a:r>
            <a:r>
              <a:rPr lang="cs-CZ" altLang="cs-CZ" sz="2400" b="1" dirty="0" smtClean="0">
                <a:solidFill>
                  <a:srgbClr val="0000FF"/>
                </a:solidFill>
              </a:rPr>
              <a:t>Základní funkční částí šroubu a matice </a:t>
            </a:r>
          </a:p>
          <a:p>
            <a:pPr algn="ctr" eaLnBrk="1" hangingPunct="1">
              <a:buFontTx/>
              <a:buNone/>
              <a:defRPr/>
            </a:pPr>
            <a:r>
              <a:rPr lang="cs-CZ" altLang="cs-CZ" sz="2400" b="1" dirty="0" smtClean="0">
                <a:solidFill>
                  <a:srgbClr val="0000FF"/>
                </a:solidFill>
              </a:rPr>
              <a:t>je závit.</a:t>
            </a:r>
          </a:p>
          <a:p>
            <a:pPr algn="ctr" eaLnBrk="1" hangingPunct="1">
              <a:buFontTx/>
              <a:buNone/>
              <a:defRPr/>
            </a:pPr>
            <a:r>
              <a:rPr lang="cs-CZ" altLang="cs-CZ" sz="2400" b="1" dirty="0" smtClean="0">
                <a:solidFill>
                  <a:srgbClr val="0000FF"/>
                </a:solidFill>
              </a:rPr>
              <a:t>Závit vznikne vyříznutím šroubovité drážky.</a:t>
            </a:r>
          </a:p>
          <a:p>
            <a:pPr algn="ctr" eaLnBrk="1" hangingPunct="1">
              <a:buFontTx/>
              <a:buNone/>
              <a:defRPr/>
            </a:pPr>
            <a:endParaRPr lang="cs-CZ" altLang="cs-CZ" sz="2400" b="1" dirty="0" smtClean="0">
              <a:solidFill>
                <a:srgbClr val="0000FF"/>
              </a:solidFill>
            </a:endParaRPr>
          </a:p>
          <a:p>
            <a:pPr algn="ctr" eaLnBrk="1" hangingPunct="1">
              <a:buFontTx/>
              <a:buNone/>
              <a:defRPr/>
            </a:pPr>
            <a:r>
              <a:rPr lang="cs-CZ" altLang="cs-CZ" sz="2400" b="1" dirty="0" smtClean="0">
                <a:solidFill>
                  <a:srgbClr val="0000FF"/>
                </a:solidFill>
              </a:rPr>
              <a:t>Závit řežeme dovnitř materiálu do vyvrtané díry nebo na povrchu kruhového materiálu.</a:t>
            </a:r>
          </a:p>
          <a:p>
            <a:pPr algn="ctr" eaLnBrk="1" hangingPunct="1">
              <a:buFontTx/>
              <a:buNone/>
              <a:defRPr/>
            </a:pPr>
            <a:r>
              <a:rPr lang="cs-CZ" altLang="cs-CZ" sz="2400" b="1" dirty="0" smtClean="0">
                <a:solidFill>
                  <a:srgbClr val="0000FF"/>
                </a:solidFill>
              </a:rPr>
              <a:t> Podle toho rozdělujeme závity </a:t>
            </a:r>
          </a:p>
          <a:p>
            <a:pPr algn="ctr" eaLnBrk="1" hangingPunct="1">
              <a:buFontTx/>
              <a:buNone/>
              <a:defRPr/>
            </a:pPr>
            <a:r>
              <a:rPr lang="cs-CZ" altLang="cs-CZ" sz="2400" b="1" dirty="0" smtClean="0">
                <a:solidFill>
                  <a:srgbClr val="0000FF"/>
                </a:solidFill>
              </a:rPr>
              <a:t>na vnitřní a vnější.</a:t>
            </a:r>
          </a:p>
        </p:txBody>
      </p:sp>
      <p:sp>
        <p:nvSpPr>
          <p:cNvPr id="4105" name="TextovéPole 1"/>
          <p:cNvSpPr txBox="1">
            <a:spLocks noChangeArrowheads="1"/>
          </p:cNvSpPr>
          <p:nvPr/>
        </p:nvSpPr>
        <p:spPr bwMode="auto">
          <a:xfrm>
            <a:off x="468313" y="1341438"/>
            <a:ext cx="8628062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/>
              <a:t>Řezání vnitřních závitů – třískové obrábění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4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B94D2E20-A308-497F-AACB-DE240F623E39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4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Rectangle 2"/>
          <p:cNvSpPr>
            <a:spLocks noChangeArrowheads="1"/>
          </p:cNvSpPr>
          <p:nvPr/>
        </p:nvSpPr>
        <p:spPr bwMode="auto">
          <a:xfrm>
            <a:off x="457200" y="1052513"/>
            <a:ext cx="8229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400" b="1">
              <a:solidFill>
                <a:schemeClr val="tx2"/>
              </a:solidFill>
            </a:endParaRPr>
          </a:p>
        </p:txBody>
      </p:sp>
      <p:sp>
        <p:nvSpPr>
          <p:cNvPr id="5129" name="Rectangle 2"/>
          <p:cNvSpPr>
            <a:spLocks noChangeArrowheads="1"/>
          </p:cNvSpPr>
          <p:nvPr/>
        </p:nvSpPr>
        <p:spPr bwMode="auto">
          <a:xfrm>
            <a:off x="395288" y="900113"/>
            <a:ext cx="822960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Rozdělení  závitů podle profilu</a:t>
            </a:r>
            <a:r>
              <a:rPr lang="cs-CZ" altLang="cs-CZ" sz="4000">
                <a:solidFill>
                  <a:schemeClr val="tx2"/>
                </a:solidFill>
              </a:rPr>
              <a:t> </a:t>
            </a:r>
          </a:p>
        </p:txBody>
      </p:sp>
      <p:sp>
        <p:nvSpPr>
          <p:cNvPr id="5130" name="Rectangle 3"/>
          <p:cNvSpPr>
            <a:spLocks noChangeArrowheads="1"/>
          </p:cNvSpPr>
          <p:nvPr/>
        </p:nvSpPr>
        <p:spPr bwMode="auto">
          <a:xfrm>
            <a:off x="457200" y="1417638"/>
            <a:ext cx="8156575" cy="4708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ct val="80000"/>
              </a:lnSpc>
              <a:buFontTx/>
              <a:buNone/>
            </a:pPr>
            <a:endParaRPr lang="cs-CZ" altLang="cs-CZ" sz="2000" b="1"/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altLang="cs-CZ" sz="2000" b="1"/>
              <a:t>	</a:t>
            </a:r>
            <a:r>
              <a:rPr lang="cs-CZ" altLang="cs-CZ" sz="2000" b="1">
                <a:solidFill>
                  <a:srgbClr val="0000FF"/>
                </a:solidFill>
              </a:rPr>
              <a:t>METRICKÝ  ZÁVIT 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altLang="cs-CZ" sz="2000" b="1"/>
              <a:t> značíme velký písmenem  M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endParaRPr lang="cs-CZ" altLang="cs-CZ" sz="2000" b="1"/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altLang="cs-CZ" sz="2000" b="1">
                <a:solidFill>
                  <a:srgbClr val="0000FF"/>
                </a:solidFill>
              </a:rPr>
              <a:t>  WHITWORTHŮV  ZÁVIT 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altLang="cs-CZ" sz="2000" b="1"/>
              <a:t>   značíme velký písmenem  W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endParaRPr lang="cs-CZ" altLang="cs-CZ" sz="2000" b="1"/>
          </a:p>
          <a:p>
            <a:pPr algn="ctr" eaLnBrk="1" hangingPunct="1">
              <a:lnSpc>
                <a:spcPct val="80000"/>
              </a:lnSpc>
              <a:buFontTx/>
              <a:buNone/>
            </a:pPr>
            <a:endParaRPr lang="cs-CZ" altLang="cs-CZ" sz="2000" b="1"/>
          </a:p>
        </p:txBody>
      </p:sp>
      <p:sp>
        <p:nvSpPr>
          <p:cNvPr id="5131" name="Obdélník 1"/>
          <p:cNvSpPr>
            <a:spLocks noChangeArrowheads="1"/>
          </p:cNvSpPr>
          <p:nvPr/>
        </p:nvSpPr>
        <p:spPr bwMode="auto">
          <a:xfrm>
            <a:off x="1979613" y="3213100"/>
            <a:ext cx="4521200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cs-CZ" altLang="cs-CZ" sz="2000" b="1">
                <a:solidFill>
                  <a:srgbClr val="0000FF"/>
                </a:solidFill>
              </a:rPr>
              <a:t>           </a:t>
            </a:r>
          </a:p>
          <a:p>
            <a:pPr algn="ctr"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cs-CZ" altLang="cs-CZ" sz="2000" b="1">
                <a:solidFill>
                  <a:srgbClr val="0000FF"/>
                </a:solidFill>
              </a:rPr>
              <a:t>LICHOBĚŽNÍKOVÝ ZÁVIT </a:t>
            </a:r>
          </a:p>
          <a:p>
            <a:pPr algn="ctr"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cs-CZ" altLang="cs-CZ" sz="1800" b="1"/>
              <a:t>            značíme velký písmenem  T</a:t>
            </a:r>
          </a:p>
        </p:txBody>
      </p:sp>
      <p:pic>
        <p:nvPicPr>
          <p:cNvPr id="5132" name="Obrázek 14" descr="E:\MWL závity.jpe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494" t="4424" r="-423" b="79292"/>
          <a:stretch>
            <a:fillRect/>
          </a:stretch>
        </p:blipFill>
        <p:spPr bwMode="auto">
          <a:xfrm>
            <a:off x="1979613" y="4117975"/>
            <a:ext cx="5400675" cy="1909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A1614AD-D256-4748-A0BE-233CFAFE0BE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6153" name="Nadpis 4"/>
          <p:cNvSpPr>
            <a:spLocks/>
          </p:cNvSpPr>
          <p:nvPr/>
        </p:nvSpPr>
        <p:spPr bwMode="auto">
          <a:xfrm>
            <a:off x="468313" y="1125538"/>
            <a:ext cx="8229600" cy="57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Základní tvar a hodnoty metrického závitu</a:t>
            </a:r>
          </a:p>
        </p:txBody>
      </p:sp>
      <p:sp>
        <p:nvSpPr>
          <p:cNvPr id="6154" name="Zástupný symbol pro text 1"/>
          <p:cNvSpPr>
            <a:spLocks/>
          </p:cNvSpPr>
          <p:nvPr/>
        </p:nvSpPr>
        <p:spPr bwMode="auto">
          <a:xfrm>
            <a:off x="4067175" y="1933575"/>
            <a:ext cx="4619625" cy="3943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2000" b="1">
                <a:solidFill>
                  <a:srgbClr val="7030A0"/>
                </a:solidFill>
              </a:rPr>
              <a:t>Na obrázku  je uvedeno značení:</a:t>
            </a:r>
          </a:p>
          <a:p>
            <a:pPr>
              <a:buFontTx/>
              <a:buNone/>
            </a:pPr>
            <a:r>
              <a:rPr lang="cs-CZ" altLang="cs-CZ" sz="2000" b="1">
                <a:solidFill>
                  <a:srgbClr val="7030A0"/>
                </a:solidFill>
              </a:rPr>
              <a:t>velký průměr šroubu ….d</a:t>
            </a:r>
          </a:p>
          <a:p>
            <a:pPr>
              <a:buFontTx/>
              <a:buNone/>
            </a:pPr>
            <a:r>
              <a:rPr lang="cs-CZ" altLang="cs-CZ" sz="2000" b="1">
                <a:solidFill>
                  <a:srgbClr val="7030A0"/>
                </a:solidFill>
              </a:rPr>
              <a:t>střední průměr šroubu ..d</a:t>
            </a:r>
            <a:r>
              <a:rPr lang="cs-CZ" altLang="cs-CZ" sz="2000" b="1" baseline="-25000">
                <a:solidFill>
                  <a:srgbClr val="7030A0"/>
                </a:solidFill>
              </a:rPr>
              <a:t>2</a:t>
            </a:r>
            <a:endParaRPr lang="cs-CZ" altLang="cs-CZ" sz="2000" b="1">
              <a:solidFill>
                <a:srgbClr val="7030A0"/>
              </a:solidFill>
            </a:endParaRPr>
          </a:p>
          <a:p>
            <a:pPr>
              <a:buFontTx/>
              <a:buNone/>
            </a:pPr>
            <a:r>
              <a:rPr lang="cs-CZ" altLang="cs-CZ" sz="2000" b="1">
                <a:solidFill>
                  <a:srgbClr val="7030A0"/>
                </a:solidFill>
              </a:rPr>
              <a:t>malý průměr šroubu …..d</a:t>
            </a:r>
            <a:r>
              <a:rPr lang="cs-CZ" altLang="cs-CZ" sz="2000" b="1" baseline="-25000">
                <a:solidFill>
                  <a:srgbClr val="7030A0"/>
                </a:solidFill>
              </a:rPr>
              <a:t>3</a:t>
            </a:r>
            <a:endParaRPr lang="cs-CZ" altLang="cs-CZ" sz="2000" b="1">
              <a:solidFill>
                <a:srgbClr val="7030A0"/>
              </a:solidFill>
            </a:endParaRPr>
          </a:p>
          <a:p>
            <a:pPr>
              <a:buFontTx/>
              <a:buNone/>
            </a:pPr>
            <a:r>
              <a:rPr lang="cs-CZ" altLang="cs-CZ" sz="2000" b="1">
                <a:solidFill>
                  <a:srgbClr val="7030A0"/>
                </a:solidFill>
              </a:rPr>
              <a:t>velký průměr matice….   D</a:t>
            </a:r>
          </a:p>
          <a:p>
            <a:pPr>
              <a:buFontTx/>
              <a:buNone/>
            </a:pPr>
            <a:r>
              <a:rPr lang="cs-CZ" altLang="cs-CZ" sz="2000" b="1">
                <a:solidFill>
                  <a:srgbClr val="7030A0"/>
                </a:solidFill>
              </a:rPr>
              <a:t>střední průměr matice… D</a:t>
            </a:r>
            <a:r>
              <a:rPr lang="cs-CZ" altLang="cs-CZ" sz="2000" b="1" baseline="-25000">
                <a:solidFill>
                  <a:srgbClr val="7030A0"/>
                </a:solidFill>
              </a:rPr>
              <a:t>2</a:t>
            </a:r>
            <a:endParaRPr lang="cs-CZ" altLang="cs-CZ" sz="2000" b="1">
              <a:solidFill>
                <a:srgbClr val="7030A0"/>
              </a:solidFill>
            </a:endParaRPr>
          </a:p>
          <a:p>
            <a:pPr>
              <a:buFontTx/>
              <a:buNone/>
            </a:pPr>
            <a:r>
              <a:rPr lang="cs-CZ" altLang="cs-CZ" sz="2000" b="1">
                <a:solidFill>
                  <a:srgbClr val="7030A0"/>
                </a:solidFill>
              </a:rPr>
              <a:t>malý průměr matice…..   D</a:t>
            </a:r>
            <a:r>
              <a:rPr lang="cs-CZ" altLang="cs-CZ" sz="2000" b="1" baseline="-25000">
                <a:solidFill>
                  <a:srgbClr val="7030A0"/>
                </a:solidFill>
              </a:rPr>
              <a:t>1</a:t>
            </a:r>
            <a:endParaRPr lang="cs-CZ" altLang="cs-CZ" sz="2000" b="1">
              <a:solidFill>
                <a:srgbClr val="7030A0"/>
              </a:solidFill>
            </a:endParaRPr>
          </a:p>
          <a:p>
            <a:pPr>
              <a:buFontTx/>
              <a:buNone/>
            </a:pPr>
            <a:r>
              <a:rPr lang="cs-CZ" altLang="cs-CZ" sz="2000" b="1">
                <a:solidFill>
                  <a:srgbClr val="7030A0"/>
                </a:solidFill>
              </a:rPr>
              <a:t>stoupání ………………… s</a:t>
            </a:r>
          </a:p>
          <a:p>
            <a:pPr>
              <a:buFontTx/>
              <a:buNone/>
            </a:pPr>
            <a:r>
              <a:rPr lang="cs-CZ" altLang="cs-CZ" sz="2000" b="1">
                <a:solidFill>
                  <a:srgbClr val="7030A0"/>
                </a:solidFill>
              </a:rPr>
              <a:t>rozteč  ……………………t </a:t>
            </a:r>
          </a:p>
          <a:p>
            <a:pPr>
              <a:buFontTx/>
              <a:buNone/>
            </a:pPr>
            <a:r>
              <a:rPr lang="cs-CZ" altLang="cs-CZ" sz="2000" b="1">
                <a:solidFill>
                  <a:srgbClr val="7030A0"/>
                </a:solidFill>
              </a:rPr>
              <a:t>nosná hloubka závitu …H</a:t>
            </a:r>
            <a:r>
              <a:rPr lang="cs-CZ" altLang="cs-CZ" sz="2000" b="1" baseline="-25000">
                <a:solidFill>
                  <a:srgbClr val="7030A0"/>
                </a:solidFill>
              </a:rPr>
              <a:t>1</a:t>
            </a:r>
            <a:endParaRPr lang="cs-CZ" altLang="cs-CZ" sz="2000" b="1">
              <a:solidFill>
                <a:srgbClr val="7030A0"/>
              </a:solidFill>
            </a:endParaRPr>
          </a:p>
          <a:p>
            <a:pPr>
              <a:buFontTx/>
              <a:buNone/>
            </a:pPr>
            <a:endParaRPr lang="cs-CZ" altLang="cs-CZ" sz="2000" b="1">
              <a:solidFill>
                <a:srgbClr val="7030A0"/>
              </a:solidFill>
            </a:endParaRPr>
          </a:p>
          <a:p>
            <a:pPr>
              <a:buFontTx/>
              <a:buNone/>
            </a:pPr>
            <a:endParaRPr lang="cs-CZ" altLang="cs-CZ" sz="2000" b="1">
              <a:solidFill>
                <a:srgbClr val="2D7731"/>
              </a:solidFill>
            </a:endParaRPr>
          </a:p>
        </p:txBody>
      </p:sp>
      <p:pic>
        <p:nvPicPr>
          <p:cNvPr id="6155" name="Picture 1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55" t="6326" r="18315" b="3754"/>
          <a:stretch>
            <a:fillRect/>
          </a:stretch>
        </p:blipFill>
        <p:spPr bwMode="auto">
          <a:xfrm>
            <a:off x="684213" y="1712913"/>
            <a:ext cx="2730500" cy="388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5B4C060-7204-4466-AC90-2FB026EBBFB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Rectangle 2"/>
          <p:cNvSpPr>
            <a:spLocks noChangeArrowheads="1"/>
          </p:cNvSpPr>
          <p:nvPr/>
        </p:nvSpPr>
        <p:spPr bwMode="auto">
          <a:xfrm>
            <a:off x="755650" y="1265238"/>
            <a:ext cx="8229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400" b="1">
              <a:solidFill>
                <a:srgbClr val="0000FF"/>
              </a:solidFill>
            </a:endParaRPr>
          </a:p>
        </p:txBody>
      </p:sp>
      <p:sp>
        <p:nvSpPr>
          <p:cNvPr id="7177" name="Rectangle 2"/>
          <p:cNvSpPr>
            <a:spLocks noChangeArrowheads="1"/>
          </p:cNvSpPr>
          <p:nvPr/>
        </p:nvSpPr>
        <p:spPr bwMode="auto">
          <a:xfrm>
            <a:off x="395288" y="1196975"/>
            <a:ext cx="8229600" cy="503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Závitořezné nástroje pro vnitřní závity</a:t>
            </a:r>
          </a:p>
        </p:txBody>
      </p:sp>
      <p:pic>
        <p:nvPicPr>
          <p:cNvPr id="7178" name="Picture 5" descr="závitník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80" t="10686" r="17101" b="37393"/>
          <a:stretch>
            <a:fillRect/>
          </a:stretch>
        </p:blipFill>
        <p:spPr bwMode="auto">
          <a:xfrm>
            <a:off x="731838" y="2203450"/>
            <a:ext cx="3109912" cy="36734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227" name="Rectangle 4"/>
          <p:cNvSpPr>
            <a:spLocks noChangeArrowheads="1"/>
          </p:cNvSpPr>
          <p:nvPr/>
        </p:nvSpPr>
        <p:spPr bwMode="auto">
          <a:xfrm>
            <a:off x="4284663" y="1960563"/>
            <a:ext cx="4330700" cy="3916362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  <a:defRPr/>
            </a:pPr>
            <a:r>
              <a:rPr lang="cs-CZ" altLang="cs-CZ" sz="2000" b="1" dirty="0" smtClean="0"/>
              <a:t>	</a:t>
            </a:r>
          </a:p>
          <a:p>
            <a:pPr eaLnBrk="1" hangingPunct="1">
              <a:spcBef>
                <a:spcPct val="20000"/>
              </a:spcBef>
              <a:defRPr/>
            </a:pPr>
            <a:r>
              <a:rPr lang="cs-CZ" altLang="cs-CZ" sz="2000" b="1" dirty="0" smtClean="0"/>
              <a:t>   První </a:t>
            </a:r>
            <a:r>
              <a:rPr lang="cs-CZ" altLang="cs-CZ" sz="2000" b="1" dirty="0" err="1" smtClean="0">
                <a:solidFill>
                  <a:srgbClr val="0000FF"/>
                </a:solidFill>
              </a:rPr>
              <a:t>předřezávací</a:t>
            </a:r>
            <a:r>
              <a:rPr lang="cs-CZ" altLang="cs-CZ" sz="2000" b="1" dirty="0" smtClean="0"/>
              <a:t>  závitník </a:t>
            </a:r>
          </a:p>
          <a:p>
            <a:pPr algn="ctr" eaLnBrk="1" hangingPunct="1">
              <a:spcBef>
                <a:spcPct val="20000"/>
              </a:spcBef>
              <a:defRPr/>
            </a:pPr>
            <a:r>
              <a:rPr lang="cs-CZ" altLang="cs-CZ" sz="2000" b="1" dirty="0" smtClean="0"/>
              <a:t> bere asi 60% materiálu. </a:t>
            </a:r>
          </a:p>
          <a:p>
            <a:pPr algn="ctr" eaLnBrk="1" hangingPunct="1">
              <a:spcBef>
                <a:spcPct val="20000"/>
              </a:spcBef>
              <a:defRPr/>
            </a:pPr>
            <a:r>
              <a:rPr lang="cs-CZ" altLang="cs-CZ" sz="2000" b="1" dirty="0" smtClean="0"/>
              <a:t>	</a:t>
            </a:r>
          </a:p>
          <a:p>
            <a:pPr algn="ctr" eaLnBrk="1" hangingPunct="1">
              <a:spcBef>
                <a:spcPct val="20000"/>
              </a:spcBef>
              <a:defRPr/>
            </a:pPr>
            <a:r>
              <a:rPr lang="cs-CZ" altLang="cs-CZ" sz="2000" b="1" dirty="0" smtClean="0"/>
              <a:t>Druhý –</a:t>
            </a:r>
            <a:r>
              <a:rPr lang="cs-CZ" altLang="cs-CZ" sz="2000" b="1" dirty="0" smtClean="0">
                <a:solidFill>
                  <a:srgbClr val="0000FF"/>
                </a:solidFill>
              </a:rPr>
              <a:t> řezací </a:t>
            </a:r>
            <a:r>
              <a:rPr lang="cs-CZ" altLang="cs-CZ" sz="2000" b="1" dirty="0" smtClean="0"/>
              <a:t>ubere asi 30% 	</a:t>
            </a:r>
          </a:p>
          <a:p>
            <a:pPr algn="ctr" eaLnBrk="1" hangingPunct="1">
              <a:spcBef>
                <a:spcPct val="20000"/>
              </a:spcBef>
              <a:defRPr/>
            </a:pPr>
            <a:endParaRPr lang="cs-CZ" altLang="cs-CZ" sz="2000" b="1" dirty="0" smtClean="0"/>
          </a:p>
          <a:p>
            <a:pPr eaLnBrk="1" hangingPunct="1">
              <a:spcBef>
                <a:spcPct val="20000"/>
              </a:spcBef>
              <a:defRPr/>
            </a:pPr>
            <a:r>
              <a:rPr lang="cs-CZ" altLang="cs-CZ" sz="2000" b="1" dirty="0" smtClean="0"/>
              <a:t>    </a:t>
            </a:r>
          </a:p>
          <a:p>
            <a:pPr eaLnBrk="1" hangingPunct="1">
              <a:spcBef>
                <a:spcPct val="20000"/>
              </a:spcBef>
              <a:defRPr/>
            </a:pPr>
            <a:r>
              <a:rPr lang="cs-CZ" altLang="cs-CZ" sz="2000" b="1" dirty="0" smtClean="0"/>
              <a:t>     Třetí  </a:t>
            </a:r>
            <a:r>
              <a:rPr lang="cs-CZ" altLang="cs-CZ" sz="2000" b="1" dirty="0" err="1" smtClean="0">
                <a:solidFill>
                  <a:srgbClr val="0000FF"/>
                </a:solidFill>
              </a:rPr>
              <a:t>dořezávací</a:t>
            </a:r>
            <a:r>
              <a:rPr lang="cs-CZ" altLang="cs-CZ" sz="2000" b="1" dirty="0" smtClean="0"/>
              <a:t>  ubere 10%.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ACC56143-CC3E-4524-B4E8-FF8AE6131475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7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2"/>
          <p:cNvSpPr>
            <a:spLocks noChangeArrowheads="1"/>
          </p:cNvSpPr>
          <p:nvPr/>
        </p:nvSpPr>
        <p:spPr bwMode="auto">
          <a:xfrm>
            <a:off x="468313" y="1125538"/>
            <a:ext cx="8229600" cy="50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Pracovní postup řezání vnitřního  závitu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Podle velikosti závitu vyvrtáme díru.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Díru vrtáme větší než je malý průměr závitu.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.  </a:t>
            </a:r>
          </a:p>
        </p:txBody>
      </p:sp>
      <p:sp>
        <p:nvSpPr>
          <p:cNvPr id="8201" name="Rectangle 4"/>
          <p:cNvSpPr>
            <a:spLocks noChangeArrowheads="1"/>
          </p:cNvSpPr>
          <p:nvPr/>
        </p:nvSpPr>
        <p:spPr bwMode="auto"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cs-CZ" altLang="cs-CZ" sz="2800" b="1"/>
              <a:t>	</a:t>
            </a:r>
          </a:p>
        </p:txBody>
      </p:sp>
      <p:pic>
        <p:nvPicPr>
          <p:cNvPr id="8202" name="Picture 10" descr="C:\Users\Hrstka\Desktop\bbb\skenování010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2963863"/>
            <a:ext cx="7661275" cy="2697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2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4CD45BCD-6E99-4B2A-81DA-77F82C94AE1A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8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Rectangle 2"/>
          <p:cNvSpPr>
            <a:spLocks noChangeArrowheads="1"/>
          </p:cNvSpPr>
          <p:nvPr/>
        </p:nvSpPr>
        <p:spPr bwMode="auto">
          <a:xfrm>
            <a:off x="468313" y="1125538"/>
            <a:ext cx="8229600" cy="50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Díru zahloubíme kuželovým záhlubníkem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9225" name="Rectangle 4"/>
          <p:cNvSpPr>
            <a:spLocks noChangeArrowheads="1"/>
          </p:cNvSpPr>
          <p:nvPr/>
        </p:nvSpPr>
        <p:spPr bwMode="auto"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cs-CZ" altLang="cs-CZ" sz="2800" b="1"/>
              <a:t>	</a:t>
            </a:r>
          </a:p>
        </p:txBody>
      </p:sp>
      <p:pic>
        <p:nvPicPr>
          <p:cNvPr id="9226" name="Zástupný symbol pro obsah 4" descr="E:\2011-01-13\Scan10002.JPG"/>
          <p:cNvPicPr>
            <a:picLocks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24" t="9720" r="45729" b="7834"/>
          <a:stretch>
            <a:fillRect/>
          </a:stretch>
        </p:blipFill>
        <p:spPr bwMode="auto">
          <a:xfrm>
            <a:off x="2597150" y="1773238"/>
            <a:ext cx="3797300" cy="3744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4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42741D82-2EF1-45F2-8CDC-3397C7B26DB2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9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Rectangle 2"/>
          <p:cNvSpPr>
            <a:spLocks noChangeArrowheads="1"/>
          </p:cNvSpPr>
          <p:nvPr/>
        </p:nvSpPr>
        <p:spPr bwMode="auto">
          <a:xfrm>
            <a:off x="468313" y="1125538"/>
            <a:ext cx="8291512" cy="50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0249" name="Rectangle 8"/>
          <p:cNvSpPr>
            <a:spLocks noChangeArrowheads="1"/>
          </p:cNvSpPr>
          <p:nvPr/>
        </p:nvSpPr>
        <p:spPr bwMode="auto">
          <a:xfrm>
            <a:off x="2843213" y="1125538"/>
            <a:ext cx="297338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Kontrolní otázky</a:t>
            </a:r>
          </a:p>
        </p:txBody>
      </p:sp>
      <p:sp>
        <p:nvSpPr>
          <p:cNvPr id="12298" name="Zástupný symbol pro obsah 2"/>
          <p:cNvSpPr>
            <a:spLocks/>
          </p:cNvSpPr>
          <p:nvPr/>
        </p:nvSpPr>
        <p:spPr bwMode="auto">
          <a:xfrm>
            <a:off x="457200" y="2133600"/>
            <a:ext cx="8229600" cy="3527425"/>
          </a:xfrm>
          <a:prstGeom prst="rect">
            <a:avLst/>
          </a:prstGeom>
          <a:solidFill>
            <a:schemeClr val="accent1"/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  <a:defRPr/>
            </a:pPr>
            <a:r>
              <a:rPr lang="cs-CZ" altLang="cs-CZ" sz="1600" b="1" dirty="0" smtClean="0"/>
              <a:t>  </a:t>
            </a:r>
          </a:p>
          <a:p>
            <a:pPr>
              <a:buFontTx/>
              <a:buNone/>
              <a:defRPr/>
            </a:pPr>
            <a:r>
              <a:rPr lang="cs-CZ" altLang="cs-CZ" sz="2000" b="1" dirty="0" smtClean="0"/>
              <a:t>  1. Co to je úhel stoupání?</a:t>
            </a:r>
          </a:p>
          <a:p>
            <a:pPr>
              <a:buFontTx/>
              <a:buNone/>
              <a:defRPr/>
            </a:pPr>
            <a:r>
              <a:rPr lang="cs-CZ" altLang="cs-CZ" sz="2000" b="1" dirty="0" smtClean="0"/>
              <a:t>  </a:t>
            </a:r>
          </a:p>
          <a:p>
            <a:pPr>
              <a:buFontTx/>
              <a:buNone/>
              <a:defRPr/>
            </a:pPr>
            <a:r>
              <a:rPr lang="cs-CZ" altLang="cs-CZ" sz="2000" b="1" dirty="0" smtClean="0"/>
              <a:t> 2. Podle čeho se určuje rozdíl mezi levým a pravým závitem?</a:t>
            </a:r>
          </a:p>
          <a:p>
            <a:pPr>
              <a:buFontTx/>
              <a:buNone/>
              <a:defRPr/>
            </a:pPr>
            <a:r>
              <a:rPr lang="cs-CZ" altLang="cs-CZ" sz="2000" b="1" dirty="0" smtClean="0"/>
              <a:t> </a:t>
            </a:r>
          </a:p>
          <a:p>
            <a:pPr>
              <a:buFontTx/>
              <a:buNone/>
              <a:defRPr/>
            </a:pPr>
            <a:r>
              <a:rPr lang="cs-CZ" altLang="cs-CZ" sz="2000" b="1" dirty="0" smtClean="0"/>
              <a:t> 3. Jak se rozdělují závity podle tvaru?</a:t>
            </a:r>
          </a:p>
          <a:p>
            <a:pPr>
              <a:buFontTx/>
              <a:buNone/>
              <a:defRPr/>
            </a:pPr>
            <a:r>
              <a:rPr lang="cs-CZ" altLang="cs-CZ" sz="2000" b="1" dirty="0" smtClean="0"/>
              <a:t> </a:t>
            </a:r>
          </a:p>
          <a:p>
            <a:pPr>
              <a:buFontTx/>
              <a:buNone/>
              <a:defRPr/>
            </a:pPr>
            <a:r>
              <a:rPr lang="cs-CZ" altLang="cs-CZ" sz="2000" b="1" dirty="0" smtClean="0"/>
              <a:t> 4. Jaký je rozdíl mezi metrickým a </a:t>
            </a:r>
            <a:r>
              <a:rPr lang="cs-CZ" altLang="cs-CZ" sz="2000" b="1" dirty="0" err="1" smtClean="0"/>
              <a:t>Whitwortovým</a:t>
            </a:r>
            <a:r>
              <a:rPr lang="cs-CZ" altLang="cs-CZ" sz="2000" b="1" dirty="0" smtClean="0"/>
              <a:t> závitem?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1DDEB54B-4DDC-4187-8375-AED6666C2EAC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10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8891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cs-CZ" altLang="cs-CZ" sz="2800" b="1"/>
          </a:p>
          <a:p>
            <a:pPr>
              <a:buFontTx/>
              <a:buNone/>
            </a:pPr>
            <a:r>
              <a:rPr lang="cs-CZ" altLang="cs-CZ" sz="1800" b="1"/>
              <a:t>	</a:t>
            </a:r>
            <a:endParaRPr lang="cs-CZ" altLang="cs-CZ"/>
          </a:p>
        </p:txBody>
      </p:sp>
      <p:sp>
        <p:nvSpPr>
          <p:cNvPr id="11273" name="Rectangle 8"/>
          <p:cNvSpPr>
            <a:spLocks noChangeArrowheads="1"/>
          </p:cNvSpPr>
          <p:nvPr/>
        </p:nvSpPr>
        <p:spPr bwMode="auto">
          <a:xfrm>
            <a:off x="2843213" y="1125538"/>
            <a:ext cx="32639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FF0000"/>
                </a:solidFill>
              </a:rPr>
              <a:t>Bezpečnost práce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027238" y="2711450"/>
            <a:ext cx="4895850" cy="1476375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b="1" dirty="0"/>
              <a:t>1. Materiál  řádně upněte!</a:t>
            </a:r>
          </a:p>
          <a:p>
            <a:pPr>
              <a:defRPr/>
            </a:pPr>
            <a:endParaRPr lang="cs-CZ" b="1" dirty="0"/>
          </a:p>
          <a:p>
            <a:pPr>
              <a:defRPr/>
            </a:pPr>
            <a:r>
              <a:rPr lang="cs-CZ" b="1" dirty="0"/>
              <a:t>2. Používejte nepoškozené nástroje!</a:t>
            </a:r>
          </a:p>
          <a:p>
            <a:pPr>
              <a:defRPr/>
            </a:pPr>
            <a:endParaRPr lang="cs-CZ" b="1" dirty="0"/>
          </a:p>
          <a:p>
            <a:pPr>
              <a:defRPr/>
            </a:pPr>
            <a:r>
              <a:rPr lang="cs-CZ" b="1" dirty="0"/>
              <a:t>3. Dodržujte pořadí závitníků!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92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41213B7F-DC9F-45CD-8711-09A9A9B3DDD2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11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1412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Použitá literatura</a:t>
            </a:r>
          </a:p>
        </p:txBody>
      </p:sp>
      <p:sp>
        <p:nvSpPr>
          <p:cNvPr id="12297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1400" b="1"/>
              <a:t>	</a:t>
            </a:r>
          </a:p>
          <a:p>
            <a:pPr>
              <a:buFontTx/>
              <a:buNone/>
            </a:pPr>
            <a:r>
              <a:rPr lang="cs-CZ" altLang="cs-CZ" sz="1400" b="1"/>
              <a:t>       1)</a:t>
            </a:r>
            <a:r>
              <a:rPr lang="cs-CZ" altLang="cs-CZ" sz="1400" b="1" i="1"/>
              <a:t>Zámečnické práce a údržba </a:t>
            </a:r>
          </a:p>
          <a:p>
            <a:pPr>
              <a:buFontTx/>
              <a:buNone/>
            </a:pPr>
            <a:r>
              <a:rPr lang="cs-CZ" altLang="cs-CZ" sz="1400" b="1" i="1"/>
              <a:t>        </a:t>
            </a:r>
          </a:p>
          <a:p>
            <a:pPr>
              <a:buFontTx/>
              <a:buNone/>
            </a:pPr>
            <a:r>
              <a:rPr lang="cs-CZ" altLang="cs-CZ" sz="1400" b="1" i="1"/>
              <a:t>         Technologie </a:t>
            </a:r>
          </a:p>
          <a:p>
            <a:pPr>
              <a:buFontTx/>
              <a:buNone/>
            </a:pPr>
            <a:r>
              <a:rPr lang="cs-CZ" altLang="cs-CZ" sz="1400" i="1"/>
              <a:t>        1. díl učebnice pro odborná učiliště</a:t>
            </a:r>
            <a:endParaRPr lang="cs-CZ" altLang="cs-CZ" sz="1400"/>
          </a:p>
          <a:p>
            <a:pPr>
              <a:buFontTx/>
              <a:buNone/>
            </a:pPr>
            <a:r>
              <a:rPr lang="cs-CZ" altLang="cs-CZ" sz="1400"/>
              <a:t>        Vydalo  Nakladatelství  PARTA, s.r.o.</a:t>
            </a:r>
          </a:p>
          <a:p>
            <a:pPr>
              <a:buFontTx/>
              <a:buNone/>
            </a:pPr>
            <a:r>
              <a:rPr lang="cs-CZ" altLang="cs-CZ" sz="1400"/>
              <a:t>         Praha 2006,</a:t>
            </a:r>
          </a:p>
          <a:p>
            <a:pPr>
              <a:buFontTx/>
              <a:buNone/>
            </a:pPr>
            <a:r>
              <a:rPr lang="cs-CZ" altLang="cs-CZ" sz="1400"/>
              <a:t>         </a:t>
            </a:r>
            <a:r>
              <a:rPr lang="cs-CZ" altLang="cs-CZ" sz="1400" b="1"/>
              <a:t>ISBN 80-7320-086-4 </a:t>
            </a:r>
          </a:p>
          <a:p>
            <a:pPr>
              <a:buFontTx/>
              <a:buNone/>
            </a:pPr>
            <a:r>
              <a:rPr lang="cs-CZ" altLang="cs-CZ" sz="1400" b="1"/>
              <a:t>        </a:t>
            </a:r>
          </a:p>
          <a:p>
            <a:pPr>
              <a:buFontTx/>
              <a:buNone/>
            </a:pPr>
            <a:r>
              <a:rPr lang="cs-CZ" altLang="cs-CZ" sz="1400" b="1"/>
              <a:t>         Autoři: </a:t>
            </a:r>
            <a:r>
              <a:rPr lang="cs-CZ" altLang="cs-CZ" sz="1400" i="1"/>
              <a:t>Fialová Dana Ing., Gradek Vladislav Ing.,</a:t>
            </a:r>
            <a:r>
              <a:rPr lang="cs-CZ" altLang="cs-CZ" sz="1400"/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400"/>
              <a:t>         Použité obrázky: obr. 113, 114, 124</a:t>
            </a:r>
            <a:r>
              <a:rPr lang="cs-CZ" altLang="cs-CZ" sz="1400" b="1"/>
              <a:t>	  </a:t>
            </a:r>
          </a:p>
          <a:p>
            <a:pPr>
              <a:buFontTx/>
              <a:buNone/>
            </a:pPr>
            <a:r>
              <a:rPr lang="cs-CZ" altLang="cs-CZ" sz="1400" b="1"/>
              <a:t>	 </a:t>
            </a:r>
          </a:p>
          <a:p>
            <a:pPr>
              <a:buFontTx/>
              <a:buNone/>
            </a:pPr>
            <a:r>
              <a:rPr lang="cs-CZ" altLang="cs-CZ" sz="1400" b="1"/>
              <a:t>        2)</a:t>
            </a:r>
            <a:r>
              <a:rPr lang="cs-CZ" altLang="cs-CZ" sz="1400" b="1" i="1"/>
              <a:t>Technologie ručního zpracování kovů </a:t>
            </a:r>
          </a:p>
          <a:p>
            <a:pPr>
              <a:buFontTx/>
              <a:buNone/>
            </a:pPr>
            <a:r>
              <a:rPr lang="cs-CZ" altLang="cs-CZ" sz="1400" b="1" i="1"/>
              <a:t>        </a:t>
            </a:r>
            <a:r>
              <a:rPr lang="cs-CZ" altLang="cs-CZ" sz="1400" i="1"/>
              <a:t>pro 1. ročník OU a UŠ kovo oborů, </a:t>
            </a:r>
          </a:p>
          <a:p>
            <a:pPr>
              <a:buFontTx/>
              <a:buNone/>
            </a:pPr>
            <a:r>
              <a:rPr lang="cs-CZ" altLang="cs-CZ" sz="1400" i="1"/>
              <a:t>        Praha, </a:t>
            </a:r>
            <a:r>
              <a:rPr lang="cs-CZ" altLang="cs-CZ" sz="1400"/>
              <a:t>SNTL 1981, </a:t>
            </a:r>
          </a:p>
          <a:p>
            <a:pPr>
              <a:buFontTx/>
              <a:buNone/>
            </a:pPr>
            <a:r>
              <a:rPr lang="cs-CZ" altLang="cs-CZ" sz="1400"/>
              <a:t>        EAN 04-204-82, použité obrázky: str.57, obr. A</a:t>
            </a:r>
            <a:endParaRPr lang="cs-CZ" altLang="cs-CZ" sz="1400" b="1"/>
          </a:p>
          <a:p>
            <a:pPr>
              <a:buFontTx/>
              <a:buNone/>
            </a:pPr>
            <a:r>
              <a:rPr lang="cs-CZ" altLang="cs-CZ" sz="1400" b="1"/>
              <a:t>        Autor: OUTRATA  ING. Jiří,</a:t>
            </a:r>
          </a:p>
          <a:p>
            <a:pPr>
              <a:buFontTx/>
              <a:buNone/>
            </a:pPr>
            <a:endParaRPr lang="cs-CZ" altLang="cs-CZ" sz="1400" b="1"/>
          </a:p>
          <a:p>
            <a:pPr>
              <a:buFontTx/>
              <a:buNone/>
            </a:pPr>
            <a:r>
              <a:rPr lang="cs-CZ" altLang="cs-CZ" sz="1400" b="1"/>
              <a:t>	</a:t>
            </a:r>
            <a:endParaRPr lang="cs-CZ" altLang="cs-CZ" sz="2800" b="1"/>
          </a:p>
          <a:p>
            <a:pPr eaLnBrk="1" hangingPunct="1">
              <a:buFontTx/>
              <a:buNone/>
            </a:pPr>
            <a:r>
              <a:rPr lang="cs-CZ" altLang="cs-CZ" sz="2400" b="1"/>
              <a:t>	</a:t>
            </a:r>
            <a:endParaRPr lang="cs-CZ" altLang="cs-CZ"/>
          </a:p>
        </p:txBody>
      </p:sp>
      <p:sp>
        <p:nvSpPr>
          <p:cNvPr id="12298" name="Obdélník 1"/>
          <p:cNvSpPr>
            <a:spLocks noChangeArrowheads="1"/>
          </p:cNvSpPr>
          <p:nvPr/>
        </p:nvSpPr>
        <p:spPr bwMode="auto">
          <a:xfrm>
            <a:off x="457200" y="1858963"/>
            <a:ext cx="81565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1211</TotalTime>
  <Words>340</Words>
  <Application>Microsoft Office PowerPoint</Application>
  <PresentationFormat>Předvádění na obrazovce (4:3)</PresentationFormat>
  <Paragraphs>166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Lubomir Hrstka</dc:creator>
  <cp:lastModifiedBy>Karel Filas, Ing.</cp:lastModifiedBy>
  <cp:revision>97</cp:revision>
  <cp:lastPrinted>2014-03-10T12:11:21Z</cp:lastPrinted>
  <dcterms:created xsi:type="dcterms:W3CDTF">2007-02-24T11:24:02Z</dcterms:created>
  <dcterms:modified xsi:type="dcterms:W3CDTF">2014-03-11T10:52:57Z</dcterms:modified>
</cp:coreProperties>
</file>