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10" r:id="rId2"/>
    <p:sldId id="312" r:id="rId3"/>
    <p:sldId id="313" r:id="rId4"/>
    <p:sldId id="295" r:id="rId5"/>
    <p:sldId id="276" r:id="rId6"/>
    <p:sldId id="314" r:id="rId7"/>
    <p:sldId id="282" r:id="rId8"/>
    <p:sldId id="308" r:id="rId9"/>
    <p:sldId id="315" r:id="rId10"/>
    <p:sldId id="297" r:id="rId11"/>
  </p:sldIdLst>
  <p:sldSz cx="9144000" cy="6858000" type="screen4x3"/>
  <p:notesSz cx="6811963" cy="9945688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3CCCC"/>
    <a:srgbClr val="FF3300"/>
    <a:srgbClr val="FF3399"/>
    <a:srgbClr val="003300"/>
    <a:srgbClr val="0066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4" autoAdjust="0"/>
    <p:restoredTop sz="94455" autoAdjust="0"/>
  </p:normalViewPr>
  <p:slideViewPr>
    <p:cSldViewPr>
      <p:cViewPr>
        <p:scale>
          <a:sx n="107" d="100"/>
          <a:sy n="107" d="100"/>
        </p:scale>
        <p:origin x="-163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9" d="100"/>
        <a:sy n="12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9213" y="0"/>
            <a:ext cx="29511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64CE63D-8ACF-4D44-AA43-7E474179BE98}" type="datetimeFigureOut">
              <a:rPr lang="cs-CZ"/>
              <a:pPr>
                <a:defRPr/>
              </a:pPr>
              <a:t>11. 3. 2014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70463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1038" y="4724400"/>
            <a:ext cx="5449887" cy="44751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7213"/>
            <a:ext cx="29511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9213" y="9447213"/>
            <a:ext cx="2951162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B5382D3-DCDA-423B-A06E-B08A3509BB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81623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33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A61A38FC-3595-4352-B415-0EDE7F5FA88B}" type="slidenum">
              <a:rPr lang="cs-CZ" altLang="cs-CZ" smtClean="0"/>
              <a:pPr/>
              <a:t>8</a:t>
            </a:fld>
            <a:endParaRPr lang="cs-CZ" alt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43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9EEAD29A-F4E5-4E59-A454-3696929A9BB3}" type="slidenum">
              <a:rPr lang="cs-CZ" altLang="cs-CZ" smtClean="0"/>
              <a:pPr/>
              <a:t>9</a:t>
            </a:fld>
            <a:endParaRPr lang="cs-CZ" alt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A521FE-71BD-422A-B164-948F9983F6D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1531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E8BB3-ABF3-43B2-87AA-3250AA9EBE3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47236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57EE6-0DCE-46A4-898E-07039BBB878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9884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A1D73-61BC-4445-9A90-A8D958C3661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14559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4F06A-019C-47A2-8EAA-CBFE783F81A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26099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8A83D8-2F61-4D4A-9EFF-1B20D442527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3885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8616A-3A89-40CC-8D48-536C5FF7238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17141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6880E-9EC8-485F-8267-54C1B704841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32434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11C78-A121-432A-BB36-0A9DE62A630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21715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1C81C-99B3-438A-97D1-51D8EE830EC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95469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C0C57-ECB0-486C-BD47-8D97ACB4953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689812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35BAE-DBAF-40CC-A870-5FE2A34F801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20288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0D900E-98C8-44D2-96A5-3E43B786E8C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837289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33E091-E50F-44C3-ABC8-8BD682AB4EE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32467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A39D1-6DAE-4B89-B73C-C5D3D4DC4E1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55867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DA5A4D1B-FC2C-4B4B-B2B9-B57BE08E6C2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19" name="Group 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827252"/>
              </p:ext>
            </p:extLst>
          </p:nvPr>
        </p:nvGraphicFramePr>
        <p:xfrm>
          <a:off x="750888" y="2060575"/>
          <a:ext cx="7559675" cy="36720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itchFamily="34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Způsoby řezání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vnějších závitů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Závitová sada, závitové očko, vratidlo, vnější závit, náběh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Odborný výcvik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Autor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Lubomír Hrstka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PC, data projektor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1. ročník, žáci 15 - 16 let, elektrikář, autoelektrikář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58850"/>
            <a:ext cx="75596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 dirty="0">
                <a:latin typeface="Calibri" pitchFamily="34" charset="0"/>
                <a:cs typeface="Arial" charset="0"/>
              </a:rPr>
              <a:t>Řezání </a:t>
            </a:r>
            <a:r>
              <a:rPr lang="cs-CZ" altLang="cs-CZ" sz="2800" b="1" dirty="0" smtClean="0">
                <a:latin typeface="Calibri" pitchFamily="34" charset="0"/>
                <a:cs typeface="Arial" charset="0"/>
              </a:rPr>
              <a:t>vnějších </a:t>
            </a:r>
            <a:r>
              <a:rPr lang="cs-CZ" altLang="cs-CZ" sz="2800" b="1" dirty="0">
                <a:latin typeface="Calibri" pitchFamily="34" charset="0"/>
                <a:cs typeface="Arial" charset="0"/>
              </a:rPr>
              <a:t>závitů</a:t>
            </a:r>
          </a:p>
        </p:txBody>
      </p:sp>
      <p:sp>
        <p:nvSpPr>
          <p:cNvPr id="2109" name="Zástupný symbol pro číslo snímku 14"/>
          <p:cNvSpPr txBox="1">
            <a:spLocks noGrp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6E868689-6396-4BC5-85E9-4C92CC378CE5}" type="slidenum">
              <a:rPr lang="cs-CZ" altLang="cs-CZ" sz="1200">
                <a:solidFill>
                  <a:srgbClr val="898989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200">
              <a:solidFill>
                <a:srgbClr val="898989"/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92163" y="1455738"/>
            <a:ext cx="75612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latin typeface="Calibri" pitchFamily="34" charset="0"/>
              </a:rPr>
              <a:t>VY_32_INOVACE_15_298</a:t>
            </a:r>
            <a:endParaRPr lang="cs-CZ" altLang="cs-CZ" sz="2400" b="1" dirty="0">
              <a:latin typeface="Calibri" pitchFamily="34" charset="0"/>
              <a:cs typeface="Arial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6" name="Zástupný symbol pro číslo snímku 14"/>
          <p:cNvSpPr txBox="1">
            <a:spLocks noGrp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429E5CBC-9C01-4467-868E-63F8CA905E4B}" type="slidenum">
              <a:rPr lang="cs-CZ" altLang="cs-CZ" sz="1200">
                <a:solidFill>
                  <a:srgbClr val="898989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cs-CZ" altLang="cs-CZ" sz="1200">
              <a:solidFill>
                <a:srgbClr val="898989"/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307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1835150" y="1268413"/>
            <a:ext cx="47942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Ruční zpracování kovů</a:t>
            </a:r>
          </a:p>
        </p:txBody>
      </p:sp>
      <p:sp>
        <p:nvSpPr>
          <p:cNvPr id="3081" name="Rectangle 2"/>
          <p:cNvSpPr>
            <a:spLocks noChangeArrowheads="1"/>
          </p:cNvSpPr>
          <p:nvPr/>
        </p:nvSpPr>
        <p:spPr bwMode="auto">
          <a:xfrm>
            <a:off x="539750" y="1989138"/>
            <a:ext cx="7772400" cy="352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8000" b="1">
                <a:solidFill>
                  <a:schemeClr val="tx2"/>
                </a:solidFill>
              </a:rPr>
              <a:t/>
            </a:r>
            <a:br>
              <a:rPr lang="cs-CZ" altLang="cs-CZ" sz="8000" b="1">
                <a:solidFill>
                  <a:schemeClr val="tx2"/>
                </a:solidFill>
              </a:rPr>
            </a:br>
            <a:r>
              <a:rPr lang="cs-CZ" altLang="cs-CZ" sz="8000" b="1">
                <a:solidFill>
                  <a:schemeClr val="tx2"/>
                </a:solidFill>
              </a:rPr>
              <a:t>ŘEZÁNÍ VNĚJŠÍCH ZÁVITŮ</a:t>
            </a:r>
            <a:br>
              <a:rPr lang="cs-CZ" altLang="cs-CZ" sz="8000" b="1">
                <a:solidFill>
                  <a:schemeClr val="tx2"/>
                </a:solidFill>
              </a:rPr>
            </a:br>
            <a:endParaRPr lang="cs-CZ" altLang="cs-CZ" sz="6000" b="1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" name="Zástupný symbol pro číslo snímku 14"/>
          <p:cNvSpPr txBox="1">
            <a:spLocks noGrp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64243C9-E18A-4B70-ABC2-7FA3125AF14B}" type="slidenum">
              <a:rPr lang="cs-CZ" altLang="cs-CZ" sz="1200">
                <a:solidFill>
                  <a:srgbClr val="898989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cs-CZ" altLang="cs-CZ" sz="1200">
              <a:solidFill>
                <a:srgbClr val="898989"/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1835150" y="1268413"/>
            <a:ext cx="47942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/>
              <a:t>Řezání vnějších závitů</a:t>
            </a:r>
          </a:p>
        </p:txBody>
      </p:sp>
      <p:sp>
        <p:nvSpPr>
          <p:cNvPr id="3081" name="Rectangle 2"/>
          <p:cNvSpPr>
            <a:spLocks noChangeArrowheads="1"/>
          </p:cNvSpPr>
          <p:nvPr/>
        </p:nvSpPr>
        <p:spPr bwMode="auto">
          <a:xfrm>
            <a:off x="539750" y="1989138"/>
            <a:ext cx="7772400" cy="396081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2800" b="1" dirty="0" smtClean="0">
                <a:solidFill>
                  <a:srgbClr val="0000FF"/>
                </a:solidFill>
              </a:rPr>
              <a:t>Patří mezi třískové obrábění.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s-CZ" altLang="cs-CZ" sz="2800" b="1" dirty="0" smtClean="0">
              <a:solidFill>
                <a:srgbClr val="0000FF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2800" b="1" dirty="0" smtClean="0">
                <a:solidFill>
                  <a:schemeClr val="tx2"/>
                </a:solidFill>
              </a:rPr>
              <a:t>Nástrojem je kruhová čelist – závitové očko.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s-CZ" altLang="cs-CZ" sz="2800" b="1" dirty="0" smtClean="0">
              <a:solidFill>
                <a:schemeClr val="tx2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2800" b="1" dirty="0" smtClean="0">
                <a:solidFill>
                  <a:schemeClr val="tx2"/>
                </a:solidFill>
              </a:rPr>
              <a:t>Upevňuje se do kruhového vratidla.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s-CZ" altLang="cs-CZ" sz="2800" b="1" dirty="0" smtClean="0">
              <a:solidFill>
                <a:schemeClr val="tx2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2800" b="1" dirty="0" smtClean="0">
                <a:solidFill>
                  <a:schemeClr val="tx2"/>
                </a:solidFill>
              </a:rPr>
              <a:t>Závitové očko je pouze jedno na celý závit.</a:t>
            </a:r>
            <a:br>
              <a:rPr lang="cs-CZ" altLang="cs-CZ" sz="2800" b="1" dirty="0" smtClean="0">
                <a:solidFill>
                  <a:schemeClr val="tx2"/>
                </a:solidFill>
              </a:rPr>
            </a:br>
            <a:endParaRPr lang="cs-CZ" altLang="cs-CZ" sz="2800" b="1" dirty="0" smtClean="0">
              <a:solidFill>
                <a:schemeClr val="tx2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2800" b="1" dirty="0" smtClean="0">
                <a:solidFill>
                  <a:schemeClr val="tx2"/>
                </a:solidFill>
              </a:rPr>
              <a:t>Vyrábí se </a:t>
            </a:r>
            <a:r>
              <a:rPr lang="cs-CZ" altLang="cs-CZ" sz="2800" b="1" dirty="0" err="1" smtClean="0">
                <a:solidFill>
                  <a:schemeClr val="tx2"/>
                </a:solidFill>
              </a:rPr>
              <a:t>pravo</a:t>
            </a:r>
            <a:r>
              <a:rPr lang="cs-CZ" altLang="cs-CZ" sz="2800" b="1" dirty="0" smtClean="0">
                <a:solidFill>
                  <a:schemeClr val="tx2"/>
                </a:solidFill>
              </a:rPr>
              <a:t> i levotočivé.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4" name="Zástupný symbol pro číslo snímku 14"/>
          <p:cNvSpPr txBox="1">
            <a:spLocks noGrp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6A4F2FB-890F-4097-B695-282E53A6AF59}" type="slidenum">
              <a:rPr lang="cs-CZ" altLang="cs-CZ" sz="1200">
                <a:solidFill>
                  <a:srgbClr val="898989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cs-CZ" altLang="cs-CZ" sz="1200">
              <a:solidFill>
                <a:srgbClr val="898989"/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512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Nadpis 1"/>
          <p:cNvSpPr>
            <a:spLocks/>
          </p:cNvSpPr>
          <p:nvPr/>
        </p:nvSpPr>
        <p:spPr bwMode="auto">
          <a:xfrm>
            <a:off x="395288" y="1125538"/>
            <a:ext cx="8229600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00FF"/>
                </a:solidFill>
              </a:rPr>
              <a:t>Závitové  řezné nástroje</a:t>
            </a:r>
          </a:p>
        </p:txBody>
      </p:sp>
      <p:pic>
        <p:nvPicPr>
          <p:cNvPr id="5129" name="Picture 12" descr="C:\Users\Hrstka\Desktop\bbb\skenování009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66" t="79243" r="54881" b="2943"/>
          <a:stretch>
            <a:fillRect/>
          </a:stretch>
        </p:blipFill>
        <p:spPr bwMode="auto">
          <a:xfrm>
            <a:off x="-180975" y="1668463"/>
            <a:ext cx="8350250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8" name="Zástupný symbol pro číslo snímku 14"/>
          <p:cNvSpPr txBox="1">
            <a:spLocks noGrp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36DF742F-2905-4630-81B9-EC8C653F6443}" type="slidenum">
              <a:rPr lang="cs-CZ" altLang="cs-CZ" sz="1200">
                <a:solidFill>
                  <a:srgbClr val="898989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cs-CZ" altLang="cs-CZ" sz="1200">
              <a:solidFill>
                <a:srgbClr val="898989"/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615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Nadpis 1"/>
          <p:cNvSpPr>
            <a:spLocks/>
          </p:cNvSpPr>
          <p:nvPr/>
        </p:nvSpPr>
        <p:spPr bwMode="auto">
          <a:xfrm>
            <a:off x="395288" y="1125538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00FF"/>
                </a:solidFill>
              </a:rPr>
              <a:t>Závitové očko</a:t>
            </a:r>
          </a:p>
        </p:txBody>
      </p:sp>
      <p:pic>
        <p:nvPicPr>
          <p:cNvPr id="6153" name="Obráze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3" y="2349500"/>
            <a:ext cx="8482012" cy="316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2" name="Zástupný symbol pro číslo snímku 14"/>
          <p:cNvSpPr txBox="1">
            <a:spLocks noGrp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6592E26A-44D3-4FB2-AFCE-1EF2E91F2D49}" type="slidenum">
              <a:rPr lang="cs-CZ" altLang="cs-CZ" sz="1200">
                <a:solidFill>
                  <a:srgbClr val="898989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cs-CZ" altLang="cs-CZ" sz="1200">
              <a:solidFill>
                <a:srgbClr val="898989"/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717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Nadpis 1"/>
          <p:cNvSpPr>
            <a:spLocks/>
          </p:cNvSpPr>
          <p:nvPr/>
        </p:nvSpPr>
        <p:spPr bwMode="auto">
          <a:xfrm>
            <a:off x="395288" y="1125538"/>
            <a:ext cx="8229600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00FF"/>
                </a:solidFill>
              </a:rPr>
              <a:t>Pracovní postup při řezání vnějších závitů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95288" y="1714500"/>
            <a:ext cx="8382000" cy="397033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cs-CZ" b="1" dirty="0"/>
              <a:t>Postupujte  obdobně jako u řezání vnitřních závitů, </a:t>
            </a:r>
          </a:p>
          <a:p>
            <a:pPr algn="ctr">
              <a:defRPr/>
            </a:pPr>
            <a:r>
              <a:rPr lang="cs-CZ" b="1" dirty="0"/>
              <a:t>    pouze je zde jeden řezný nástroj – očko.</a:t>
            </a:r>
          </a:p>
          <a:p>
            <a:pPr algn="ctr">
              <a:defRPr/>
            </a:pPr>
            <a:endParaRPr lang="cs-CZ" b="1" dirty="0"/>
          </a:p>
          <a:p>
            <a:pPr algn="ctr">
              <a:defRPr/>
            </a:pPr>
            <a:endParaRPr lang="cs-CZ" b="1" dirty="0"/>
          </a:p>
          <a:p>
            <a:pPr algn="ctr">
              <a:defRPr/>
            </a:pPr>
            <a:r>
              <a:rPr lang="cs-CZ" b="1" dirty="0"/>
              <a:t>Pro přesnější zahájení řezání je nutné upravit náběhovou hranu kulatiny.</a:t>
            </a:r>
          </a:p>
          <a:p>
            <a:pPr algn="ctr">
              <a:defRPr/>
            </a:pPr>
            <a:endParaRPr lang="cs-CZ" b="1" dirty="0"/>
          </a:p>
          <a:p>
            <a:pPr algn="ctr">
              <a:defRPr/>
            </a:pPr>
            <a:endParaRPr lang="cs-CZ" b="1" dirty="0"/>
          </a:p>
          <a:p>
            <a:pPr algn="ctr">
              <a:defRPr/>
            </a:pPr>
            <a:r>
              <a:rPr lang="cs-CZ" b="1" dirty="0"/>
              <a:t>Při zařezávání je nutné postupovat  pomalu s přiměřeným osovým tlakem. </a:t>
            </a:r>
          </a:p>
          <a:p>
            <a:pPr algn="ctr">
              <a:defRPr/>
            </a:pPr>
            <a:endParaRPr lang="cs-CZ" b="1" dirty="0"/>
          </a:p>
          <a:p>
            <a:pPr algn="ctr">
              <a:defRPr/>
            </a:pPr>
            <a:r>
              <a:rPr lang="cs-CZ" b="1" dirty="0"/>
              <a:t>Pravidelně pootáčet  vratidlem ve zpětném směru, aby došlo k </a:t>
            </a:r>
          </a:p>
          <a:p>
            <a:pPr algn="ctr">
              <a:defRPr/>
            </a:pPr>
            <a:r>
              <a:rPr lang="cs-CZ" b="1" dirty="0"/>
              <a:t>odlomení vznikající třísky.</a:t>
            </a:r>
          </a:p>
          <a:p>
            <a:pPr algn="ctr">
              <a:defRPr/>
            </a:pPr>
            <a:endParaRPr lang="cs-CZ" b="1" dirty="0"/>
          </a:p>
          <a:p>
            <a:pPr algn="ctr">
              <a:defRPr/>
            </a:pPr>
            <a:r>
              <a:rPr lang="cs-CZ" b="1" dirty="0"/>
              <a:t>Pro kvalitnější povrch závitů  a šetření závitových břitů očka se doporučuje</a:t>
            </a:r>
          </a:p>
          <a:p>
            <a:pPr algn="ctr">
              <a:defRPr/>
            </a:pPr>
            <a:r>
              <a:rPr lang="cs-CZ" b="1" dirty="0"/>
              <a:t>jejich mazání vrtací emulzí nebo olejem.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6" name="Zástupný symbol pro číslo snímku 14"/>
          <p:cNvSpPr txBox="1">
            <a:spLocks noGrp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5FA696E2-3232-435F-B5D4-0BE652A81894}" type="slidenum">
              <a:rPr lang="cs-CZ" altLang="cs-CZ" sz="1200">
                <a:solidFill>
                  <a:srgbClr val="898989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cs-CZ" altLang="cs-CZ" sz="1200">
              <a:solidFill>
                <a:srgbClr val="898989"/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15888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819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Rectangle 2"/>
          <p:cNvSpPr>
            <a:spLocks noChangeArrowheads="1"/>
          </p:cNvSpPr>
          <p:nvPr/>
        </p:nvSpPr>
        <p:spPr bwMode="auto">
          <a:xfrm>
            <a:off x="539750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8201" name="Nadpis 1"/>
          <p:cNvSpPr>
            <a:spLocks/>
          </p:cNvSpPr>
          <p:nvPr/>
        </p:nvSpPr>
        <p:spPr bwMode="auto">
          <a:xfrm>
            <a:off x="395288" y="1125538"/>
            <a:ext cx="8229600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00FF"/>
                </a:solidFill>
              </a:rPr>
              <a:t>Úprava materiálu před řezáním závitů</a:t>
            </a:r>
          </a:p>
        </p:txBody>
      </p:sp>
      <p:sp>
        <p:nvSpPr>
          <p:cNvPr id="5130" name="Zástupný symbol pro text 2"/>
          <p:cNvSpPr>
            <a:spLocks/>
          </p:cNvSpPr>
          <p:nvPr/>
        </p:nvSpPr>
        <p:spPr bwMode="auto">
          <a:xfrm>
            <a:off x="457200" y="1993900"/>
            <a:ext cx="3683000" cy="395605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cs-CZ" altLang="cs-CZ" sz="2400" b="1" dirty="0" smtClean="0"/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cs-CZ" altLang="cs-CZ" sz="2400" b="1" dirty="0" smtClean="0"/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cs-CZ" altLang="cs-CZ" sz="2400" b="1" dirty="0" smtClean="0"/>
              <a:t>Tyčový materiál 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cs-CZ" altLang="cs-CZ" sz="2400" b="1" dirty="0" smtClean="0"/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cs-CZ" altLang="cs-CZ" sz="2400" b="1" dirty="0" smtClean="0"/>
              <a:t>upravujeme úkosem 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cs-CZ" altLang="cs-CZ" sz="2400" b="1" dirty="0" smtClean="0"/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cs-CZ" altLang="cs-CZ" sz="2400" b="1" dirty="0" smtClean="0"/>
              <a:t>nebo 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cs-CZ" altLang="cs-CZ" sz="2400" b="1" dirty="0" smtClean="0"/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cs-CZ" altLang="cs-CZ" sz="2400" b="1" dirty="0" smtClean="0"/>
              <a:t>zaoblením.</a:t>
            </a:r>
          </a:p>
        </p:txBody>
      </p:sp>
      <p:pic>
        <p:nvPicPr>
          <p:cNvPr id="5131" name="Zástupný symbol pro obsah 4" descr="E:\2011-01-13\Scan10002.JPG"/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1" t="31210" r="7748" b="8328"/>
          <a:stretch/>
        </p:blipFill>
        <p:spPr bwMode="auto">
          <a:xfrm>
            <a:off x="4427984" y="2146728"/>
            <a:ext cx="3741686" cy="34329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0" name="Zástupný symbol pro číslo snímku 14"/>
          <p:cNvSpPr txBox="1">
            <a:spLocks noGrp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E3A069EB-31A5-4553-9BDC-63F499FEE2C8}" type="slidenum">
              <a:rPr lang="cs-CZ" altLang="cs-CZ" sz="1200">
                <a:solidFill>
                  <a:srgbClr val="898989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cs-CZ" altLang="cs-CZ" sz="1200">
              <a:solidFill>
                <a:srgbClr val="898989"/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922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Nadpis 1"/>
          <p:cNvSpPr>
            <a:spLocks/>
          </p:cNvSpPr>
          <p:nvPr/>
        </p:nvSpPr>
        <p:spPr bwMode="auto">
          <a:xfrm>
            <a:off x="468313" y="1125538"/>
            <a:ext cx="82296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00FF"/>
                </a:solidFill>
              </a:rPr>
              <a:t>Kontrolní otázky</a:t>
            </a:r>
          </a:p>
        </p:txBody>
      </p:sp>
      <p:sp>
        <p:nvSpPr>
          <p:cNvPr id="17417" name="Zástupný symbol pro obsah 2"/>
          <p:cNvSpPr>
            <a:spLocks/>
          </p:cNvSpPr>
          <p:nvPr/>
        </p:nvSpPr>
        <p:spPr bwMode="auto">
          <a:xfrm>
            <a:off x="457200" y="1989138"/>
            <a:ext cx="8229600" cy="413702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None/>
              <a:defRPr/>
            </a:pPr>
            <a:r>
              <a:rPr lang="cs-CZ" altLang="cs-CZ" sz="1600" b="1" dirty="0" smtClean="0"/>
              <a:t> </a:t>
            </a:r>
          </a:p>
          <a:p>
            <a:pPr>
              <a:buFontTx/>
              <a:buNone/>
              <a:defRPr/>
            </a:pPr>
            <a:endParaRPr lang="cs-CZ" altLang="cs-CZ" sz="1600" b="1" dirty="0" smtClean="0"/>
          </a:p>
          <a:p>
            <a:pPr>
              <a:buFontTx/>
              <a:buNone/>
              <a:defRPr/>
            </a:pPr>
            <a:r>
              <a:rPr lang="cs-CZ" altLang="cs-CZ" sz="1800" b="1" dirty="0" smtClean="0"/>
              <a:t>1</a:t>
            </a:r>
            <a:r>
              <a:rPr lang="cs-CZ" altLang="cs-CZ" sz="1600" b="1" dirty="0" smtClean="0"/>
              <a:t>.  </a:t>
            </a:r>
            <a:r>
              <a:rPr lang="cs-CZ" altLang="cs-CZ" sz="2000" b="1" dirty="0" smtClean="0"/>
              <a:t>Popiš z čeho se skládá závitník na řezání vnějších závitů.</a:t>
            </a:r>
          </a:p>
          <a:p>
            <a:pPr>
              <a:buFontTx/>
              <a:buNone/>
              <a:defRPr/>
            </a:pPr>
            <a:endParaRPr lang="cs-CZ" altLang="cs-CZ" sz="2000" b="1" dirty="0" smtClean="0"/>
          </a:p>
          <a:p>
            <a:pPr>
              <a:buFontTx/>
              <a:buNone/>
              <a:defRPr/>
            </a:pPr>
            <a:r>
              <a:rPr lang="cs-CZ" altLang="cs-CZ" sz="2000" b="1" dirty="0" smtClean="0"/>
              <a:t>2. Popiš přípravu materiálu pro řezání vnějších  závitu.</a:t>
            </a:r>
          </a:p>
          <a:p>
            <a:pPr>
              <a:buFontTx/>
              <a:buNone/>
              <a:defRPr/>
            </a:pPr>
            <a:endParaRPr lang="cs-CZ" altLang="cs-CZ" sz="2000" b="1" dirty="0" smtClean="0"/>
          </a:p>
          <a:p>
            <a:pPr>
              <a:buFontTx/>
              <a:buNone/>
              <a:defRPr/>
            </a:pPr>
            <a:r>
              <a:rPr lang="cs-CZ" altLang="cs-CZ" sz="2000" b="1" dirty="0" smtClean="0"/>
              <a:t>3. Co je vratidlo a jaké znáš druhy.</a:t>
            </a:r>
          </a:p>
          <a:p>
            <a:pPr>
              <a:buFontTx/>
              <a:buNone/>
              <a:defRPr/>
            </a:pPr>
            <a:endParaRPr lang="cs-CZ" altLang="cs-CZ" sz="2000" b="1" dirty="0" smtClean="0"/>
          </a:p>
          <a:p>
            <a:pPr>
              <a:buFontTx/>
              <a:buNone/>
              <a:defRPr/>
            </a:pPr>
            <a:r>
              <a:rPr lang="cs-CZ" altLang="cs-CZ" sz="2000" b="1" dirty="0" smtClean="0"/>
              <a:t>4. Jaký je vztah mezi průměrem materiálu a velikostí očka?</a:t>
            </a:r>
          </a:p>
          <a:p>
            <a:pPr marL="457200" indent="-457200">
              <a:buFontTx/>
              <a:buAutoNum type="arabicPeriod" startAt="3"/>
              <a:defRPr/>
            </a:pPr>
            <a:endParaRPr lang="cs-CZ" altLang="cs-CZ" sz="2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4" name="Zástupný symbol pro číslo snímku 14"/>
          <p:cNvSpPr txBox="1">
            <a:spLocks noGrp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3D680BE8-DCAB-4331-9496-60E33703FB8C}" type="slidenum">
              <a:rPr lang="cs-CZ" altLang="cs-CZ" sz="1200">
                <a:solidFill>
                  <a:srgbClr val="898989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cs-CZ" altLang="cs-CZ" sz="1200">
              <a:solidFill>
                <a:srgbClr val="898989"/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0246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Nadpis 1"/>
          <p:cNvSpPr>
            <a:spLocks/>
          </p:cNvSpPr>
          <p:nvPr/>
        </p:nvSpPr>
        <p:spPr bwMode="auto">
          <a:xfrm>
            <a:off x="468313" y="1125538"/>
            <a:ext cx="82296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FF0000"/>
                </a:solidFill>
              </a:rPr>
              <a:t>Bezpečnost práce</a:t>
            </a:r>
          </a:p>
        </p:txBody>
      </p:sp>
      <p:sp>
        <p:nvSpPr>
          <p:cNvPr id="17417" name="Zástupný symbol pro obsah 2"/>
          <p:cNvSpPr>
            <a:spLocks/>
          </p:cNvSpPr>
          <p:nvPr/>
        </p:nvSpPr>
        <p:spPr bwMode="auto">
          <a:xfrm>
            <a:off x="457200" y="1989138"/>
            <a:ext cx="8229600" cy="413702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None/>
              <a:defRPr/>
            </a:pPr>
            <a:r>
              <a:rPr lang="cs-CZ" altLang="cs-CZ" sz="1600" b="1" dirty="0" smtClean="0"/>
              <a:t> </a:t>
            </a:r>
          </a:p>
          <a:p>
            <a:pPr>
              <a:buFontTx/>
              <a:buNone/>
              <a:defRPr/>
            </a:pPr>
            <a:endParaRPr lang="cs-CZ" altLang="cs-CZ" sz="1600" b="1" dirty="0" smtClean="0"/>
          </a:p>
          <a:p>
            <a:pPr>
              <a:buFontTx/>
              <a:buNone/>
              <a:defRPr/>
            </a:pPr>
            <a:r>
              <a:rPr lang="cs-CZ" altLang="cs-CZ" sz="1800" b="1" dirty="0" smtClean="0"/>
              <a:t>	1</a:t>
            </a:r>
            <a:r>
              <a:rPr lang="cs-CZ" altLang="cs-CZ" sz="1600" b="1" dirty="0" smtClean="0"/>
              <a:t>.  </a:t>
            </a:r>
            <a:r>
              <a:rPr lang="cs-CZ" altLang="cs-CZ" sz="2000" b="1" dirty="0" smtClean="0"/>
              <a:t>Dodržujte základní bezpečnostní pravidla v kovodílně.</a:t>
            </a:r>
          </a:p>
          <a:p>
            <a:pPr>
              <a:buFontTx/>
              <a:buNone/>
              <a:defRPr/>
            </a:pPr>
            <a:endParaRPr lang="cs-CZ" altLang="cs-CZ" sz="2000" b="1" dirty="0" smtClean="0"/>
          </a:p>
          <a:p>
            <a:pPr>
              <a:buFontTx/>
              <a:buNone/>
              <a:defRPr/>
            </a:pPr>
            <a:r>
              <a:rPr lang="cs-CZ" altLang="cs-CZ" sz="2000" b="1" dirty="0" smtClean="0"/>
              <a:t>	2. Nástroje udržujte vždy čisté.</a:t>
            </a:r>
          </a:p>
          <a:p>
            <a:pPr>
              <a:buFontTx/>
              <a:buNone/>
              <a:defRPr/>
            </a:pPr>
            <a:endParaRPr lang="cs-CZ" altLang="cs-CZ" sz="2000" b="1" dirty="0" smtClean="0"/>
          </a:p>
          <a:p>
            <a:pPr>
              <a:buFontTx/>
              <a:buNone/>
              <a:defRPr/>
            </a:pPr>
            <a:r>
              <a:rPr lang="cs-CZ" altLang="cs-CZ" sz="2000" b="1" dirty="0" smtClean="0"/>
              <a:t>	3. Při mazání olejem nebo emulzí dbejte na okolní čistotu </a:t>
            </a:r>
            <a:r>
              <a:rPr lang="cs-CZ" altLang="cs-CZ" sz="2000" b="1" smtClean="0"/>
              <a:t>– 	nebezpečí </a:t>
            </a:r>
            <a:r>
              <a:rPr lang="cs-CZ" altLang="cs-CZ" sz="2000" b="1" dirty="0" smtClean="0"/>
              <a:t>uklouznutí.</a:t>
            </a:r>
          </a:p>
          <a:p>
            <a:pPr>
              <a:buFontTx/>
              <a:buNone/>
              <a:defRPr/>
            </a:pPr>
            <a:endParaRPr lang="cs-CZ" altLang="cs-CZ" sz="2000" b="1" dirty="0" smtClean="0"/>
          </a:p>
          <a:p>
            <a:pPr>
              <a:buFontTx/>
              <a:buNone/>
              <a:defRPr/>
            </a:pPr>
            <a:endParaRPr lang="cs-CZ" altLang="cs-CZ" sz="2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8" name="Zástupný symbol pro číslo snímku 14"/>
          <p:cNvSpPr txBox="1">
            <a:spLocks noGrp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B4AFB31-FBA8-484D-84E2-2A02AC2EDB9D}" type="slidenum">
              <a:rPr lang="cs-CZ" altLang="cs-CZ" sz="1200">
                <a:solidFill>
                  <a:srgbClr val="898989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cs-CZ" altLang="cs-CZ" sz="1200">
              <a:solidFill>
                <a:srgbClr val="898989"/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12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2843213" y="1125538"/>
            <a:ext cx="30718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00FF"/>
                </a:solidFill>
              </a:rPr>
              <a:t>Použitá literatura</a:t>
            </a:r>
          </a:p>
        </p:txBody>
      </p:sp>
      <p:sp>
        <p:nvSpPr>
          <p:cNvPr id="11273" name="Zástupný symbol pro obsah 2"/>
          <p:cNvSpPr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None/>
            </a:pPr>
            <a:r>
              <a:rPr lang="cs-CZ" altLang="cs-CZ" sz="1200" b="1"/>
              <a:t>	</a:t>
            </a:r>
          </a:p>
          <a:p>
            <a:pPr>
              <a:buFontTx/>
              <a:buNone/>
            </a:pPr>
            <a:r>
              <a:rPr lang="cs-CZ" altLang="cs-CZ" sz="1200" b="1"/>
              <a:t>	</a:t>
            </a:r>
            <a:endParaRPr lang="cs-CZ" altLang="cs-CZ" sz="1800"/>
          </a:p>
          <a:p>
            <a:endParaRPr lang="cs-CZ" altLang="cs-CZ"/>
          </a:p>
        </p:txBody>
      </p:sp>
      <p:sp>
        <p:nvSpPr>
          <p:cNvPr id="11274" name="Obdélník 1"/>
          <p:cNvSpPr>
            <a:spLocks noChangeArrowheads="1"/>
          </p:cNvSpPr>
          <p:nvPr/>
        </p:nvSpPr>
        <p:spPr bwMode="auto">
          <a:xfrm>
            <a:off x="2051050" y="1985963"/>
            <a:ext cx="5257800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cs-CZ" altLang="cs-CZ" sz="1400" b="1"/>
              <a:t>      1)</a:t>
            </a:r>
            <a:r>
              <a:rPr lang="cs-CZ" altLang="cs-CZ" sz="1400" b="1" i="1"/>
              <a:t>Zámečnické práce a údržba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altLang="cs-CZ" sz="1400" b="1" i="1"/>
              <a:t>        Technologie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altLang="cs-CZ" sz="1400" i="1"/>
              <a:t>        1. díl učebnice pro odborná učiliště</a:t>
            </a:r>
            <a:endParaRPr lang="cs-CZ" altLang="cs-CZ" sz="1400"/>
          </a:p>
          <a:p>
            <a:pPr>
              <a:spcBef>
                <a:spcPct val="0"/>
              </a:spcBef>
              <a:buFontTx/>
              <a:buNone/>
            </a:pPr>
            <a:r>
              <a:rPr lang="cs-CZ" altLang="cs-CZ" sz="1400"/>
              <a:t>        Vydalo  Nakladatelství  PARTA, s.r.o.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altLang="cs-CZ" sz="1400"/>
              <a:t>         Praha 2006,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altLang="cs-CZ" sz="1400"/>
              <a:t>         </a:t>
            </a:r>
            <a:r>
              <a:rPr lang="cs-CZ" altLang="cs-CZ" sz="1400" b="1"/>
              <a:t>ISBN 80-7320-086-4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altLang="cs-CZ" sz="1400" b="1"/>
              <a:t>         Autoři: </a:t>
            </a:r>
            <a:r>
              <a:rPr lang="cs-CZ" altLang="cs-CZ" sz="1400" i="1"/>
              <a:t>Fialová Dana Ing., Gradek Vladislav Ing.,</a:t>
            </a:r>
            <a:r>
              <a:rPr lang="cs-CZ" altLang="cs-CZ" sz="1400"/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/>
              <a:t>         Použité obrázky: obr. 67, 76,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400" b="1"/>
          </a:p>
          <a:p>
            <a:pPr>
              <a:spcBef>
                <a:spcPct val="0"/>
              </a:spcBef>
              <a:buFontTx/>
              <a:buNone/>
            </a:pPr>
            <a:r>
              <a:rPr lang="cs-CZ" altLang="cs-CZ" sz="1400" b="1"/>
              <a:t>         2)</a:t>
            </a:r>
            <a:r>
              <a:rPr lang="cs-CZ" altLang="cs-CZ" sz="1400" b="1" i="1"/>
              <a:t>Pracovní vyučování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altLang="cs-CZ" sz="1400" b="1" i="1"/>
              <a:t>         Technické  práce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altLang="cs-CZ" sz="1400" b="1" i="1"/>
              <a:t>          </a:t>
            </a:r>
            <a:r>
              <a:rPr lang="cs-CZ" altLang="cs-CZ" sz="1400"/>
              <a:t>Vydalo  SNP n. p., Praha 1989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altLang="cs-CZ" sz="1400" b="1"/>
              <a:t>          ISBN 80-04-24017-8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altLang="cs-CZ" sz="1400" b="1"/>
              <a:t>          Autoři: </a:t>
            </a:r>
            <a:r>
              <a:rPr lang="cs-CZ" altLang="cs-CZ" sz="1400" i="1"/>
              <a:t>Doc. Ing. F. Mošna, Csc., PaedDr. Ing. O. Janda,,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altLang="cs-CZ" sz="1400" i="1"/>
              <a:t>          PaedDr. J. Nováček, Štefan Náhlík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altLang="cs-CZ" sz="1400"/>
              <a:t>          Použit obr. : 1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905</TotalTime>
  <Words>445</Words>
  <Application>Microsoft Office PowerPoint</Application>
  <PresentationFormat>Předvádění na obrazovce (4:3)</PresentationFormat>
  <Paragraphs>133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Výchozí návrh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Ruční obrábění kovů</dc:title>
  <dc:creator>Lubomir Hrstka</dc:creator>
  <cp:lastModifiedBy>Karel Filas, Ing.</cp:lastModifiedBy>
  <cp:revision>76</cp:revision>
  <cp:lastPrinted>2014-03-10T14:13:03Z</cp:lastPrinted>
  <dcterms:created xsi:type="dcterms:W3CDTF">2007-02-24T11:24:02Z</dcterms:created>
  <dcterms:modified xsi:type="dcterms:W3CDTF">2014-03-11T10:54:35Z</dcterms:modified>
</cp:coreProperties>
</file>