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1" r:id="rId4"/>
    <p:sldId id="257" r:id="rId5"/>
    <p:sldId id="258" r:id="rId6"/>
    <p:sldId id="259" r:id="rId7"/>
    <p:sldId id="260" r:id="rId8"/>
    <p:sldId id="265" r:id="rId9"/>
    <p:sldId id="264" r:id="rId10"/>
    <p:sldId id="263" r:id="rId11"/>
    <p:sldId id="262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video" Target="file:///C:\Users\Weiser\Documents\Powerpoint\sablony_powerpoint\nove\113__Powerpoint_Templates\113+%20Powerpoint%20Templates\Animated%20General%203\PPPAni4_clock.avi" TargetMode="Externa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PPAni4_clock.avi">
            <a:hlinkClick r:id="" action="ppaction://media"/>
          </p:cNvPr>
          <p:cNvPicPr>
            <a:picLocks noRot="1" noChangeAspect="1" noChangeArrowheads="1"/>
          </p:cNvPicPr>
          <p:nvPr>
            <a:videoFile r:link="rId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00" y="0"/>
            <a:ext cx="2857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3400" y="2057400"/>
            <a:ext cx="57150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4343400" cy="1752600"/>
          </a:xfrm>
        </p:spPr>
        <p:txBody>
          <a:bodyPr/>
          <a:lstStyle>
            <a:lvl1pPr marL="0" indent="0" algn="r">
              <a:buFontTx/>
              <a:buNone/>
              <a:defRPr sz="28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8D4C6-D9E7-4055-A4BC-384CB7DA2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2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4B0383-9B36-4559-ADD7-AEDA3870A091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CF465B-3C1C-46F7-93E2-C18BBFA56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F1173-BFFC-4A8C-A87D-7853475BA0E9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40118C-F9BC-4348-9144-244F0D120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447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47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0F3F7E-DAAF-4CB5-98F8-C1E6DC28CCD1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0E8DD7-2346-48F1-88B4-803FF0849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B0ADB-FF46-44AA-BBF7-82AD14BDD0FC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B4140A-78C0-4930-A728-A31D242A7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D610D2-D419-4DF7-9A6B-A4A8D939FA22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7D62A8-F10F-4B2B-A185-23431E2F9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F86A38-B641-4038-9EF8-20D5A014AB10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A97147-0DD8-4DEB-949B-899D78FB4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0BE6D6-6975-4E02-A52A-CC237A954982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2F4061-D0AC-48B0-8F8C-087000D05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77C595-510E-43E9-843B-357CF9DC0C35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71EFF-1948-4537-9BA2-7D9D6ACB9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178C41-8481-46FD-AB79-EEF32BB9370B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3B43B-7489-415B-893E-F2E07979A1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62750" y="152400"/>
            <a:ext cx="215265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152400"/>
            <a:ext cx="630555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7DA75-491B-4B0C-9CD2-330F8A8786B2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CD1E2F-8EAD-4256-A42C-8D3A03763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ideo" Target="file:///C:\Users\Weiser\Documents\Powerpoint\sablony_powerpoint\nove\113__Powerpoint_Templates\113+%20Powerpoint%20Templates\Animated%20General%203\PPPAni4_clock_txt.avi" TargetMode="Externa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152400"/>
            <a:ext cx="8610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4478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EEA9A126-7B01-4329-941D-06FA94CD128D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B00E9D6-30DD-4D42-9057-EEACE2E8B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41" name="PPPAni4_clock_txt.avi">
            <a:hlinkClick r:id="" action="ppaction://media"/>
          </p:cNvPr>
          <p:cNvPicPr>
            <a:picLocks noRot="1" noChangeAspect="1" noChangeArrowheads="1"/>
          </p:cNvPicPr>
          <p:nvPr>
            <a:videoFile r:link="rId13"/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0" y="5638800"/>
            <a:ext cx="91440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1" fill="hold"/>
                                        <p:tgtEl>
                                          <p:spTgt spid="10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04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rgbClr val="20382A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20382A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20382A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rgbClr val="20382A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20382A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0382A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0382A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0382A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20382A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Pracovní porada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Pracovní list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0188"/>
            <a:ext cx="3743325" cy="320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5373216"/>
            <a:ext cx="5778531" cy="112766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Obsah pracovního listu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685800" y="1447800"/>
            <a:ext cx="7772400" cy="48609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Teoretické shrnutí významu porady v práci manažera</a:t>
            </a:r>
          </a:p>
          <a:p>
            <a:pPr lvl="1" eaLnBrk="1" hangingPunct="1">
              <a:buFont typeface="Wingdings" pitchFamily="2" charset="2"/>
              <a:buChar char="q"/>
            </a:pPr>
            <a:r>
              <a:rPr lang="cs-CZ" sz="2000" smtClean="0"/>
              <a:t>Význam porady</a:t>
            </a:r>
          </a:p>
          <a:p>
            <a:pPr lvl="1" eaLnBrk="1" hangingPunct="1">
              <a:buFont typeface="Wingdings" pitchFamily="2" charset="2"/>
              <a:buChar char="q"/>
            </a:pPr>
            <a:r>
              <a:rPr lang="cs-CZ" sz="2000" smtClean="0"/>
              <a:t>Funkce porady</a:t>
            </a:r>
          </a:p>
          <a:p>
            <a:pPr lvl="1" eaLnBrk="1" hangingPunct="1">
              <a:buFont typeface="Wingdings" pitchFamily="2" charset="2"/>
              <a:buChar char="q"/>
            </a:pPr>
            <a:r>
              <a:rPr lang="cs-CZ" sz="2000" smtClean="0"/>
              <a:t>Základní typy porad</a:t>
            </a:r>
          </a:p>
          <a:p>
            <a:pPr lvl="1" eaLnBrk="1" hangingPunct="1">
              <a:buFont typeface="Wingdings" pitchFamily="2" charset="2"/>
              <a:buChar char="q"/>
            </a:pPr>
            <a:r>
              <a:rPr lang="cs-CZ" sz="2000" smtClean="0"/>
              <a:t>Vedení porad</a:t>
            </a:r>
          </a:p>
          <a:p>
            <a:pPr lvl="1" eaLnBrk="1" hangingPunct="1">
              <a:buFont typeface="Wingdings" pitchFamily="2" charset="2"/>
              <a:buChar char="q"/>
            </a:pPr>
            <a:r>
              <a:rPr lang="cs-CZ" sz="2000" smtClean="0"/>
              <a:t>Příprava porady</a:t>
            </a:r>
          </a:p>
          <a:p>
            <a:pPr lvl="1" eaLnBrk="1" hangingPunct="1">
              <a:buFont typeface="Wingdings" pitchFamily="2" charset="2"/>
              <a:buChar char="q"/>
            </a:pPr>
            <a:r>
              <a:rPr lang="cs-CZ" sz="2000" smtClean="0"/>
              <a:t>Program porady </a:t>
            </a:r>
          </a:p>
          <a:p>
            <a:pPr lvl="1" eaLnBrk="1" hangingPunct="1">
              <a:buFont typeface="Wingdings" pitchFamily="2" charset="2"/>
              <a:buChar char="q"/>
            </a:pPr>
            <a:r>
              <a:rPr lang="cs-CZ" sz="2000" smtClean="0"/>
              <a:t>Činnost po poradě</a:t>
            </a:r>
          </a:p>
          <a:p>
            <a:pPr lvl="1" eaLnBrk="1" hangingPunct="1">
              <a:buFont typeface="Wingdings" pitchFamily="2" charset="2"/>
              <a:buChar char="q"/>
            </a:pPr>
            <a:r>
              <a:rPr lang="cs-CZ" sz="2000" smtClean="0"/>
              <a:t>Manažer na poradě</a:t>
            </a: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Zadání samostatného úkolu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410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2276475"/>
            <a:ext cx="4667250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 porady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b="1" i="1" smtClean="0"/>
              <a:t>Funkce řídící:</a:t>
            </a:r>
          </a:p>
          <a:p>
            <a:pPr eaLnBrk="1" hangingPunct="1">
              <a:buFontTx/>
              <a:buNone/>
            </a:pPr>
            <a:r>
              <a:rPr lang="cs-CZ" smtClean="0"/>
              <a:t>• rozhodování, organizování, delegování,</a:t>
            </a:r>
          </a:p>
          <a:p>
            <a:pPr eaLnBrk="1" hangingPunct="1">
              <a:buFontTx/>
              <a:buNone/>
            </a:pPr>
            <a:r>
              <a:rPr lang="cs-CZ" smtClean="0"/>
              <a:t>• posuzování, řešení problémů,</a:t>
            </a:r>
          </a:p>
          <a:p>
            <a:pPr eaLnBrk="1" hangingPunct="1">
              <a:buFontTx/>
              <a:buNone/>
            </a:pPr>
            <a:r>
              <a:rPr lang="cs-CZ" smtClean="0"/>
              <a:t>• koordinování činností,</a:t>
            </a:r>
          </a:p>
          <a:p>
            <a:pPr eaLnBrk="1" hangingPunct="1">
              <a:buFontTx/>
              <a:buNone/>
            </a:pPr>
            <a:r>
              <a:rPr lang="cs-CZ" smtClean="0"/>
              <a:t>• kontrolování,</a:t>
            </a:r>
          </a:p>
          <a:p>
            <a:pPr eaLnBrk="1" hangingPunct="1">
              <a:buFontTx/>
              <a:buNone/>
            </a:pPr>
            <a:r>
              <a:rPr lang="cs-CZ" smtClean="0"/>
              <a:t>• ukládání úkolů, přijímání opatření.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Funkce porady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b="1" i="1" smtClean="0"/>
              <a:t>Funkce komunikační:</a:t>
            </a:r>
          </a:p>
          <a:p>
            <a:pPr eaLnBrk="1" hangingPunct="1">
              <a:buFontTx/>
              <a:buNone/>
            </a:pPr>
            <a:r>
              <a:rPr lang="cs-CZ" smtClean="0"/>
              <a:t>• setkávání lidí, posilování sounáležitosti,</a:t>
            </a:r>
          </a:p>
          <a:p>
            <a:pPr eaLnBrk="1" hangingPunct="1">
              <a:buFontTx/>
              <a:buNone/>
            </a:pPr>
            <a:r>
              <a:rPr lang="cs-CZ" smtClean="0"/>
              <a:t>• sdělování názorů,</a:t>
            </a:r>
          </a:p>
          <a:p>
            <a:pPr eaLnBrk="1" hangingPunct="1">
              <a:buFontTx/>
              <a:buNone/>
            </a:pPr>
            <a:r>
              <a:rPr lang="cs-CZ" smtClean="0"/>
              <a:t>• diskutování,</a:t>
            </a:r>
          </a:p>
          <a:p>
            <a:pPr eaLnBrk="1" hangingPunct="1">
              <a:buFontTx/>
              <a:buNone/>
            </a:pPr>
            <a:r>
              <a:rPr lang="cs-CZ" smtClean="0"/>
              <a:t>• chápání druhých.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Funkce porady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b="1" i="1" smtClean="0"/>
              <a:t>Funkce motivační:</a:t>
            </a:r>
          </a:p>
          <a:p>
            <a:pPr eaLnBrk="1" hangingPunct="1">
              <a:buFontTx/>
              <a:buNone/>
            </a:pPr>
            <a:r>
              <a:rPr lang="cs-CZ" smtClean="0"/>
              <a:t>• účast na poradě,</a:t>
            </a:r>
          </a:p>
          <a:p>
            <a:pPr eaLnBrk="1" hangingPunct="1">
              <a:buFontTx/>
              <a:buNone/>
            </a:pPr>
            <a:r>
              <a:rPr lang="cs-CZ" smtClean="0"/>
              <a:t>• možnost prezentovat sebe nebo určitou věc,</a:t>
            </a:r>
          </a:p>
          <a:p>
            <a:pPr eaLnBrk="1" hangingPunct="1">
              <a:buFontTx/>
              <a:buNone/>
            </a:pPr>
            <a:r>
              <a:rPr lang="cs-CZ" smtClean="0"/>
              <a:t>• získání informací,</a:t>
            </a:r>
          </a:p>
          <a:p>
            <a:pPr eaLnBrk="1" hangingPunct="1">
              <a:buFontTx/>
              <a:buNone/>
            </a:pPr>
            <a:r>
              <a:rPr lang="cs-CZ" smtClean="0"/>
              <a:t>• spoluúčast na řešení problému, rozhodování,</a:t>
            </a:r>
          </a:p>
          <a:p>
            <a:pPr eaLnBrk="1" hangingPunct="1">
              <a:buFontTx/>
              <a:buNone/>
            </a:pPr>
            <a:r>
              <a:rPr lang="cs-CZ" smtClean="0"/>
              <a:t>• inspirace.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Základní typy porad</a:t>
            </a:r>
            <a:br>
              <a:rPr lang="cs-CZ" b="1" dirty="0" smtClean="0"/>
            </a:b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Mezi základní typy porad patří: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dirty="0" smtClean="0"/>
              <a:t>• </a:t>
            </a:r>
            <a:r>
              <a:rPr lang="pt-BR" b="1" dirty="0" smtClean="0"/>
              <a:t>pravidelné</a:t>
            </a:r>
            <a:r>
              <a:rPr lang="pt-BR" dirty="0" smtClean="0"/>
              <a:t> (formální porady s přípravou),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b="1" dirty="0" smtClean="0"/>
              <a:t>• informační porady </a:t>
            </a:r>
            <a:r>
              <a:rPr lang="pl-PL" dirty="0" smtClean="0"/>
              <a:t>(každodenní porady bez přípravy),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porady svolané za určitým účelem </a:t>
            </a:r>
            <a:endParaRPr lang="cs-CZ" b="1" i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porady zaměřené na vyhledání řešení konkrétního problému v podniku,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dnes se často uplatňují tzv. specifické formy porad např. Brainstorming,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Vedení porad</a:t>
            </a:r>
            <a:br>
              <a:rPr lang="cs-CZ" b="1" dirty="0" smtClean="0"/>
            </a:br>
            <a:endParaRPr lang="cs-CZ" dirty="0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611188" y="836613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pt-BR" b="1" smtClean="0"/>
              <a:t>Porada se skládá ze tří fází:</a:t>
            </a:r>
          </a:p>
          <a:p>
            <a:pPr eaLnBrk="1" hangingPunct="1">
              <a:buFontTx/>
              <a:buNone/>
            </a:pPr>
            <a:r>
              <a:rPr lang="cs-CZ" smtClean="0"/>
              <a:t>• příprava porady,</a:t>
            </a:r>
          </a:p>
          <a:p>
            <a:pPr eaLnBrk="1" hangingPunct="1">
              <a:buFontTx/>
              <a:buNone/>
            </a:pPr>
            <a:r>
              <a:rPr lang="cs-CZ" smtClean="0"/>
              <a:t>• konání porady,</a:t>
            </a:r>
          </a:p>
          <a:p>
            <a:pPr eaLnBrk="1" hangingPunct="1">
              <a:buFontTx/>
              <a:buNone/>
            </a:pPr>
            <a:r>
              <a:rPr lang="cs-CZ" smtClean="0"/>
              <a:t>• činnosti po poradě.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3284538"/>
            <a:ext cx="5591175" cy="335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Příprava porady</a:t>
            </a:r>
            <a:br>
              <a:rPr lang="cs-CZ" b="1" dirty="0" smtClean="0"/>
            </a:b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Stanovit důvod konání porady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Hledání východiska řešení problémů ovlivňujících efektivnost podniku.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Předávání nových informací a získání zpětné vazby.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Projednávání stížností a problémů zaměstnanců a hledání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východisek.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Vytváření nových myšlenek a námětů pro rozvoj podniku.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b="1" dirty="0" smtClean="0"/>
              <a:t>Stanovit, </a:t>
            </a:r>
            <a:r>
              <a:rPr lang="pl-PL" b="1" dirty="0" smtClean="0"/>
              <a:t>koho pozvat na poradu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Vybrat vhodnou místnost a její vybavení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 b="1" smtClean="0"/>
              <a:t>Program porady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b="1" dirty="0" smtClean="0"/>
              <a:t>Manažer by měl vytvořit kompletní program</a:t>
            </a: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Kdo poradu svolává?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dirty="0" smtClean="0"/>
              <a:t>• Jaký je důvod porady (cíl, úkoly)?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Kdo se má účastnit porady?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da-DK" dirty="0" smtClean="0"/>
              <a:t>• Kdy a kde se bude konat? Jak dlouho bude trvat?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Jaká témata budou probírána?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Kolik času bude vymezeno na diskusi k jednotlivým tématům?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(Porada je nejefektivnější pokud trvá max. 1 hodinu).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Jaké dokumenty budou potřebné k diskuzi?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Co si má zaměstnanec nastudovat a připravit?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i="1" dirty="0" smtClean="0"/>
              <a:t>Činnost po poradě</a:t>
            </a:r>
            <a:br>
              <a:rPr lang="cs-CZ" b="1" i="1" dirty="0" smtClean="0"/>
            </a:br>
            <a:endParaRPr lang="cs-CZ" dirty="0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Manažer provede kontrolu zápisu, ten by měl být jasný, stručný a přesný. </a:t>
            </a:r>
          </a:p>
          <a:p>
            <a:pPr eaLnBrk="1" hangingPunct="1"/>
            <a:r>
              <a:rPr lang="cs-CZ" dirty="0" smtClean="0"/>
              <a:t>Tento zápis se rozešle všem účastníkům porady. </a:t>
            </a:r>
          </a:p>
          <a:p>
            <a:pPr eaLnBrk="1" hangingPunct="1"/>
            <a:r>
              <a:rPr lang="cs-CZ" dirty="0" smtClean="0"/>
              <a:t>Na základě zápisu se může provádět kontrola plnění závěrů z porady.</a:t>
            </a:r>
          </a:p>
          <a:p>
            <a:pPr eaLnBrk="1" hangingPunct="1"/>
            <a:r>
              <a:rPr lang="cs-CZ" dirty="0" smtClean="0"/>
              <a:t> Úkoly, které nebyly </a:t>
            </a:r>
            <a:r>
              <a:rPr lang="cs-CZ" dirty="0" smtClean="0"/>
              <a:t>vyřešené, </a:t>
            </a:r>
            <a:r>
              <a:rPr lang="cs-CZ" dirty="0" smtClean="0"/>
              <a:t>se zařadí </a:t>
            </a:r>
            <a:r>
              <a:rPr lang="cs-CZ" dirty="0" smtClean="0"/>
              <a:t>na začátek </a:t>
            </a:r>
            <a:r>
              <a:rPr lang="cs-CZ" dirty="0" smtClean="0"/>
              <a:t>další porady.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i="1" dirty="0" smtClean="0"/>
              <a:t>Manažer na poradě</a:t>
            </a:r>
            <a:br>
              <a:rPr lang="cs-CZ" b="1" i="1" dirty="0" smtClean="0"/>
            </a:b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</a:t>
            </a:r>
            <a:r>
              <a:rPr lang="cs-CZ" b="1" dirty="0" smtClean="0"/>
              <a:t>Deleguje úkoly</a:t>
            </a:r>
            <a:r>
              <a:rPr lang="cs-CZ" dirty="0" smtClean="0"/>
              <a:t>, které může zadat vhodným zaměstnancům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• </a:t>
            </a:r>
            <a:r>
              <a:rPr lang="cs-CZ" b="1" dirty="0" smtClean="0"/>
              <a:t>Předává informace </a:t>
            </a:r>
            <a:r>
              <a:rPr lang="cs-CZ" dirty="0" smtClean="0"/>
              <a:t>a získává nové, porada by měla mít formu oboustranné přímé komunikace, při které je možnost vyjasnit si některé nedorozumění, problémy a budoucí záměry.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• Zapojuje všechny členy do diskuse</a:t>
            </a:r>
            <a:r>
              <a:rPr lang="cs-CZ" dirty="0" smtClean="0"/>
              <a:t>, aby si mohl udělat obrázek o jejich znalostech a zkušenostech a získává tak nové nápady a náměty pro další rozhodování.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dirty="0" smtClean="0"/>
              <a:t>• Může dobře vedenou a připravenou poradou </a:t>
            </a:r>
            <a:r>
              <a:rPr lang="pt-BR" b="1" dirty="0" smtClean="0"/>
              <a:t>získat autoritu.</a:t>
            </a:r>
            <a:endParaRPr lang="cs-CZ" b="1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Zadání samostatného úkolu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Ve funkci předsedy komise, zpracujte návrh první porady plesové komise ISŠ. Mimo svolání a určení osob, které budou pozvány, navrhněte program porady a úkoly, které budou probírány.</a:t>
            </a:r>
          </a:p>
          <a:p>
            <a:pPr eaLnBrk="1" hangingPunct="1">
              <a:buFontTx/>
              <a:buNone/>
            </a:pPr>
            <a:r>
              <a:rPr lang="cs-CZ" smtClean="0"/>
              <a:t>Vyzvěte pozvané k aktivní přípravě na jednání.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Možné řešení</a:t>
            </a:r>
            <a:br>
              <a:rPr lang="cs-CZ" smtClean="0"/>
            </a:br>
            <a:r>
              <a:rPr lang="cs-CZ" smtClean="0"/>
              <a:t>Pozvánka na poradu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b="1" smtClean="0"/>
              <a:t>Účastníci porady:</a:t>
            </a:r>
          </a:p>
          <a:p>
            <a:pPr eaLnBrk="1" hangingPunct="1">
              <a:buFontTx/>
              <a:buNone/>
            </a:pPr>
            <a:r>
              <a:rPr lang="cs-CZ" smtClean="0"/>
              <a:t>ZŘ školy, třídní učitelé, zástupci žáků maturitních tříd,</a:t>
            </a:r>
          </a:p>
          <a:p>
            <a:pPr eaLnBrk="1" hangingPunct="1">
              <a:buFontTx/>
              <a:buNone/>
            </a:pPr>
            <a:r>
              <a:rPr lang="cs-CZ" b="1" smtClean="0"/>
              <a:t>Termín:</a:t>
            </a:r>
          </a:p>
          <a:p>
            <a:pPr eaLnBrk="1" hangingPunct="1">
              <a:buFontTx/>
              <a:buNone/>
            </a:pPr>
            <a:r>
              <a:rPr lang="cs-CZ" smtClean="0"/>
              <a:t>10.10. 2014, od 10,00-12,00 hod</a:t>
            </a:r>
          </a:p>
          <a:p>
            <a:pPr eaLnBrk="1" hangingPunct="1">
              <a:buFontTx/>
              <a:buNone/>
            </a:pPr>
            <a:r>
              <a:rPr lang="cs-CZ" b="1" smtClean="0"/>
              <a:t>Místo konání:</a:t>
            </a:r>
          </a:p>
          <a:p>
            <a:pPr eaLnBrk="1" hangingPunct="1">
              <a:buFontTx/>
              <a:buNone/>
            </a:pPr>
            <a:r>
              <a:rPr lang="cs-CZ" smtClean="0"/>
              <a:t>Společenská místnost č.15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404813"/>
            <a:ext cx="7772400" cy="6119812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800" b="1" dirty="0" smtClean="0"/>
              <a:t>Program porady: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Projednání návrhu termínu a místa konání plesu. Pracovní návrh k připomínkám je 15.3. od 8,00-02,00 v Obecním domě. Navrhovaná cena vstupenky 250 Kč.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První hrubý návrh programu. Účastníci porady si připraví své návrhy programu plesu. Zaměří se zejména na výběr hudby a návrhy doprovodného programu. 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ZŘ informuje účastníky porady s možnostmi finančního zabezpečení plesu a s postupem při oslovováním sponzorů</a:t>
            </a:r>
          </a:p>
          <a:p>
            <a:pPr eaLnBrk="1" hangingPunct="1">
              <a:buFontTx/>
              <a:buNone/>
              <a:defRPr/>
            </a:pPr>
            <a:r>
              <a:rPr lang="cs-CZ" sz="2400" b="1" dirty="0" smtClean="0"/>
              <a:t>Úkoly 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/>
              <a:t>Účastníci porady, zejména zástupci tříd, ve svých třídách před poradou zjistí názory a požadavky žáků.</a:t>
            </a:r>
          </a:p>
          <a:p>
            <a:pPr eaLnBrk="1" hangingPunct="1">
              <a:buFontTx/>
              <a:buNone/>
              <a:defRPr/>
            </a:pPr>
            <a:endParaRPr lang="cs-CZ" sz="2400" dirty="0" smtClean="0"/>
          </a:p>
          <a:p>
            <a:pPr eaLnBrk="1" hangingPunct="1">
              <a:buFontTx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16">
  <a:themeElements>
    <a:clrScheme name="">
      <a:dk1>
        <a:srgbClr val="000000"/>
      </a:dk1>
      <a:lt1>
        <a:srgbClr val="DDDDDD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EBEBEB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Motiv16</Template>
  <TotalTime>98</TotalTime>
  <Words>646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Wingdings</vt:lpstr>
      <vt:lpstr>Motiv16</vt:lpstr>
      <vt:lpstr>Pracovní porada</vt:lpstr>
      <vt:lpstr>Obsah pracovního listu</vt:lpstr>
      <vt:lpstr>Význam porady</vt:lpstr>
      <vt:lpstr>Funkce porady</vt:lpstr>
      <vt:lpstr>Funkce porady</vt:lpstr>
      <vt:lpstr>Základní typy porad </vt:lpstr>
      <vt:lpstr>Vedení porad </vt:lpstr>
      <vt:lpstr>Příprava porady </vt:lpstr>
      <vt:lpstr>Program porady</vt:lpstr>
      <vt:lpstr>Činnost po poradě </vt:lpstr>
      <vt:lpstr>Manažer na poradě </vt:lpstr>
      <vt:lpstr>Zadání samostatného úkolu</vt:lpstr>
      <vt:lpstr>Možné řešení Pozvánka na poradu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porada</dc:title>
  <dc:creator>Weiser</dc:creator>
  <cp:lastModifiedBy>Dum</cp:lastModifiedBy>
  <cp:revision>9</cp:revision>
  <dcterms:created xsi:type="dcterms:W3CDTF">2011-01-23T18:53:57Z</dcterms:created>
  <dcterms:modified xsi:type="dcterms:W3CDTF">2014-03-11T12:13:08Z</dcterms:modified>
</cp:coreProperties>
</file>