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73" r:id="rId3"/>
    <p:sldId id="279" r:id="rId4"/>
    <p:sldId id="282" r:id="rId5"/>
    <p:sldId id="283" r:id="rId6"/>
    <p:sldId id="293" r:id="rId7"/>
    <p:sldId id="286" r:id="rId8"/>
    <p:sldId id="294" r:id="rId9"/>
    <p:sldId id="292" r:id="rId10"/>
  </p:sldIdLst>
  <p:sldSz cx="9144000" cy="6858000" type="screen4x3"/>
  <p:notesSz cx="6811963" cy="9945688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003300"/>
    <a:srgbClr val="006600"/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654" autoAdjust="0"/>
    <p:restoredTop sz="94660"/>
  </p:normalViewPr>
  <p:slideViewPr>
    <p:cSldViewPr>
      <p:cViewPr>
        <p:scale>
          <a:sx n="110" d="100"/>
          <a:sy n="110" d="100"/>
        </p:scale>
        <p:origin x="-163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AE422F-7526-4E74-B96E-0EE0F72ABD5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277449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0266C8-7AA1-429E-8A9A-83049EE73F3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3499861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DB6CDE6-C67D-4D76-B6B8-92AFB8740B9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698524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71A19C1-8762-42FC-A6A6-C706050B693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5750415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5414DC-80AB-480D-9F6B-595D5583A58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6312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622C0F-3A26-4D30-B523-64DBDB204BC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4880676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0D6E74-CE4E-4D49-9FEF-13F1658A9F8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77795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2210C2-111F-4DFB-AF24-1ED448C4670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809467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88CC90-BC93-4A97-AA1B-2C69F30762E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8813029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2D8336-393E-4760-9AEA-EBB7B90DD2D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42174445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AE634C-5FCD-4588-B0F0-9B46C82BEA6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22921995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OverObj" preserve="1">
  <p:cSld name="Nadpis a text nad obsah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0B2500-66BC-49E2-B313-247D6C5F704D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0479471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Nadpis, obsah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106FF6E-A9E1-4CE2-9098-239C93EF6DC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47318589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AF0792-4620-47AA-9D75-D2122951D8D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8823140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Nadpis a obsah nad tex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229600" cy="21859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3938588"/>
            <a:ext cx="8229600" cy="21875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B22B23-954E-491B-91C3-ED458846127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7838650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pPr>
              <a:defRPr/>
            </a:pPr>
            <a:fld id="{86073E30-6DDB-46E4-ABE7-5AD9E39B5E4A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42056" name="Group 7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66798154"/>
              </p:ext>
            </p:extLst>
          </p:nvPr>
        </p:nvGraphicFramePr>
        <p:xfrm>
          <a:off x="750888" y="2060575"/>
          <a:ext cx="7559675" cy="36720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itchFamily="34" charset="0"/>
                          <a:cs typeface="Times New Roman" pitchFamily="18" charset="0"/>
                        </a:rPr>
                        <a:t>15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Probíjení a vysekávání kruhových otvorů.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Průbojník,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vytínač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, střižník, střižnice, broušení nástrojů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Odborný výcvik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Autor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Arial" charset="0"/>
                        </a:rPr>
                        <a:t>Lubomír Hrstka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PC, data projektor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1. ročník, žáci 15 - 16 let, elektrikář, autoelektrikář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Ne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cs typeface="Times New Roman" pitchFamily="18" charset="0"/>
                        </a:rPr>
                        <a:t>Seznam viz poslední strana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0575" y="959178"/>
            <a:ext cx="7559675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 dirty="0" smtClean="0">
                <a:latin typeface="Calibri" panose="020F0502020204030204" pitchFamily="34" charset="0"/>
                <a:cs typeface="Arial" charset="0"/>
              </a:rPr>
              <a:t>Probíjení </a:t>
            </a:r>
            <a:r>
              <a:rPr lang="cs-CZ" altLang="cs-CZ" sz="2800" b="1" dirty="0" smtClean="0">
                <a:latin typeface="Calibri" panose="020F0502020204030204" pitchFamily="34" charset="0"/>
                <a:cs typeface="Arial" charset="0"/>
              </a:rPr>
              <a:t>a vysekávání</a:t>
            </a:r>
            <a:endParaRPr lang="cs-CZ" altLang="cs-CZ" sz="2800" b="1" dirty="0">
              <a:latin typeface="Calibri" panose="020F0502020204030204" pitchFamily="34" charset="0"/>
              <a:cs typeface="Arial" charset="0"/>
            </a:endParaRPr>
          </a:p>
        </p:txBody>
      </p:sp>
      <p:sp>
        <p:nvSpPr>
          <p:cNvPr id="2109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559448F6-E138-4B06-949E-A1CBAF5A9EC2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1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92163" y="1484784"/>
            <a:ext cx="755967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 dirty="0" smtClean="0">
                <a:latin typeface="Calibri" panose="020F0502020204030204" pitchFamily="34" charset="0"/>
              </a:rPr>
              <a:t>VY_32_INOVACE_15_293</a:t>
            </a:r>
            <a:endParaRPr lang="cs-CZ" altLang="cs-CZ" sz="2400" b="1" dirty="0">
              <a:latin typeface="Calibri" pitchFamily="34" charset="0"/>
              <a:cs typeface="Arial" charset="0"/>
            </a:endParaRP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76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61C2B352-2FF4-445B-AC69-AC1A3D06B3C8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2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307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80" name="Rectangle 8"/>
          <p:cNvSpPr>
            <a:spLocks noChangeArrowheads="1"/>
          </p:cNvSpPr>
          <p:nvPr/>
        </p:nvSpPr>
        <p:spPr bwMode="auto">
          <a:xfrm>
            <a:off x="2663825" y="1052513"/>
            <a:ext cx="4073525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chemeClr val="tx2"/>
                </a:solidFill>
              </a:rPr>
              <a:t>RUČNÍ DĚLENÍ  KOVŮ</a:t>
            </a:r>
          </a:p>
        </p:txBody>
      </p:sp>
      <p:sp>
        <p:nvSpPr>
          <p:cNvPr id="3081" name="Rectangle 10"/>
          <p:cNvSpPr>
            <a:spLocks noChangeArrowheads="1"/>
          </p:cNvSpPr>
          <p:nvPr/>
        </p:nvSpPr>
        <p:spPr bwMode="auto">
          <a:xfrm>
            <a:off x="1387475" y="2349500"/>
            <a:ext cx="6854825" cy="2554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8000" b="1">
                <a:solidFill>
                  <a:schemeClr val="tx2"/>
                </a:solidFill>
              </a:rPr>
              <a:t>DĚROVÁNÍ</a:t>
            </a:r>
            <a:r>
              <a:rPr lang="cs-CZ" altLang="cs-CZ" sz="6600" b="1">
                <a:solidFill>
                  <a:schemeClr val="tx2"/>
                </a:solidFill>
              </a:rPr>
              <a:t>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8000" b="1">
                <a:solidFill>
                  <a:schemeClr val="tx2"/>
                </a:solidFill>
              </a:rPr>
              <a:t>VYSEKÁVÁNÍ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00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348997FC-099D-4ACB-B79C-7B540A4FFA0B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3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410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04" name="Rectangle 9"/>
          <p:cNvSpPr>
            <a:spLocks noChangeArrowheads="1"/>
          </p:cNvSpPr>
          <p:nvPr/>
        </p:nvSpPr>
        <p:spPr bwMode="auto">
          <a:xfrm>
            <a:off x="684213" y="1679575"/>
            <a:ext cx="7848600" cy="3970338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cs-CZ" altLang="cs-CZ" sz="2800" b="1" dirty="0" smtClean="0"/>
              <a:t>Děrování a vysekávání  je ruční </a:t>
            </a:r>
          </a:p>
          <a:p>
            <a:pPr algn="ctr" eaLnBrk="1" hangingPunct="1"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cs-CZ" altLang="cs-CZ" sz="2800" b="1" dirty="0" smtClean="0"/>
              <a:t>oddělování nebo rozdělování materiálu </a:t>
            </a:r>
          </a:p>
          <a:p>
            <a:pPr algn="ctr" eaLnBrk="1" hangingPunct="1"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cs-CZ" altLang="cs-CZ" sz="2800" b="1" dirty="0" smtClean="0"/>
              <a:t>pomocí děrovacího nástroje, průbojníku a </a:t>
            </a:r>
          </a:p>
          <a:p>
            <a:pPr algn="ctr" eaLnBrk="1" hangingPunct="1"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cs-CZ" altLang="cs-CZ" sz="2800" b="1" dirty="0" smtClean="0"/>
              <a:t>výsečníku.</a:t>
            </a:r>
          </a:p>
          <a:p>
            <a:pPr algn="ctr" eaLnBrk="1" hangingPunct="1"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endParaRPr lang="cs-CZ" altLang="cs-CZ" sz="2800" b="1" dirty="0" smtClean="0"/>
          </a:p>
          <a:p>
            <a:pPr algn="ctr" eaLnBrk="1" hangingPunct="1"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cs-CZ" altLang="cs-CZ" sz="2800" b="1" dirty="0" smtClean="0"/>
              <a:t> </a:t>
            </a:r>
          </a:p>
        </p:txBody>
      </p:sp>
      <p:sp>
        <p:nvSpPr>
          <p:cNvPr id="4105" name="TextovéPole 1"/>
          <p:cNvSpPr txBox="1">
            <a:spLocks noChangeArrowheads="1"/>
          </p:cNvSpPr>
          <p:nvPr/>
        </p:nvSpPr>
        <p:spPr bwMode="auto">
          <a:xfrm>
            <a:off x="720725" y="1150938"/>
            <a:ext cx="72009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00FF"/>
                </a:solidFill>
              </a:rPr>
              <a:t>Děrování a vysekávání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24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3DA194A3-0657-4AB6-8979-35140AE9344D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4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512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8" name="Rectangle 8"/>
          <p:cNvSpPr>
            <a:spLocks noChangeArrowheads="1"/>
          </p:cNvSpPr>
          <p:nvPr/>
        </p:nvSpPr>
        <p:spPr bwMode="auto">
          <a:xfrm>
            <a:off x="2392363" y="1196975"/>
            <a:ext cx="3927475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00FF"/>
                </a:solidFill>
              </a:rPr>
              <a:t>Děrování - vysekávání</a:t>
            </a:r>
          </a:p>
        </p:txBody>
      </p:sp>
      <p:sp>
        <p:nvSpPr>
          <p:cNvPr id="5129" name="Rectangle 11"/>
          <p:cNvSpPr>
            <a:spLocks noChangeArrowheads="1"/>
          </p:cNvSpPr>
          <p:nvPr/>
        </p:nvSpPr>
        <p:spPr bwMode="auto">
          <a:xfrm>
            <a:off x="971550" y="1860550"/>
            <a:ext cx="6769100" cy="3416300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cs-CZ" altLang="cs-CZ" sz="2400" b="1" dirty="0" smtClean="0"/>
              <a:t>Jsou to podobné pracovní  operace při výrobě většího množství stejných výrobků.  </a:t>
            </a:r>
          </a:p>
          <a:p>
            <a:pPr algn="ctr" eaLnBrk="1" hangingPunct="1"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endParaRPr lang="cs-CZ" altLang="cs-CZ" sz="2400" b="1" dirty="0" smtClean="0"/>
          </a:p>
          <a:p>
            <a:pPr algn="ctr" eaLnBrk="1" hangingPunct="1"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cs-CZ" altLang="cs-CZ" sz="2400" b="1" dirty="0" smtClean="0"/>
              <a:t>Nejjednodušší ruční děrovací nástroj je </a:t>
            </a:r>
            <a:r>
              <a:rPr lang="cs-CZ" altLang="cs-CZ" sz="2400" b="1" dirty="0" smtClean="0">
                <a:solidFill>
                  <a:srgbClr val="0000FF"/>
                </a:solidFill>
              </a:rPr>
              <a:t>průbojník.</a:t>
            </a:r>
          </a:p>
          <a:p>
            <a:pPr algn="ctr" eaLnBrk="1" hangingPunct="1"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cs-CZ" altLang="cs-CZ" sz="2400" b="1" dirty="0" smtClean="0"/>
              <a:t>Lze jej použít asi do tloušťky plechu 1,5mm.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48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310F0098-9829-43EF-AE4F-5AB41F5811CD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5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615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52" name="Rectangle 8"/>
          <p:cNvSpPr>
            <a:spLocks noChangeArrowheads="1"/>
          </p:cNvSpPr>
          <p:nvPr/>
        </p:nvSpPr>
        <p:spPr bwMode="auto">
          <a:xfrm>
            <a:off x="3419475" y="1125538"/>
            <a:ext cx="170815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00FF"/>
                </a:solidFill>
              </a:rPr>
              <a:t>Děrování</a:t>
            </a:r>
          </a:p>
        </p:txBody>
      </p:sp>
      <p:sp>
        <p:nvSpPr>
          <p:cNvPr id="6153" name="Rectangle 11"/>
          <p:cNvSpPr>
            <a:spLocks noChangeArrowheads="1"/>
          </p:cNvSpPr>
          <p:nvPr/>
        </p:nvSpPr>
        <p:spPr bwMode="auto">
          <a:xfrm>
            <a:off x="755650" y="1773238"/>
            <a:ext cx="3671888" cy="3416300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400" b="1" dirty="0" smtClean="0"/>
              <a:t>Děrovací ruční nástroj se skládá ze střižníku,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400" b="1" dirty="0" smtClean="0"/>
              <a:t> a střižnice. </a:t>
            </a: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endParaRPr lang="cs-CZ" altLang="cs-CZ" sz="2400" b="1" dirty="0" smtClean="0"/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endParaRPr lang="cs-CZ" altLang="cs-CZ" sz="2400" b="1" dirty="0" smtClean="0"/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r>
              <a:rPr lang="cs-CZ" altLang="cs-CZ" sz="2400" b="1" dirty="0" smtClean="0"/>
              <a:t> Střižnice a střižník spolu lícují s přiměřenou tolerancí (mezerou).</a:t>
            </a:r>
          </a:p>
        </p:txBody>
      </p:sp>
      <p:pic>
        <p:nvPicPr>
          <p:cNvPr id="6154" name="Picture 12" descr="IMAGE0059"/>
          <p:cNvPicPr>
            <a:picLocks noChangeAspect="1" noChangeArrowheads="1"/>
          </p:cNvPicPr>
          <p:nvPr/>
        </p:nvPicPr>
        <p:blipFill>
          <a:blip r:embed="rId4"/>
          <a:srcRect l="9442" t="14101" r="11314" b="17729"/>
          <a:stretch>
            <a:fillRect/>
          </a:stretch>
        </p:blipFill>
        <p:spPr bwMode="auto">
          <a:xfrm>
            <a:off x="4572000" y="1773238"/>
            <a:ext cx="4032250" cy="3448050"/>
          </a:xfrm>
          <a:prstGeom prst="rect">
            <a:avLst/>
          </a:prstGeom>
          <a:ln w="9525">
            <a:solidFill>
              <a:srgbClr val="000000"/>
            </a:solidFill>
            <a:miter lim="800000"/>
            <a:headEnd/>
            <a:tailEnd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72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AF74AD03-9C02-4AC7-AEAB-596735AF8593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6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dirty="0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dirty="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dirty="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dirty="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7174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5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6" name="Rectangle 8"/>
          <p:cNvSpPr>
            <a:spLocks noChangeArrowheads="1"/>
          </p:cNvSpPr>
          <p:nvPr/>
        </p:nvSpPr>
        <p:spPr bwMode="auto">
          <a:xfrm>
            <a:off x="3419475" y="1125538"/>
            <a:ext cx="170815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00FF"/>
                </a:solidFill>
              </a:rPr>
              <a:t>Děrování</a:t>
            </a:r>
          </a:p>
        </p:txBody>
      </p:sp>
      <p:pic>
        <p:nvPicPr>
          <p:cNvPr id="7177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50" y="1844675"/>
            <a:ext cx="7129463" cy="4006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96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87389565-8F36-4C88-A695-234226933EA5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7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8198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200" name="Rectangle 8"/>
          <p:cNvSpPr>
            <a:spLocks noChangeArrowheads="1"/>
          </p:cNvSpPr>
          <p:nvPr/>
        </p:nvSpPr>
        <p:spPr bwMode="auto">
          <a:xfrm>
            <a:off x="2987675" y="1052513"/>
            <a:ext cx="2973388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0000FF"/>
                </a:solidFill>
              </a:rPr>
              <a:t>Kontrolní otázky</a:t>
            </a:r>
          </a:p>
        </p:txBody>
      </p:sp>
      <p:sp>
        <p:nvSpPr>
          <p:cNvPr id="8201" name="Zástupný symbol pro obsah 2"/>
          <p:cNvSpPr>
            <a:spLocks/>
          </p:cNvSpPr>
          <p:nvPr/>
        </p:nvSpPr>
        <p:spPr bwMode="auto">
          <a:xfrm>
            <a:off x="539750" y="2133600"/>
            <a:ext cx="8229600" cy="3600450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buFontTx/>
              <a:buNone/>
              <a:defRPr/>
            </a:pPr>
            <a:r>
              <a:rPr lang="cs-CZ" altLang="cs-CZ" sz="2400" b="1" dirty="0" smtClean="0"/>
              <a:t>	1. Z jakých částí se skládá děrovací přístroj?</a:t>
            </a:r>
          </a:p>
          <a:p>
            <a:pPr>
              <a:buFontTx/>
              <a:buNone/>
              <a:defRPr/>
            </a:pPr>
            <a:endParaRPr lang="cs-CZ" altLang="cs-CZ" sz="2400" b="1" dirty="0" smtClean="0"/>
          </a:p>
          <a:p>
            <a:pPr>
              <a:buFontTx/>
              <a:buNone/>
              <a:defRPr/>
            </a:pPr>
            <a:r>
              <a:rPr lang="cs-CZ" altLang="cs-CZ" sz="2400" b="1" dirty="0" smtClean="0"/>
              <a:t>	2. Jak se liší průbojník a výsečník?</a:t>
            </a:r>
          </a:p>
          <a:p>
            <a:pPr>
              <a:buFontTx/>
              <a:buNone/>
              <a:defRPr/>
            </a:pPr>
            <a:r>
              <a:rPr lang="cs-CZ" altLang="cs-CZ" sz="2400" b="1" dirty="0" smtClean="0"/>
              <a:t>    </a:t>
            </a:r>
          </a:p>
          <a:p>
            <a:pPr>
              <a:buFontTx/>
              <a:buNone/>
              <a:defRPr/>
            </a:pPr>
            <a:r>
              <a:rPr lang="cs-CZ" altLang="cs-CZ" sz="2400" b="1" dirty="0" smtClean="0"/>
              <a:t>	3. Jaký je rozdíl mezi děrováním a vrtáním?</a:t>
            </a:r>
          </a:p>
          <a:p>
            <a:pPr>
              <a:buFontTx/>
              <a:buNone/>
              <a:defRPr/>
            </a:pPr>
            <a:endParaRPr lang="cs-CZ" altLang="cs-CZ" sz="2400" b="1" dirty="0" smtClean="0"/>
          </a:p>
          <a:p>
            <a:pPr>
              <a:buFontTx/>
              <a:buNone/>
              <a:defRPr/>
            </a:pPr>
            <a:r>
              <a:rPr lang="cs-CZ" altLang="cs-CZ" sz="2400" b="1" dirty="0" smtClean="0"/>
              <a:t>	4. Pro jaké materiály je vhodné vysekávání?</a:t>
            </a:r>
            <a:endParaRPr lang="cs-CZ" altLang="cs-CZ" sz="20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220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8C331155-2BFD-42B3-868E-FC3DB255159C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8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922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4" name="Rectangle 8"/>
          <p:cNvSpPr>
            <a:spLocks noChangeArrowheads="1"/>
          </p:cNvSpPr>
          <p:nvPr/>
        </p:nvSpPr>
        <p:spPr bwMode="auto">
          <a:xfrm>
            <a:off x="2987675" y="1052513"/>
            <a:ext cx="3263900" cy="523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FF0000"/>
                </a:solidFill>
              </a:rPr>
              <a:t>Bezpečnost práce</a:t>
            </a:r>
          </a:p>
        </p:txBody>
      </p:sp>
      <p:sp>
        <p:nvSpPr>
          <p:cNvPr id="8201" name="Zástupný symbol pro obsah 2"/>
          <p:cNvSpPr>
            <a:spLocks/>
          </p:cNvSpPr>
          <p:nvPr/>
        </p:nvSpPr>
        <p:spPr bwMode="auto">
          <a:xfrm>
            <a:off x="539750" y="2133600"/>
            <a:ext cx="8229600" cy="3600450"/>
          </a:xfrm>
          <a:prstGeom prst="rect">
            <a:avLst/>
          </a:prstGeo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buFontTx/>
              <a:buNone/>
              <a:defRPr/>
            </a:pPr>
            <a:r>
              <a:rPr lang="cs-CZ" altLang="cs-CZ" sz="2400" b="1" dirty="0" smtClean="0"/>
              <a:t>	1. Pozor na ostrý otřep při střihu plechu.</a:t>
            </a:r>
          </a:p>
          <a:p>
            <a:pPr>
              <a:buFontTx/>
              <a:buNone/>
              <a:defRPr/>
            </a:pPr>
            <a:endParaRPr lang="cs-CZ" altLang="cs-CZ" sz="2400" b="1" dirty="0" smtClean="0"/>
          </a:p>
          <a:p>
            <a:pPr>
              <a:buFontTx/>
              <a:buNone/>
              <a:defRPr/>
            </a:pPr>
            <a:r>
              <a:rPr lang="cs-CZ" altLang="cs-CZ" sz="2400" b="1" dirty="0" smtClean="0"/>
              <a:t>	2. Kovový výrobek je nutné vhodně </a:t>
            </a:r>
            <a:r>
              <a:rPr lang="cs-CZ" altLang="cs-CZ" sz="2400" b="1" dirty="0" err="1" smtClean="0"/>
              <a:t>odjehlit</a:t>
            </a:r>
            <a:r>
              <a:rPr lang="cs-CZ" altLang="cs-CZ" sz="2400" b="1" smtClean="0"/>
              <a:t>.</a:t>
            </a:r>
            <a:endParaRPr lang="cs-CZ" altLang="cs-CZ" sz="2400" b="1" dirty="0" smtClean="0"/>
          </a:p>
          <a:p>
            <a:pPr>
              <a:buFontTx/>
              <a:buNone/>
              <a:defRPr/>
            </a:pPr>
            <a:r>
              <a:rPr lang="cs-CZ" altLang="cs-CZ" sz="2400" b="1" dirty="0" smtClean="0"/>
              <a:t>	</a:t>
            </a:r>
          </a:p>
          <a:p>
            <a:pPr>
              <a:buFontTx/>
              <a:buNone/>
              <a:defRPr/>
            </a:pPr>
            <a:r>
              <a:rPr lang="cs-CZ" altLang="cs-CZ" sz="2400" b="1" dirty="0" smtClean="0"/>
              <a:t>	3. Při manipulaci používej ochranné rukavice.</a:t>
            </a:r>
          </a:p>
          <a:p>
            <a:pPr>
              <a:buFontTx/>
              <a:buNone/>
              <a:defRPr/>
            </a:pPr>
            <a:r>
              <a:rPr lang="cs-CZ" altLang="cs-CZ" sz="2400" b="1" dirty="0" smtClean="0"/>
              <a:t>	</a:t>
            </a:r>
            <a:endParaRPr lang="cs-CZ" altLang="cs-CZ" sz="20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44" name="Zástupný symbol pro číslo snímku 14"/>
          <p:cNvSpPr txBox="1">
            <a:spLocks noGrp="1"/>
          </p:cNvSpPr>
          <p:nvPr/>
        </p:nvSpPr>
        <p:spPr bwMode="auto">
          <a:xfrm>
            <a:off x="6480175" y="6335713"/>
            <a:ext cx="2133600" cy="365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22ED2683-06CA-46CE-8369-E49F58B6AC5F}" type="slidenum">
              <a:rPr lang="cs-CZ" altLang="cs-CZ" sz="1200">
                <a:solidFill>
                  <a:srgbClr val="898989"/>
                </a:solidFill>
              </a:rPr>
              <a:pPr algn="r" eaLnBrk="1" hangingPunct="1">
                <a:spcBef>
                  <a:spcPct val="0"/>
                </a:spcBef>
                <a:buFontTx/>
                <a:buNone/>
              </a:pPr>
              <a:t>9</a:t>
            </a:fld>
            <a:endParaRPr lang="cs-CZ" altLang="cs-CZ" sz="1200">
              <a:solidFill>
                <a:srgbClr val="898989"/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 idx="4294967295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/>
          </a:bodyPr>
          <a:lstStyle/>
          <a:p>
            <a:pPr algn="r">
              <a:defRPr/>
            </a:pPr>
            <a:r>
              <a:rPr lang="cs-CZ" sz="1600" b="1" smtClean="0">
                <a:solidFill>
                  <a:srgbClr val="02283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 Antiqua" pitchFamily="18" charset="0"/>
                <a:cs typeface="Arial" charset="0"/>
              </a:rPr>
              <a:t>STŘEDNÍ ŠKOLA STAVEBNÍ A TECHNICKÁ</a:t>
            </a:r>
            <a:r>
              <a:rPr lang="cs-CZ" sz="1400" smtClean="0">
                <a:solidFill>
                  <a:srgbClr val="02283F"/>
                </a:solidFill>
                <a:cs typeface="Arial" charset="0"/>
              </a:rPr>
              <a:t/>
            </a:r>
            <a:br>
              <a:rPr lang="cs-CZ" sz="1400" smtClean="0">
                <a:solidFill>
                  <a:srgbClr val="02283F"/>
                </a:solidFill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Ústí nad Labem, Čelakovského 5, příspěvková organizace</a:t>
            </a:r>
            <a:b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</a:br>
            <a:r>
              <a:rPr lang="cs-CZ" sz="1400" smtClean="0">
                <a:solidFill>
                  <a:srgbClr val="02283F"/>
                </a:solidFill>
                <a:latin typeface="Book Antiqua" pitchFamily="18" charset="0"/>
                <a:cs typeface="Arial" charset="0"/>
              </a:rPr>
              <a:t>Páteřní škola Ústeckého kraje</a:t>
            </a:r>
          </a:p>
        </p:txBody>
      </p:sp>
      <p:pic>
        <p:nvPicPr>
          <p:cNvPr id="10246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7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8" name="Rectangle 8"/>
          <p:cNvSpPr>
            <a:spLocks noChangeArrowheads="1"/>
          </p:cNvSpPr>
          <p:nvPr/>
        </p:nvSpPr>
        <p:spPr bwMode="auto">
          <a:xfrm>
            <a:off x="2843213" y="1125538"/>
            <a:ext cx="3071812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b="1">
                <a:solidFill>
                  <a:srgbClr val="7030A0"/>
                </a:solidFill>
              </a:rPr>
              <a:t>Použitá literatura</a:t>
            </a:r>
          </a:p>
        </p:txBody>
      </p:sp>
      <p:sp>
        <p:nvSpPr>
          <p:cNvPr id="10249" name="Zástupný symbol pro obsah 2"/>
          <p:cNvSpPr>
            <a:spLocks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altLang="cs-CZ" sz="2800" b="1"/>
          </a:p>
          <a:p>
            <a:pPr eaLnBrk="1" hangingPunct="1">
              <a:buFontTx/>
              <a:buNone/>
            </a:pPr>
            <a:r>
              <a:rPr lang="cs-CZ" altLang="cs-CZ" sz="2400" b="1"/>
              <a:t>	</a:t>
            </a:r>
            <a:endParaRPr lang="cs-CZ" altLang="cs-CZ"/>
          </a:p>
        </p:txBody>
      </p:sp>
      <p:sp>
        <p:nvSpPr>
          <p:cNvPr id="10250" name="Obdélník 1"/>
          <p:cNvSpPr>
            <a:spLocks noChangeArrowheads="1"/>
          </p:cNvSpPr>
          <p:nvPr/>
        </p:nvSpPr>
        <p:spPr bwMode="auto">
          <a:xfrm>
            <a:off x="457200" y="1858963"/>
            <a:ext cx="8156575" cy="2862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 i="1"/>
              <a:t>      1)Zámečnické práce a údržba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 i="1"/>
              <a:t>     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b="1" i="1"/>
              <a:t>      Technologie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 i="1"/>
              <a:t>      1. díl učebnice pro odborná učiliště</a:t>
            </a:r>
            <a:endParaRPr lang="cs-CZ" altLang="cs-CZ" sz="1800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/>
              <a:t>      Vydalo  Nakladatelství  PARTA, s.r.o.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/>
              <a:t>      Praha 2006,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/>
              <a:t>      </a:t>
            </a:r>
            <a:r>
              <a:rPr lang="cs-CZ" altLang="cs-CZ" sz="1800" b="1"/>
              <a:t>ISBN 80-7320-086-4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1800" b="1"/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/>
              <a:t>      </a:t>
            </a:r>
            <a:r>
              <a:rPr lang="cs-CZ" altLang="cs-CZ" sz="1800" b="1"/>
              <a:t>Autoři: </a:t>
            </a:r>
            <a:r>
              <a:rPr lang="cs-CZ" altLang="cs-CZ" sz="1800" i="1"/>
              <a:t>Fialová Dana Ing., Gradek Vladislav Ing.,</a:t>
            </a:r>
            <a:r>
              <a:rPr lang="cs-CZ" altLang="cs-CZ" sz="1800"/>
              <a:t>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1800"/>
              <a:t>      Použité obrázky: obr. 28, 29, 31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556</TotalTime>
  <Words>287</Words>
  <Application>Microsoft Office PowerPoint</Application>
  <PresentationFormat>Předvádění na obrazovce (4:3)</PresentationFormat>
  <Paragraphs>104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Výchozí návrh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Ruční obrábění kovů</dc:title>
  <dc:creator>Lubomir Hrstka</dc:creator>
  <cp:lastModifiedBy>Karel Filas, Ing.</cp:lastModifiedBy>
  <cp:revision>59</cp:revision>
  <cp:lastPrinted>2014-03-10T15:00:35Z</cp:lastPrinted>
  <dcterms:created xsi:type="dcterms:W3CDTF">2007-02-24T11:24:02Z</dcterms:created>
  <dcterms:modified xsi:type="dcterms:W3CDTF">2014-03-11T11:00:47Z</dcterms:modified>
</cp:coreProperties>
</file>