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5" r:id="rId4"/>
    <p:sldId id="276" r:id="rId5"/>
    <p:sldId id="302" r:id="rId6"/>
    <p:sldId id="283" r:id="rId7"/>
    <p:sldId id="289" r:id="rId8"/>
    <p:sldId id="303" r:id="rId9"/>
    <p:sldId id="301" r:id="rId10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3300"/>
    <a:srgbClr val="FF3399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91" autoAdjust="0"/>
    <p:restoredTop sz="94640" autoAdjust="0"/>
  </p:normalViewPr>
  <p:slideViewPr>
    <p:cSldViewPr>
      <p:cViewPr varScale="1">
        <p:scale>
          <a:sx n="108" d="100"/>
          <a:sy n="108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34" d="100"/>
        <a:sy n="13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D36570-8420-42F1-9A95-01A3207265A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41676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11F7C4-E10F-44A5-8349-9F8D8AAA423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81074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86F15F-09BA-4DCF-9274-FFDEE74A53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83902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CE14C3-5207-405C-8692-CC25906AC17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32713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365C4A-48F7-4FA8-9734-18FBAD4CE80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48563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67F65-A271-45F9-85BE-061D8C15D4E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5096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83EC4C-1DDD-412E-9219-82E66508719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76932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7AA8E3-7BC9-4FEC-81C3-871199AB0D7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20437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70916F-807D-4828-BB8A-E7764186F6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17558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8A5824-4D28-45C6-9490-5B053D0C1F1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22120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ABF55C-8544-4F8E-BF8A-4DC85E709CE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04599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93D152-8A10-46D2-B9AD-8770331F48E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75887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22BEE8-4522-4B1D-8D3B-00ECEB233F9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17740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952D77-1B27-49DF-B917-7FDB0C56CCA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4929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3D0A63-488A-4335-BE49-9B234B98E6D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14643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D38A13D3-B886-4579-993B-0861F1EB93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0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1581621"/>
              </p:ext>
            </p:extLst>
          </p:nvPr>
        </p:nvGraphicFramePr>
        <p:xfrm>
          <a:off x="750888" y="2060575"/>
          <a:ext cx="7559675" cy="3828034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Úprava okrajů vrtaných otvorů, zarovnávání a zahlubování pro hlavy zápustných šroubů.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Kuželový, válcový a nástrčný záhlubník, záhlubník s vodícím čepem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8850"/>
            <a:ext cx="75596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latin typeface="Calibri" panose="020F0502020204030204" pitchFamily="34" charset="0"/>
                <a:cs typeface="Arial" charset="0"/>
              </a:rPr>
              <a:t>Zahlubování a vyhrubování</a:t>
            </a: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9936797-8401-424B-8574-977712258A0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>
                <a:latin typeface="Calibri" panose="020F0502020204030204" pitchFamily="34" charset="0"/>
              </a:rPr>
              <a:t>VY_32_INOVACE_15_296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564FA86-D503-4C92-A480-C8693D4264C6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1763713" y="1412875"/>
            <a:ext cx="5689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Třískové obrábění kovů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611188" y="981075"/>
            <a:ext cx="777240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/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  <p:sp>
        <p:nvSpPr>
          <p:cNvPr id="3082" name="Rectangle 12"/>
          <p:cNvSpPr>
            <a:spLocks noChangeArrowheads="1"/>
          </p:cNvSpPr>
          <p:nvPr/>
        </p:nvSpPr>
        <p:spPr bwMode="auto">
          <a:xfrm>
            <a:off x="900113" y="1844675"/>
            <a:ext cx="7772400" cy="403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6000" b="1">
                <a:solidFill>
                  <a:schemeClr val="tx2"/>
                </a:solidFill>
              </a:rPr>
              <a:t>ZAHLUBOVÁNÍ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6000" b="1">
                <a:solidFill>
                  <a:schemeClr val="tx2"/>
                </a:solidFill>
              </a:rPr>
              <a:t>VYHRUBOVÁNÍ</a:t>
            </a:r>
            <a:br>
              <a:rPr lang="cs-CZ" altLang="cs-CZ" sz="6000" b="1">
                <a:solidFill>
                  <a:schemeClr val="tx2"/>
                </a:solidFill>
              </a:rPr>
            </a:br>
            <a:endParaRPr lang="cs-CZ" altLang="cs-CZ" sz="66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91398D4-691D-4809-B38E-74ECAFD5FC69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777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15"/>
          <p:cNvSpPr>
            <a:spLocks noChangeArrowheads="1"/>
          </p:cNvSpPr>
          <p:nvPr/>
        </p:nvSpPr>
        <p:spPr bwMode="auto">
          <a:xfrm>
            <a:off x="323850" y="1125538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FF"/>
                </a:solidFill>
              </a:rPr>
              <a:t>Zahlubování</a:t>
            </a:r>
          </a:p>
        </p:txBody>
      </p:sp>
      <p:sp>
        <p:nvSpPr>
          <p:cNvPr id="4105" name="Rectangle 16"/>
          <p:cNvSpPr>
            <a:spLocks noChangeArrowheads="1"/>
          </p:cNvSpPr>
          <p:nvPr/>
        </p:nvSpPr>
        <p:spPr bwMode="auto">
          <a:xfrm>
            <a:off x="457200" y="1916113"/>
            <a:ext cx="8229600" cy="4033837"/>
          </a:xfrm>
          <a:prstGeom prst="rect">
            <a:avLst/>
          </a:prstGeom>
          <a:solidFill>
            <a:schemeClr val="accent1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  <a:defRPr/>
            </a:pPr>
            <a:r>
              <a:rPr lang="cs-CZ" altLang="cs-CZ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altLang="cs-CZ" sz="2400" b="1" dirty="0" smtClean="0"/>
              <a:t>Patří mezi třískové obrábění</a:t>
            </a:r>
            <a:r>
              <a:rPr lang="cs-CZ" altLang="cs-CZ" sz="2400" dirty="0" smtClean="0">
                <a:solidFill>
                  <a:srgbClr val="FF33CC"/>
                </a:solidFill>
              </a:rPr>
              <a:t>	</a:t>
            </a:r>
          </a:p>
          <a:p>
            <a:pPr algn="ctr">
              <a:buFontTx/>
              <a:buNone/>
              <a:defRPr/>
            </a:pPr>
            <a:endParaRPr lang="cs-CZ" altLang="cs-CZ" sz="2400" b="1" dirty="0" smtClean="0"/>
          </a:p>
          <a:p>
            <a:pPr algn="ctr">
              <a:buFontTx/>
              <a:buNone/>
              <a:defRPr/>
            </a:pPr>
            <a:r>
              <a:rPr lang="cs-CZ" altLang="cs-CZ" sz="2400" b="1" dirty="0" smtClean="0"/>
              <a:t>Slouží ke zlepšení kvality odvrtaného otvoru zarovnáním a úpravou  čelních ploch. </a:t>
            </a:r>
          </a:p>
          <a:p>
            <a:pPr algn="ctr">
              <a:buFontTx/>
              <a:buNone/>
              <a:defRPr/>
            </a:pPr>
            <a:r>
              <a:rPr lang="cs-CZ" altLang="cs-CZ" sz="2400" b="1" dirty="0" smtClean="0"/>
              <a:t>Provádí se kuželové nebo válcové rozšíření otvoru </a:t>
            </a:r>
          </a:p>
          <a:p>
            <a:pPr algn="ctr">
              <a:buFontTx/>
              <a:buNone/>
              <a:defRPr/>
            </a:pPr>
            <a:r>
              <a:rPr lang="cs-CZ" altLang="cs-CZ" sz="2400" b="1" dirty="0" smtClean="0"/>
              <a:t>pomocí </a:t>
            </a:r>
          </a:p>
          <a:p>
            <a:pPr algn="ctr">
              <a:buFontTx/>
              <a:buNone/>
              <a:defRPr/>
            </a:pPr>
            <a:endParaRPr lang="cs-CZ" altLang="cs-CZ" sz="2400" b="1" dirty="0" smtClean="0">
              <a:solidFill>
                <a:srgbClr val="0000FF"/>
              </a:solidFill>
            </a:endParaRPr>
          </a:p>
          <a:p>
            <a:pPr algn="ctr">
              <a:buFontTx/>
              <a:buNone/>
              <a:defRPr/>
            </a:pPr>
            <a:r>
              <a:rPr lang="cs-CZ" altLang="cs-CZ" sz="2400" b="1" dirty="0" smtClean="0">
                <a:solidFill>
                  <a:srgbClr val="0000FF"/>
                </a:solidFill>
              </a:rPr>
              <a:t>záhlubníku</a:t>
            </a:r>
          </a:p>
          <a:p>
            <a:pPr algn="ctr">
              <a:buFontTx/>
              <a:buNone/>
              <a:defRPr/>
            </a:pPr>
            <a:endParaRPr lang="cs-CZ" altLang="cs-CZ" sz="2400" b="1" dirty="0" smtClean="0"/>
          </a:p>
          <a:p>
            <a:pPr algn="ctr">
              <a:buFontTx/>
              <a:buNone/>
              <a:defRPr/>
            </a:pPr>
            <a:endParaRPr lang="cs-CZ" alt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6E29F50-BCD5-4E87-A8C4-7B6F3D821B7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16"/>
          <p:cNvSpPr>
            <a:spLocks noChangeArrowheads="1"/>
          </p:cNvSpPr>
          <p:nvPr/>
        </p:nvSpPr>
        <p:spPr bwMode="auto">
          <a:xfrm>
            <a:off x="395288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FF"/>
                </a:solidFill>
              </a:rPr>
              <a:t>Různé druhy záhlubníků</a:t>
            </a:r>
          </a:p>
        </p:txBody>
      </p:sp>
      <p:sp>
        <p:nvSpPr>
          <p:cNvPr id="5129" name="Rectangle 17"/>
          <p:cNvSpPr>
            <a:spLocks noChangeArrowheads="1"/>
          </p:cNvSpPr>
          <p:nvPr/>
        </p:nvSpPr>
        <p:spPr bwMode="auto">
          <a:xfrm>
            <a:off x="457200" y="1600200"/>
            <a:ext cx="3322638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80000"/>
              </a:lnSpc>
            </a:pPr>
            <a:endParaRPr lang="cs-CZ" altLang="cs-CZ" sz="2400">
              <a:solidFill>
                <a:srgbClr val="FF0000"/>
              </a:solidFill>
            </a:endParaRPr>
          </a:p>
        </p:txBody>
      </p:sp>
      <p:pic>
        <p:nvPicPr>
          <p:cNvPr id="5130" name="Picture 18" descr="skenovat0001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90" t="5164" r="2820" b="64212"/>
          <a:stretch>
            <a:fillRect/>
          </a:stretch>
        </p:blipFill>
        <p:spPr bwMode="auto">
          <a:xfrm>
            <a:off x="1187624" y="1773238"/>
            <a:ext cx="7273751" cy="3906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8A4DB65-605E-42C9-AFC9-89A55086B9EE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777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15"/>
          <p:cNvSpPr>
            <a:spLocks noChangeArrowheads="1"/>
          </p:cNvSpPr>
          <p:nvPr/>
        </p:nvSpPr>
        <p:spPr bwMode="auto">
          <a:xfrm>
            <a:off x="323850" y="1125538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FF"/>
                </a:solidFill>
              </a:rPr>
              <a:t>Vyhrubování</a:t>
            </a:r>
          </a:p>
        </p:txBody>
      </p:sp>
      <p:sp>
        <p:nvSpPr>
          <p:cNvPr id="4105" name="Rectangle 16"/>
          <p:cNvSpPr>
            <a:spLocks noChangeArrowheads="1"/>
          </p:cNvSpPr>
          <p:nvPr/>
        </p:nvSpPr>
        <p:spPr bwMode="auto">
          <a:xfrm>
            <a:off x="457200" y="1916113"/>
            <a:ext cx="8229600" cy="4033837"/>
          </a:xfrm>
          <a:prstGeom prst="rect">
            <a:avLst/>
          </a:prstGeom>
          <a:solidFill>
            <a:schemeClr val="accent1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  <a:defRPr/>
            </a:pPr>
            <a:r>
              <a:rPr lang="cs-CZ" altLang="cs-CZ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altLang="cs-CZ" sz="2400" b="1" dirty="0" smtClean="0"/>
              <a:t>Patří mezi třískové obrábění</a:t>
            </a:r>
            <a:r>
              <a:rPr lang="cs-CZ" altLang="cs-CZ" sz="2400" dirty="0" smtClean="0">
                <a:solidFill>
                  <a:srgbClr val="FF33CC"/>
                </a:solidFill>
              </a:rPr>
              <a:t>	</a:t>
            </a:r>
          </a:p>
          <a:p>
            <a:pPr algn="ctr">
              <a:buFontTx/>
              <a:buNone/>
              <a:defRPr/>
            </a:pPr>
            <a:endParaRPr lang="cs-CZ" altLang="cs-CZ" sz="2400" b="1" dirty="0" smtClean="0"/>
          </a:p>
          <a:p>
            <a:pPr algn="ctr">
              <a:buFontTx/>
              <a:buNone/>
              <a:defRPr/>
            </a:pPr>
            <a:r>
              <a:rPr lang="cs-CZ" altLang="cs-CZ" sz="2400" b="1" dirty="0" smtClean="0"/>
              <a:t>Upravuje kvalitu a rozměrovou přesnost odvrtaného otvoru. pomocí </a:t>
            </a:r>
          </a:p>
          <a:p>
            <a:pPr algn="ctr">
              <a:buFontTx/>
              <a:buNone/>
              <a:defRPr/>
            </a:pPr>
            <a:r>
              <a:rPr lang="cs-CZ" altLang="cs-CZ" sz="2400" b="1" dirty="0" smtClean="0">
                <a:solidFill>
                  <a:srgbClr val="0000FF"/>
                </a:solidFill>
              </a:rPr>
              <a:t>výhrubníku</a:t>
            </a:r>
          </a:p>
          <a:p>
            <a:pPr algn="ctr">
              <a:buFontTx/>
              <a:buNone/>
              <a:defRPr/>
            </a:pPr>
            <a:endParaRPr lang="cs-CZ" altLang="cs-CZ" sz="2400" b="1" dirty="0" smtClean="0"/>
          </a:p>
          <a:p>
            <a:pPr algn="ctr">
              <a:buFontTx/>
              <a:buNone/>
              <a:defRPr/>
            </a:pPr>
            <a:r>
              <a:rPr lang="cs-CZ" altLang="cs-CZ" sz="2400" b="1" dirty="0" smtClean="0"/>
              <a:t>Pro celkový výsledek je počítáno s přídavkem</a:t>
            </a:r>
          </a:p>
          <a:p>
            <a:pPr algn="ctr">
              <a:buFontTx/>
              <a:buNone/>
              <a:defRPr/>
            </a:pPr>
            <a:r>
              <a:rPr lang="cs-CZ" altLang="cs-CZ" sz="2400" b="1" dirty="0" smtClean="0"/>
              <a:t>0,2 až 0,4mm </a:t>
            </a:r>
          </a:p>
          <a:p>
            <a:pPr algn="ctr">
              <a:buFontTx/>
              <a:buNone/>
              <a:defRPr/>
            </a:pPr>
            <a:endParaRPr lang="cs-CZ" altLang="cs-CZ" sz="2400" b="1" dirty="0" smtClean="0">
              <a:solidFill>
                <a:srgbClr val="0000FF"/>
              </a:solidFill>
            </a:endParaRPr>
          </a:p>
          <a:p>
            <a:pPr algn="ctr">
              <a:buFontTx/>
              <a:buNone/>
              <a:defRPr/>
            </a:pPr>
            <a:endParaRPr lang="cs-CZ" altLang="cs-CZ" sz="2400" b="1" dirty="0" smtClean="0"/>
          </a:p>
          <a:p>
            <a:pPr algn="ctr">
              <a:buFontTx/>
              <a:buNone/>
              <a:defRPr/>
            </a:pPr>
            <a:endParaRPr lang="cs-CZ" alt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69DB452-1361-43D0-9145-34A2A76AFD97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7177" name="Rectangle 17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FF"/>
                </a:solidFill>
              </a:rPr>
              <a:t>Způsoby zahlubování a zarovnávání</a:t>
            </a:r>
          </a:p>
        </p:txBody>
      </p:sp>
      <p:pic>
        <p:nvPicPr>
          <p:cNvPr id="9226" name="Picture 18" descr="skenovat0001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83" t="67929" r="16165" b="13031"/>
          <a:stretch>
            <a:fillRect/>
          </a:stretch>
        </p:blipFill>
        <p:spPr bwMode="auto">
          <a:xfrm>
            <a:off x="277186" y="2492896"/>
            <a:ext cx="8496300" cy="281223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32A56DC-4849-4647-AA87-66FF361ACB8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1"/>
          <p:cNvSpPr>
            <a:spLocks noChangeArrowheads="1"/>
          </p:cNvSpPr>
          <p:nvPr/>
        </p:nvSpPr>
        <p:spPr bwMode="auto">
          <a:xfrm>
            <a:off x="468313" y="1052513"/>
            <a:ext cx="8229600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0249" name="Rectangle 22"/>
          <p:cNvSpPr>
            <a:spLocks noChangeArrowheads="1"/>
          </p:cNvSpPr>
          <p:nvPr/>
        </p:nvSpPr>
        <p:spPr bwMode="auto">
          <a:xfrm>
            <a:off x="457200" y="2060575"/>
            <a:ext cx="8229600" cy="3673475"/>
          </a:xfrm>
          <a:prstGeom prst="rect">
            <a:avLst/>
          </a:prstGeom>
          <a:solidFill>
            <a:schemeClr val="accent1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  <a:defRPr/>
            </a:pPr>
            <a:endParaRPr lang="cs-CZ" altLang="cs-CZ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dirty="0" smtClean="0"/>
              <a:t> 	</a:t>
            </a:r>
            <a:r>
              <a:rPr lang="cs-CZ" altLang="cs-CZ" sz="2400" b="1" dirty="0" smtClean="0"/>
              <a:t>1. Jaký význam má zahlubování?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   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	2. Pro který nástroj je charakteristický vodící čep?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   	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	3. Jaký tvar mají výhrubníky?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cs-CZ" altLang="cs-CZ" sz="2400" b="1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C9FD43D-B1F1-4A33-9AEA-58F3634D8A47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1"/>
          <p:cNvSpPr>
            <a:spLocks noChangeArrowheads="1"/>
          </p:cNvSpPr>
          <p:nvPr/>
        </p:nvSpPr>
        <p:spPr bwMode="auto">
          <a:xfrm>
            <a:off x="468313" y="1052513"/>
            <a:ext cx="8229600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 práce</a:t>
            </a:r>
          </a:p>
        </p:txBody>
      </p:sp>
      <p:sp>
        <p:nvSpPr>
          <p:cNvPr id="10249" name="Rectangle 22"/>
          <p:cNvSpPr>
            <a:spLocks noChangeArrowheads="1"/>
          </p:cNvSpPr>
          <p:nvPr/>
        </p:nvSpPr>
        <p:spPr bwMode="auto">
          <a:xfrm>
            <a:off x="457200" y="2060575"/>
            <a:ext cx="8229600" cy="3673475"/>
          </a:xfrm>
          <a:prstGeom prst="rect">
            <a:avLst/>
          </a:prstGeom>
          <a:solidFill>
            <a:schemeClr val="accent1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  <a:defRPr/>
            </a:pPr>
            <a:endParaRPr lang="cs-CZ" altLang="cs-CZ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dirty="0" smtClean="0"/>
              <a:t> 	</a:t>
            </a:r>
            <a:r>
              <a:rPr lang="cs-CZ" altLang="cs-CZ" sz="2400" b="1" dirty="0" smtClean="0"/>
              <a:t>1. Dodržovat bezpečnostní předpisy pro práci na vrtačce.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   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	2. Obráběný výrobek je nutné vždy řádně upnut!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	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	3. Používat ochranné brýle nebo štít!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cs-CZ" altLang="cs-CZ" sz="2400" b="1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54744D16-A1BB-4964-B762-579CD62D336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Použitá literatura</a:t>
            </a:r>
          </a:p>
        </p:txBody>
      </p:sp>
      <p:sp>
        <p:nvSpPr>
          <p:cNvPr id="10249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 sz="2800" b="1"/>
          </a:p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0250" name="Obdélník 1"/>
          <p:cNvSpPr>
            <a:spLocks noChangeArrowheads="1"/>
          </p:cNvSpPr>
          <p:nvPr/>
        </p:nvSpPr>
        <p:spPr bwMode="auto">
          <a:xfrm>
            <a:off x="457200" y="1858963"/>
            <a:ext cx="815657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Zámečnické práce a údržba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Technologie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i="1"/>
              <a:t>      1. díl učebnice pro odborná učiliště</a:t>
            </a: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Vydalo  Nakladatelství  PARTA, s.r.o.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Praha 2006,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</a:t>
            </a:r>
            <a:r>
              <a:rPr lang="cs-CZ" altLang="cs-CZ" sz="1800" b="1"/>
              <a:t>ISBN 80-7320-086-4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</a:t>
            </a:r>
            <a:r>
              <a:rPr lang="cs-CZ" altLang="cs-CZ" sz="1800" b="1"/>
              <a:t>Autoři: </a:t>
            </a:r>
            <a:r>
              <a:rPr lang="cs-CZ" altLang="cs-CZ" sz="1800" i="1"/>
              <a:t>Fialová Dana Ing., Gradek Vladislav Ing.,</a:t>
            </a:r>
            <a:r>
              <a:rPr lang="cs-CZ" altLang="cs-CZ" sz="18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Použité obrázky: obr. 57, 59,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755</TotalTime>
  <Words>232</Words>
  <Application>Microsoft Office PowerPoint</Application>
  <PresentationFormat>Předvádění na obrazovce (4:3)</PresentationFormat>
  <Paragraphs>110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72</cp:revision>
  <cp:lastPrinted>2014-03-10T15:38:18Z</cp:lastPrinted>
  <dcterms:created xsi:type="dcterms:W3CDTF">2007-02-24T11:24:02Z</dcterms:created>
  <dcterms:modified xsi:type="dcterms:W3CDTF">2014-03-11T10:50:08Z</dcterms:modified>
</cp:coreProperties>
</file>