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0" r:id="rId4"/>
    <p:sldId id="258" r:id="rId5"/>
    <p:sldId id="259" r:id="rId6"/>
    <p:sldId id="261" r:id="rId7"/>
    <p:sldId id="262" r:id="rId8"/>
    <p:sldId id="263" r:id="rId9"/>
    <p:sldId id="264" r:id="rId10"/>
    <p:sldId id="265" r:id="rId11"/>
    <p:sldId id="267" r:id="rId12"/>
    <p:sldId id="268" r:id="rId13"/>
    <p:sldId id="269" r:id="rId14"/>
    <p:sldId id="270" r:id="rId15"/>
    <p:sldId id="272" r:id="rId16"/>
    <p:sldId id="271" r:id="rId1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8" d="100"/>
          <a:sy n="68" d="100"/>
        </p:scale>
        <p:origin x="-1224" y="-85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7"/>
          <p:cNvSpPr>
            <a:spLocks noChangeArrowheads="1"/>
          </p:cNvSpPr>
          <p:nvPr/>
        </p:nvSpPr>
        <p:spPr bwMode="auto">
          <a:xfrm>
            <a:off x="685800" y="2393950"/>
            <a:ext cx="7772400" cy="109538"/>
          </a:xfrm>
          <a:custGeom>
            <a:avLst/>
            <a:gdLst>
              <a:gd name="G0" fmla="+- 618 0 0"/>
            </a:gdLst>
            <a:ahLst/>
            <a:cxnLst>
              <a:cxn ang="0">
                <a:pos x="0" y="0"/>
              </a:cxn>
              <a:cxn ang="0">
                <a:pos x="618" y="0"/>
              </a:cxn>
              <a:cxn ang="0">
                <a:pos x="618" y="1000"/>
              </a:cxn>
              <a:cxn ang="0">
                <a:pos x="0" y="1000"/>
              </a:cxn>
              <a:cxn ang="0">
                <a:pos x="0" y="0"/>
              </a:cxn>
              <a:cxn ang="0">
                <a:pos x="1000" y="0"/>
              </a:cxn>
            </a:cxnLst>
            <a:rect l="0" t="0" r="r" b="b"/>
            <a:pathLst>
              <a:path w="1000" h="1000" stroke="0">
                <a:moveTo>
                  <a:pt x="0" y="0"/>
                </a:moveTo>
                <a:lnTo>
                  <a:pt x="618" y="0"/>
                </a:lnTo>
                <a:lnTo>
                  <a:pt x="618" y="1000"/>
                </a:lnTo>
                <a:lnTo>
                  <a:pt x="0" y="1000"/>
                </a:lnTo>
                <a:close/>
              </a:path>
              <a:path w="1000" h="1000">
                <a:moveTo>
                  <a:pt x="0" y="0"/>
                </a:moveTo>
                <a:lnTo>
                  <a:pt x="1000" y="0"/>
                </a:lnTo>
              </a:path>
            </a:pathLst>
          </a:custGeom>
          <a:solidFill>
            <a:schemeClr val="accent2"/>
          </a:solidFill>
          <a:ln w="9525">
            <a:solidFill>
              <a:schemeClr val="accent2"/>
            </a:solidFill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cs-CZ" sz="2400">
              <a:latin typeface="Times New Roman" pitchFamily="18" charset="0"/>
            </a:endParaRPr>
          </a:p>
        </p:txBody>
      </p:sp>
      <p:sp>
        <p:nvSpPr>
          <p:cNvPr id="276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990600"/>
            <a:ext cx="7772400" cy="1371600"/>
          </a:xfrm>
        </p:spPr>
        <p:txBody>
          <a:bodyPr/>
          <a:lstStyle>
            <a:lvl1pPr>
              <a:defRPr sz="4000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47800" y="3429000"/>
            <a:ext cx="7010400" cy="16002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2800"/>
            </a:lvl1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F8F8B70-DAA8-4420-AD11-DFE19F5F8471}" type="datetimeFigureOut">
              <a:rPr lang="cs-CZ"/>
              <a:pPr>
                <a:defRPr/>
              </a:pPr>
              <a:t>11.3.2014</a:t>
            </a:fld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F7BD66-6F98-4613-9D9A-79294AB2BF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70E415-489A-4317-9D4C-7730AEDC890A}" type="datetimeFigureOut">
              <a:rPr lang="cs-CZ"/>
              <a:pPr>
                <a:defRPr/>
              </a:pPr>
              <a:t>11.3.2014</a:t>
            </a:fld>
            <a:endParaRPr lang="cs-CZ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7F9849E-8587-4068-A605-4E28754E24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738FA3D-1698-4E43-BE61-B45801021592}" type="datetimeFigureOut">
              <a:rPr lang="cs-CZ"/>
              <a:pPr>
                <a:defRPr/>
              </a:pPr>
              <a:t>11.3.2014</a:t>
            </a:fld>
            <a:endParaRPr lang="cs-CZ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EC91B27-7031-4911-927C-4D17BAC757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66738" y="1752600"/>
            <a:ext cx="3924300" cy="4267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3438" y="1752600"/>
            <a:ext cx="3924300" cy="4267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8F3B8BE-A678-464F-880F-BE429EFBC71C}" type="datetimeFigureOut">
              <a:rPr lang="cs-CZ"/>
              <a:pPr>
                <a:defRPr/>
              </a:pPr>
              <a:t>11.3.2014</a:t>
            </a:fld>
            <a:endParaRPr lang="cs-CZ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E6C763C-4D34-4055-8717-34911B5699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24CCA84-DE7B-4D6B-A716-2D9AAD1AE5D4}" type="datetimeFigureOut">
              <a:rPr lang="cs-CZ"/>
              <a:pPr>
                <a:defRPr/>
              </a:pPr>
              <a:t>11.3.2014</a:t>
            </a:fld>
            <a:endParaRPr lang="cs-CZ"/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8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270A8D5-2A89-4BAD-8C19-8C24BD8ABE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19F5900-E51D-4089-8276-01160C9CFF3B}" type="datetimeFigureOut">
              <a:rPr lang="cs-CZ"/>
              <a:pPr>
                <a:defRPr/>
              </a:pPr>
              <a:t>11.3.2014</a:t>
            </a:fld>
            <a:endParaRPr lang="cs-CZ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D3A7D95-7C11-4315-BC09-5AFF59FEE5D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0B6FF02-FAA3-4669-825B-6F4917A767AC}" type="datetimeFigureOut">
              <a:rPr lang="cs-CZ"/>
              <a:pPr>
                <a:defRPr/>
              </a:pPr>
              <a:t>11.3.2014</a:t>
            </a:fld>
            <a:endParaRPr lang="cs-CZ"/>
          </a:p>
        </p:txBody>
      </p:sp>
      <p:sp>
        <p:nvSpPr>
          <p:cNvPr id="3" name="Rectangle 7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567D75E-2AB4-4E7B-9C3D-C1F00961CC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63DFE4B-DB8C-4D18-A1D7-F7054A2C4810}" type="datetimeFigureOut">
              <a:rPr lang="cs-CZ"/>
              <a:pPr>
                <a:defRPr/>
              </a:pPr>
              <a:t>11.3.2014</a:t>
            </a:fld>
            <a:endParaRPr lang="cs-CZ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59460B7-D10F-48F1-8DD7-EA27B8D74B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16E930B-CC90-4B3B-A360-5C5D5DE51DBD}" type="datetimeFigureOut">
              <a:rPr lang="cs-CZ"/>
              <a:pPr>
                <a:defRPr/>
              </a:pPr>
              <a:t>11.3.2014</a:t>
            </a:fld>
            <a:endParaRPr lang="cs-CZ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EA6631C-9668-47C6-85B9-03F6C45CE6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115ED2-86EF-49EC-ADDD-A96285728A84}" type="datetimeFigureOut">
              <a:rPr lang="cs-CZ"/>
              <a:pPr>
                <a:defRPr/>
              </a:pPr>
              <a:t>11.3.2014</a:t>
            </a:fld>
            <a:endParaRPr lang="cs-CZ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B76E89F-A58D-4BF9-A830-16367BC110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73838" y="304800"/>
            <a:ext cx="2001837" cy="57150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66738" y="304800"/>
            <a:ext cx="5854700" cy="57150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F17D054-2068-484A-91F2-A484E9EA9916}" type="datetimeFigureOut">
              <a:rPr lang="cs-CZ"/>
              <a:pPr>
                <a:defRPr/>
              </a:pPr>
              <a:t>11.3.2014</a:t>
            </a:fld>
            <a:endParaRPr lang="cs-CZ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11E383D-001A-4328-B6CC-0D854AD8ADB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pattFill prst="ltHorz">
          <a:fgClr>
            <a:schemeClr val="bg2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574675" y="304800"/>
            <a:ext cx="8001000" cy="1216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566738" y="1752600"/>
            <a:ext cx="8001000" cy="426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26628" name="AutoShape 4"/>
          <p:cNvSpPr>
            <a:spLocks noChangeArrowheads="1"/>
          </p:cNvSpPr>
          <p:nvPr/>
        </p:nvSpPr>
        <p:spPr bwMode="auto">
          <a:xfrm>
            <a:off x="609600" y="1566863"/>
            <a:ext cx="7958138" cy="109537"/>
          </a:xfrm>
          <a:custGeom>
            <a:avLst/>
            <a:gdLst>
              <a:gd name="G0" fmla="+- 585 0 0"/>
            </a:gdLst>
            <a:ahLst/>
            <a:cxnLst>
              <a:cxn ang="0">
                <a:pos x="0" y="0"/>
              </a:cxn>
              <a:cxn ang="0">
                <a:pos x="585" y="0"/>
              </a:cxn>
              <a:cxn ang="0">
                <a:pos x="585" y="1000"/>
              </a:cxn>
              <a:cxn ang="0">
                <a:pos x="0" y="1000"/>
              </a:cxn>
              <a:cxn ang="0">
                <a:pos x="0" y="0"/>
              </a:cxn>
              <a:cxn ang="0">
                <a:pos x="1000" y="0"/>
              </a:cxn>
            </a:cxnLst>
            <a:rect l="0" t="0" r="r" b="b"/>
            <a:pathLst>
              <a:path w="1000" h="1000" stroke="0">
                <a:moveTo>
                  <a:pt x="0" y="0"/>
                </a:moveTo>
                <a:lnTo>
                  <a:pt x="585" y="0"/>
                </a:lnTo>
                <a:lnTo>
                  <a:pt x="585" y="1000"/>
                </a:lnTo>
                <a:lnTo>
                  <a:pt x="0" y="1000"/>
                </a:lnTo>
                <a:close/>
              </a:path>
              <a:path w="1000" h="1000">
                <a:moveTo>
                  <a:pt x="0" y="0"/>
                </a:moveTo>
                <a:lnTo>
                  <a:pt x="1000" y="0"/>
                </a:lnTo>
              </a:path>
            </a:pathLst>
          </a:custGeom>
          <a:solidFill>
            <a:schemeClr val="accent2"/>
          </a:solidFill>
          <a:ln w="9525">
            <a:solidFill>
              <a:schemeClr val="accent2"/>
            </a:solidFill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cs-CZ" sz="2400">
              <a:latin typeface="Times New Roman" pitchFamily="18" charset="0"/>
            </a:endParaRPr>
          </a:p>
        </p:txBody>
      </p:sp>
      <p:sp>
        <p:nvSpPr>
          <p:cNvPr id="26629" name="Line 5"/>
          <p:cNvSpPr>
            <a:spLocks noChangeShapeType="1"/>
          </p:cNvSpPr>
          <p:nvPr/>
        </p:nvSpPr>
        <p:spPr bwMode="auto">
          <a:xfrm flipV="1">
            <a:off x="609600" y="6172200"/>
            <a:ext cx="7924800" cy="0"/>
          </a:xfrm>
          <a:prstGeom prst="line">
            <a:avLst/>
          </a:prstGeom>
          <a:noFill/>
          <a:ln w="3175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26630" name="Rectangle 6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19812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fld id="{D85A8892-539A-409B-87F4-1D887ACAB9B0}" type="datetimeFigureOut">
              <a:rPr lang="cs-CZ"/>
              <a:pPr>
                <a:defRPr/>
              </a:pPr>
              <a:t>11.3.2014</a:t>
            </a:fld>
            <a:endParaRPr lang="cs-CZ"/>
          </a:p>
        </p:txBody>
      </p:sp>
      <p:sp>
        <p:nvSpPr>
          <p:cNvPr id="26631" name="Rectangle 7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6632" name="Rectangle 8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19812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55DE35D5-FB75-4811-90BA-464B204DAD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1" r:id="rId1"/>
    <p:sldLayoutId id="2147483721" r:id="rId2"/>
    <p:sldLayoutId id="2147483722" r:id="rId3"/>
    <p:sldLayoutId id="2147483723" r:id="rId4"/>
    <p:sldLayoutId id="2147483724" r:id="rId5"/>
    <p:sldLayoutId id="2147483725" r:id="rId6"/>
    <p:sldLayoutId id="2147483726" r:id="rId7"/>
    <p:sldLayoutId id="2147483727" r:id="rId8"/>
    <p:sldLayoutId id="2147483728" r:id="rId9"/>
    <p:sldLayoutId id="2147483729" r:id="rId10"/>
    <p:sldLayoutId id="2147483730" r:id="rId11"/>
  </p:sldLayoutIdLst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Verdana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Verdana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Verdana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Verdana" pitchFamily="34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Verdana" pitchFamily="34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Verdana" pitchFamily="34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Verdana" pitchFamily="34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Verdana" pitchFamily="34" charset="0"/>
        </a:defRPr>
      </a:lvl9pPr>
    </p:titleStyle>
    <p:bodyStyle>
      <a:lvl1pPr marL="469900" indent="-4699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Wingdings" pitchFamily="2" charset="2"/>
        <a:buChar char="o"/>
        <a:defRPr sz="3000">
          <a:solidFill>
            <a:schemeClr val="tx1"/>
          </a:solidFill>
          <a:latin typeface="+mn-lt"/>
          <a:ea typeface="+mn-ea"/>
          <a:cs typeface="+mn-cs"/>
        </a:defRPr>
      </a:lvl1pPr>
      <a:lvl2pPr marL="908050" indent="-43656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Wingdings" pitchFamily="2" charset="2"/>
        <a:buChar char="n"/>
        <a:defRPr sz="2600">
          <a:solidFill>
            <a:schemeClr val="tx1"/>
          </a:solidFill>
          <a:latin typeface="+mn-lt"/>
        </a:defRPr>
      </a:lvl2pPr>
      <a:lvl3pPr marL="1304925" indent="-395288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Wingdings" pitchFamily="2" charset="2"/>
        <a:buChar char="o"/>
        <a:defRPr sz="2300">
          <a:solidFill>
            <a:schemeClr val="tx1"/>
          </a:solidFill>
          <a:latin typeface="+mn-lt"/>
        </a:defRPr>
      </a:lvl3pPr>
      <a:lvl4pPr marL="1693863" indent="-3873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4pPr>
      <a:lvl5pPr marL="2093913" indent="-398463" algn="l" rtl="0" eaLnBrk="0" fontAlgn="base" hangingPunct="0">
        <a:spcBef>
          <a:spcPct val="25000"/>
        </a:spcBef>
        <a:spcAft>
          <a:spcPct val="0"/>
        </a:spcAft>
        <a:buClr>
          <a:schemeClr val="accent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5pPr>
      <a:lvl6pPr marL="2551113" indent="-398463" algn="l" rtl="0" eaLnBrk="1" fontAlgn="base" hangingPunct="1">
        <a:spcBef>
          <a:spcPct val="25000"/>
        </a:spcBef>
        <a:spcAft>
          <a:spcPct val="0"/>
        </a:spcAft>
        <a:buClr>
          <a:schemeClr val="accent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6pPr>
      <a:lvl7pPr marL="3008313" indent="-398463" algn="l" rtl="0" eaLnBrk="1" fontAlgn="base" hangingPunct="1">
        <a:spcBef>
          <a:spcPct val="25000"/>
        </a:spcBef>
        <a:spcAft>
          <a:spcPct val="0"/>
        </a:spcAft>
        <a:buClr>
          <a:schemeClr val="accent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7pPr>
      <a:lvl8pPr marL="3465513" indent="-398463" algn="l" rtl="0" eaLnBrk="1" fontAlgn="base" hangingPunct="1">
        <a:spcBef>
          <a:spcPct val="25000"/>
        </a:spcBef>
        <a:spcAft>
          <a:spcPct val="0"/>
        </a:spcAft>
        <a:buClr>
          <a:schemeClr val="accent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8pPr>
      <a:lvl9pPr marL="3922713" indent="-398463" algn="l" rtl="0" eaLnBrk="1" fontAlgn="base" hangingPunct="1">
        <a:spcBef>
          <a:spcPct val="25000"/>
        </a:spcBef>
        <a:spcAft>
          <a:spcPct val="0"/>
        </a:spcAft>
        <a:buClr>
          <a:schemeClr val="accent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itroen.cz/citroen-jumpy-kombi/" TargetMode="External"/><Relationship Id="rId2" Type="http://schemas.openxmlformats.org/officeDocument/2006/relationships/hyperlink" Target="http://www.fiatprofessional.cz/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Vícekriteriální metody rozhodování</a:t>
            </a:r>
          </a:p>
        </p:txBody>
      </p:sp>
      <p:sp>
        <p:nvSpPr>
          <p:cNvPr id="3075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mtClean="0"/>
              <a:t>Zpracoval Ing. Jan Weiser</a:t>
            </a:r>
          </a:p>
        </p:txBody>
      </p:sp>
      <p:pic>
        <p:nvPicPr>
          <p:cNvPr id="4" name="Obrázek 3" descr="logo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547664" y="4941168"/>
            <a:ext cx="5778531" cy="1127667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err="1" smtClean="0"/>
              <a:t>Vícekritériální</a:t>
            </a:r>
            <a:r>
              <a:rPr lang="cs-CZ" dirty="0" smtClean="0"/>
              <a:t> </a:t>
            </a:r>
            <a:r>
              <a:rPr lang="cs-CZ" dirty="0" smtClean="0"/>
              <a:t>hodnocení </a:t>
            </a:r>
            <a:r>
              <a:rPr lang="cs-CZ" dirty="0" smtClean="0"/>
              <a:t>variant </a:t>
            </a:r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Příklad velice jednoduché metody si budeme ilustrovat na rozhodování podniku, který hodlá instalovat integrovaný počítačový systém a vyžádal si nabídky na dodávky tohoto systému od</a:t>
            </a:r>
            <a:r>
              <a:rPr lang="cs-CZ" b="1" smtClean="0"/>
              <a:t> různých</a:t>
            </a:r>
            <a:r>
              <a:rPr lang="cs-CZ" smtClean="0"/>
              <a:t> firem. Úkolem je posoudit tyto nabídky (varianty rozhodování) z hlediska zvolených kritérií hodnocení a zvolit tu nabídku, která bude celkově nejvýhodnější.</a:t>
            </a:r>
          </a:p>
          <a:p>
            <a:pPr eaLnBrk="1" hangingPunct="1"/>
            <a:endParaRPr lang="cs-CZ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Postup řešení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70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Předpokládejme, že podnik má nabídky pěti dodavatelů různých informačních systému (systém A, B, C, D, a E).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Pro jejich hodnocení bylo zvoleno těchto šest kritérií: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 investiční náklady na pořízení systému (</a:t>
            </a:r>
            <a:r>
              <a:rPr lang="cs-CZ" dirty="0" err="1" smtClean="0"/>
              <a:t>Kl</a:t>
            </a:r>
            <a:r>
              <a:rPr lang="cs-CZ" dirty="0" smtClean="0"/>
              <a:t>),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 termín uvedení systému do plného provozu (K2),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 náročnost systému na údržbu a aktualizaci (K3),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spolehlivost systému (počet praktických realizací systému a reference jeho uživatelů) (K4)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 nutnost úprav systému vzhledem ke specifickým podmínkám firmy (K5),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možnosti rozvoje systému (K6).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Postup řešení</a:t>
            </a:r>
          </a:p>
        </p:txBody>
      </p:sp>
      <p:sp>
        <p:nvSpPr>
          <p:cNvPr id="614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Pro hodnocení jednotlivých nabídek informačního systému bylo nejprve třeba stanovit váhy kriterií, vyjadřující jejich odlišnou důležitost.</a:t>
            </a:r>
          </a:p>
          <a:p>
            <a:pPr eaLnBrk="1" hangingPunct="1"/>
            <a:r>
              <a:rPr lang="cs-CZ" dirty="0" smtClean="0"/>
              <a:t> Pro toto hodnocení byla zvolena bodová </a:t>
            </a:r>
            <a:r>
              <a:rPr lang="cs-CZ" dirty="0" smtClean="0"/>
              <a:t>stupnice </a:t>
            </a:r>
            <a:r>
              <a:rPr lang="cs-CZ" dirty="0" smtClean="0"/>
              <a:t>1, 2, 3 až 9, kde 1 bod odpovídá kritériu s nejmenším významem a 9 bodů kritériu absolutně nejvýznamnějšímu. 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Postup řešení</a:t>
            </a:r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mtClean="0"/>
              <a:t>Výsledky práce hodnotitelské komise posuzující důležitost jednotlivých kritérií uvádí tabulka : </a:t>
            </a:r>
          </a:p>
          <a:p>
            <a:pPr eaLnBrk="1" hangingPunct="1"/>
            <a:r>
              <a:rPr lang="cs-CZ" smtClean="0"/>
              <a:t>jako nejméně důležitá s vahou 3 byla posouzena nutnost úprav systému</a:t>
            </a:r>
          </a:p>
          <a:p>
            <a:pPr eaLnBrk="1" hangingPunct="1"/>
            <a:r>
              <a:rPr lang="cs-CZ" smtClean="0"/>
              <a:t>za nejdůležitější považovala komise spolehlivost systému, s vahou 9</a:t>
            </a:r>
          </a:p>
          <a:p>
            <a:pPr eaLnBrk="1" hangingPunct="1"/>
            <a:endParaRPr lang="cs-CZ" smtClean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Postup řešení</a:t>
            </a:r>
          </a:p>
        </p:txBody>
      </p:sp>
      <p:pic>
        <p:nvPicPr>
          <p:cNvPr id="8195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80963" y="1700213"/>
            <a:ext cx="9063037" cy="3952875"/>
          </a:xfr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Postup řešení</a:t>
            </a:r>
          </a:p>
        </p:txBody>
      </p:sp>
      <p:pic>
        <p:nvPicPr>
          <p:cNvPr id="9219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566738" y="1957388"/>
            <a:ext cx="8001000" cy="3857625"/>
          </a:xfr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Celkové vyhodnocení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20000"/>
          </a:bodyPr>
          <a:lstStyle/>
          <a:p>
            <a:pPr marL="342900" lvl="2" indent="-342900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Vidíme tedy, že celkově nejvýhodnější jsou informační systémy D a C (jejich celkové ohodnocení se liší pouze o 1 bod) a ty tedy zaujímají I. a 2. místo v pořadí celkové výhodnosti,</a:t>
            </a:r>
          </a:p>
          <a:p>
            <a:pPr marL="342900" lvl="2" indent="-342900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 Na 3. místě se umístil systém A (celkové ohodnoceni 206 bodů),</a:t>
            </a:r>
          </a:p>
          <a:p>
            <a:pPr marL="342900" lvl="2" indent="-342900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 Na 4. místě je systém E (celkové ohodnocení I95),</a:t>
            </a:r>
          </a:p>
          <a:p>
            <a:pPr marL="342900" lvl="2" indent="-342900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 Jako celkově nejhorší byl hodnocen systém B (celkové ohodnocení 179 bodů).</a:t>
            </a:r>
          </a:p>
          <a:p>
            <a:pPr marL="342900" lvl="2" indent="-342900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 Vedení podniku by proto mělo zvolit k realizaci jeden ze systémů typu C a D, přičemž může vzít v úvahu další existující odlišnosti obou těchto systémů, které nebyly případně zahrnuty do původního souboru 6 kritérií hodnocení.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Zadání úkolu</a:t>
            </a:r>
          </a:p>
        </p:txBody>
      </p:sp>
      <p:sp>
        <p:nvSpPr>
          <p:cNvPr id="1126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2400" smtClean="0"/>
              <a:t>Vyberte pro ISŠ vhodné vozidlo na přepravu alespoň 8 osob z nabídky alespoň 5 vozidel.</a:t>
            </a:r>
          </a:p>
          <a:p>
            <a:pPr eaLnBrk="1" hangingPunct="1"/>
            <a:r>
              <a:rPr lang="cs-CZ" sz="2400" smtClean="0"/>
              <a:t>Zformulujte základní kriteria pro rozhodování, zvolte mezi nimi váhové rozlišení.</a:t>
            </a:r>
          </a:p>
          <a:p>
            <a:pPr eaLnBrk="1" hangingPunct="1"/>
            <a:r>
              <a:rPr lang="cs-CZ" sz="2400" smtClean="0"/>
              <a:t>Celkově máte k dispozici na nákup částku    500-800 tis. Kč.</a:t>
            </a:r>
          </a:p>
          <a:p>
            <a:pPr eaLnBrk="1" hangingPunct="1"/>
            <a:r>
              <a:rPr lang="cs-CZ" sz="2400" smtClean="0"/>
              <a:t>Kriteria uspořádejte do tabulky, na internetu se pokuste najít požadovaný typ vozidla 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6013" y="0"/>
            <a:ext cx="7359650" cy="6570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388" y="1268413"/>
            <a:ext cx="8604250" cy="3508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2060575"/>
            <a:ext cx="9144000" cy="3600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39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Řešení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8125" y="1952625"/>
            <a:ext cx="8726488" cy="4349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Řešení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773238"/>
            <a:ext cx="8839200" cy="4319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87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Řešení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</a:p>
        </p:txBody>
      </p:sp>
      <p:sp>
        <p:nvSpPr>
          <p:cNvPr id="1741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hlinkClick r:id="rId2"/>
              </a:rPr>
              <a:t>http://www.fiatprofessional.cz/</a:t>
            </a:r>
            <a:endParaRPr lang="cs-CZ" smtClean="0"/>
          </a:p>
          <a:p>
            <a:r>
              <a:rPr lang="cs-CZ" smtClean="0">
                <a:hlinkClick r:id="rId3"/>
              </a:rPr>
              <a:t>http://www.citroen.cz/citroen-jumpy-kombi/#/citroen-jumpy-kombi/</a:t>
            </a: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 descr="C:\Users\Weiser\Desktop\Pracovní foto\DSCN026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6683375" cy="6797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13">
  <a:themeElements>
    <a:clrScheme name="Profil 9">
      <a:dk1>
        <a:srgbClr val="000000"/>
      </a:dk1>
      <a:lt1>
        <a:srgbClr val="FFFFFF"/>
      </a:lt1>
      <a:dk2>
        <a:srgbClr val="000000"/>
      </a:dk2>
      <a:lt2>
        <a:srgbClr val="DDDDDD"/>
      </a:lt2>
      <a:accent1>
        <a:srgbClr val="A3B2C1"/>
      </a:accent1>
      <a:accent2>
        <a:srgbClr val="CC0000"/>
      </a:accent2>
      <a:accent3>
        <a:srgbClr val="FFFFFF"/>
      </a:accent3>
      <a:accent4>
        <a:srgbClr val="000000"/>
      </a:accent4>
      <a:accent5>
        <a:srgbClr val="CED5DD"/>
      </a:accent5>
      <a:accent6>
        <a:srgbClr val="B90000"/>
      </a:accent6>
      <a:hlink>
        <a:srgbClr val="336699"/>
      </a:hlink>
      <a:folHlink>
        <a:srgbClr val="003366"/>
      </a:folHlink>
    </a:clrScheme>
    <a:fontScheme name="Profil">
      <a:majorFont>
        <a:latin typeface="Verdana"/>
        <a:ea typeface=""/>
        <a:cs typeface=""/>
      </a:majorFont>
      <a:minorFont>
        <a:latin typeface="Verdan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rofil 1">
        <a:dk1>
          <a:srgbClr val="A50021"/>
        </a:dk1>
        <a:lt1>
          <a:srgbClr val="FFFFFF"/>
        </a:lt1>
        <a:dk2>
          <a:srgbClr val="800000"/>
        </a:dk2>
        <a:lt2>
          <a:srgbClr val="FFFFFF"/>
        </a:lt2>
        <a:accent1>
          <a:srgbClr val="FF9900"/>
        </a:accent1>
        <a:accent2>
          <a:srgbClr val="FF3300"/>
        </a:accent2>
        <a:accent3>
          <a:srgbClr val="C0AAAA"/>
        </a:accent3>
        <a:accent4>
          <a:srgbClr val="DADADA"/>
        </a:accent4>
        <a:accent5>
          <a:srgbClr val="FFCAAA"/>
        </a:accent5>
        <a:accent6>
          <a:srgbClr val="E72D00"/>
        </a:accent6>
        <a:hlink>
          <a:srgbClr val="FFFFCC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fil 2">
        <a:dk1>
          <a:srgbClr val="3C001E"/>
        </a:dk1>
        <a:lt1>
          <a:srgbClr val="FFFFFF"/>
        </a:lt1>
        <a:dk2>
          <a:srgbClr val="51072E"/>
        </a:dk2>
        <a:lt2>
          <a:srgbClr val="FFFFFF"/>
        </a:lt2>
        <a:accent1>
          <a:srgbClr val="89A38F"/>
        </a:accent1>
        <a:accent2>
          <a:srgbClr val="666699"/>
        </a:accent2>
        <a:accent3>
          <a:srgbClr val="B3AAAD"/>
        </a:accent3>
        <a:accent4>
          <a:srgbClr val="DADADA"/>
        </a:accent4>
        <a:accent5>
          <a:srgbClr val="C4CEC6"/>
        </a:accent5>
        <a:accent6>
          <a:srgbClr val="5C5C8A"/>
        </a:accent6>
        <a:hlink>
          <a:srgbClr val="808000"/>
        </a:hlink>
        <a:folHlink>
          <a:srgbClr val="6666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fil 3">
        <a:dk1>
          <a:srgbClr val="333333"/>
        </a:dk1>
        <a:lt1>
          <a:srgbClr val="FFFFFF"/>
        </a:lt1>
        <a:dk2>
          <a:srgbClr val="000000"/>
        </a:dk2>
        <a:lt2>
          <a:srgbClr val="FFFFFF"/>
        </a:lt2>
        <a:accent1>
          <a:srgbClr val="3399FF"/>
        </a:accent1>
        <a:accent2>
          <a:srgbClr val="CC0000"/>
        </a:accent2>
        <a:accent3>
          <a:srgbClr val="AAAAAA"/>
        </a:accent3>
        <a:accent4>
          <a:srgbClr val="DADADA"/>
        </a:accent4>
        <a:accent5>
          <a:srgbClr val="ADCAFF"/>
        </a:accent5>
        <a:accent6>
          <a:srgbClr val="B90000"/>
        </a:accent6>
        <a:hlink>
          <a:srgbClr val="666699"/>
        </a:hlink>
        <a:folHlink>
          <a:srgbClr val="66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fil 4">
        <a:dk1>
          <a:srgbClr val="4B3D1B"/>
        </a:dk1>
        <a:lt1>
          <a:srgbClr val="FFFFFF"/>
        </a:lt1>
        <a:dk2>
          <a:srgbClr val="330000"/>
        </a:dk2>
        <a:lt2>
          <a:srgbClr val="FFFFFF"/>
        </a:lt2>
        <a:accent1>
          <a:srgbClr val="CC9900"/>
        </a:accent1>
        <a:accent2>
          <a:srgbClr val="CC6600"/>
        </a:accent2>
        <a:accent3>
          <a:srgbClr val="ADAAAA"/>
        </a:accent3>
        <a:accent4>
          <a:srgbClr val="DADADA"/>
        </a:accent4>
        <a:accent5>
          <a:srgbClr val="E2CAAA"/>
        </a:accent5>
        <a:accent6>
          <a:srgbClr val="B95C00"/>
        </a:accent6>
        <a:hlink>
          <a:srgbClr val="666699"/>
        </a:hlink>
        <a:folHlink>
          <a:srgbClr val="CC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fil 5">
        <a:dk1>
          <a:srgbClr val="006666"/>
        </a:dk1>
        <a:lt1>
          <a:srgbClr val="FFFFFF"/>
        </a:lt1>
        <a:dk2>
          <a:srgbClr val="003366"/>
        </a:dk2>
        <a:lt2>
          <a:srgbClr val="FFFFFF"/>
        </a:lt2>
        <a:accent1>
          <a:srgbClr val="0099CC"/>
        </a:accent1>
        <a:accent2>
          <a:srgbClr val="6666FF"/>
        </a:accent2>
        <a:accent3>
          <a:srgbClr val="AAADB8"/>
        </a:accent3>
        <a:accent4>
          <a:srgbClr val="DADADA"/>
        </a:accent4>
        <a:accent5>
          <a:srgbClr val="AACAE2"/>
        </a:accent5>
        <a:accent6>
          <a:srgbClr val="5C5CE7"/>
        </a:accent6>
        <a:hlink>
          <a:srgbClr val="FFFFCC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fil 6">
        <a:dk1>
          <a:srgbClr val="003366"/>
        </a:dk1>
        <a:lt1>
          <a:srgbClr val="FFFFFF"/>
        </a:lt1>
        <a:dk2>
          <a:srgbClr val="006666"/>
        </a:dk2>
        <a:lt2>
          <a:srgbClr val="FFFFFF"/>
        </a:lt2>
        <a:accent1>
          <a:srgbClr val="6699FF"/>
        </a:accent1>
        <a:accent2>
          <a:srgbClr val="00CCFF"/>
        </a:accent2>
        <a:accent3>
          <a:srgbClr val="AAB8B8"/>
        </a:accent3>
        <a:accent4>
          <a:srgbClr val="DADADA"/>
        </a:accent4>
        <a:accent5>
          <a:srgbClr val="B8CAFF"/>
        </a:accent5>
        <a:accent6>
          <a:srgbClr val="00B9E7"/>
        </a:accent6>
        <a:hlink>
          <a:srgbClr val="FFFFCC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fil 7">
        <a:dk1>
          <a:srgbClr val="000000"/>
        </a:dk1>
        <a:lt1>
          <a:srgbClr val="619CB1"/>
        </a:lt1>
        <a:dk2>
          <a:srgbClr val="FFFFFF"/>
        </a:dk2>
        <a:lt2>
          <a:srgbClr val="4E899E"/>
        </a:lt2>
        <a:accent1>
          <a:srgbClr val="FFCC00"/>
        </a:accent1>
        <a:accent2>
          <a:srgbClr val="B6523E"/>
        </a:accent2>
        <a:accent3>
          <a:srgbClr val="B7CBD5"/>
        </a:accent3>
        <a:accent4>
          <a:srgbClr val="000000"/>
        </a:accent4>
        <a:accent5>
          <a:srgbClr val="FFE2AA"/>
        </a:accent5>
        <a:accent6>
          <a:srgbClr val="A54937"/>
        </a:accent6>
        <a:hlink>
          <a:srgbClr val="99CC00"/>
        </a:hlink>
        <a:folHlink>
          <a:srgbClr val="6666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rofil 8">
        <a:dk1>
          <a:srgbClr val="598600"/>
        </a:dk1>
        <a:lt1>
          <a:srgbClr val="FFFFFF"/>
        </a:lt1>
        <a:dk2>
          <a:srgbClr val="336600"/>
        </a:dk2>
        <a:lt2>
          <a:srgbClr val="FFFFFF"/>
        </a:lt2>
        <a:accent1>
          <a:srgbClr val="33CC33"/>
        </a:accent1>
        <a:accent2>
          <a:srgbClr val="99CC00"/>
        </a:accent2>
        <a:accent3>
          <a:srgbClr val="ADB8AA"/>
        </a:accent3>
        <a:accent4>
          <a:srgbClr val="DADADA"/>
        </a:accent4>
        <a:accent5>
          <a:srgbClr val="ADE2AD"/>
        </a:accent5>
        <a:accent6>
          <a:srgbClr val="8AB900"/>
        </a:accent6>
        <a:hlink>
          <a:srgbClr val="FFCC00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fil 9">
        <a:dk1>
          <a:srgbClr val="000000"/>
        </a:dk1>
        <a:lt1>
          <a:srgbClr val="FFFFFF"/>
        </a:lt1>
        <a:dk2>
          <a:srgbClr val="000000"/>
        </a:dk2>
        <a:lt2>
          <a:srgbClr val="DDDDDD"/>
        </a:lt2>
        <a:accent1>
          <a:srgbClr val="A3B2C1"/>
        </a:accent1>
        <a:accent2>
          <a:srgbClr val="CC0000"/>
        </a:accent2>
        <a:accent3>
          <a:srgbClr val="FFFFFF"/>
        </a:accent3>
        <a:accent4>
          <a:srgbClr val="000000"/>
        </a:accent4>
        <a:accent5>
          <a:srgbClr val="CED5DD"/>
        </a:accent5>
        <a:accent6>
          <a:srgbClr val="B90000"/>
        </a:accent6>
        <a:hlink>
          <a:srgbClr val="336699"/>
        </a:hlink>
        <a:folHlink>
          <a:srgbClr val="003366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Motiv13</Template>
  <TotalTime>95</TotalTime>
  <Words>442</Words>
  <Application>Microsoft Office PowerPoint</Application>
  <PresentationFormat>Předvádění na obrazovce (4:3)</PresentationFormat>
  <Paragraphs>39</Paragraphs>
  <Slides>16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21" baseType="lpstr">
      <vt:lpstr>Arial</vt:lpstr>
      <vt:lpstr>Verdana</vt:lpstr>
      <vt:lpstr>Wingdings</vt:lpstr>
      <vt:lpstr>Calibri</vt:lpstr>
      <vt:lpstr>Motiv13</vt:lpstr>
      <vt:lpstr>Vícekriteriální metody rozhodování</vt:lpstr>
      <vt:lpstr>Vícekritériální hodnocení variant </vt:lpstr>
      <vt:lpstr>Postup řešení</vt:lpstr>
      <vt:lpstr>Postup řešení</vt:lpstr>
      <vt:lpstr>Postup řešení</vt:lpstr>
      <vt:lpstr>Postup řešení</vt:lpstr>
      <vt:lpstr>Postup řešení</vt:lpstr>
      <vt:lpstr>Celkové vyhodnocení</vt:lpstr>
      <vt:lpstr>Zadání úkolu</vt:lpstr>
      <vt:lpstr>Snímek 10</vt:lpstr>
      <vt:lpstr>Snímek 11</vt:lpstr>
      <vt:lpstr>Řešení</vt:lpstr>
      <vt:lpstr>Řešení</vt:lpstr>
      <vt:lpstr>Řešení</vt:lpstr>
      <vt:lpstr>Použité zdroje</vt:lpstr>
      <vt:lpstr>Snímek 16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Vícekriteriální metody rozhodování</dc:title>
  <dc:creator>Weiser</dc:creator>
  <cp:lastModifiedBy>Dum</cp:lastModifiedBy>
  <cp:revision>14</cp:revision>
  <dcterms:created xsi:type="dcterms:W3CDTF">2011-02-06T19:18:51Z</dcterms:created>
  <dcterms:modified xsi:type="dcterms:W3CDTF">2014-03-11T12:01:44Z</dcterms:modified>
</cp:coreProperties>
</file>