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76" r:id="rId3"/>
    <p:sldId id="286" r:id="rId4"/>
    <p:sldId id="298" r:id="rId5"/>
    <p:sldId id="258" r:id="rId6"/>
    <p:sldId id="278" r:id="rId7"/>
    <p:sldId id="288" r:id="rId8"/>
    <p:sldId id="300" r:id="rId9"/>
    <p:sldId id="299" r:id="rId10"/>
    <p:sldId id="296" r:id="rId11"/>
    <p:sldId id="285" r:id="rId12"/>
    <p:sldId id="297" r:id="rId13"/>
  </p:sldIdLst>
  <p:sldSz cx="9144000" cy="6858000" type="screen4x3"/>
  <p:notesSz cx="6811963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CC"/>
    <a:srgbClr val="CC3399"/>
    <a:srgbClr val="800000"/>
    <a:srgbClr val="008000"/>
    <a:srgbClr val="009900"/>
    <a:srgbClr val="CC6600"/>
    <a:srgbClr val="6600CC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432" autoAdjust="0"/>
    <p:restoredTop sz="94660"/>
  </p:normalViewPr>
  <p:slideViewPr>
    <p:cSldViewPr>
      <p:cViewPr>
        <p:scale>
          <a:sx n="101" d="100"/>
          <a:sy n="101" d="100"/>
        </p:scale>
        <p:origin x="-1818" y="-2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8" d="100"/>
        <a:sy n="128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02322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21819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68080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74763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987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6691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75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721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3952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45078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76092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9A9C2-6029-4B1C-98B5-0C7D31A15916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8783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18" name="Group 7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1283407"/>
              </p:ext>
            </p:extLst>
          </p:nvPr>
        </p:nvGraphicFramePr>
        <p:xfrm>
          <a:off x="750888" y="2060575"/>
          <a:ext cx="7559675" cy="36720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15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Rozdělení lepidel podle složek a teploty tuhnutí, technologie lepení.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Klíčová slova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Adheze, koheze, tuhnutí lepidel, lepený spoj, přeplátování.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Autor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Lubomír Hrstka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Jazyk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Čeština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Potřebné pomůcky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PC, data projektor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interaktivity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Střední 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1. ročník, žáci 15 - 16 let, elektrikář, autoelektrikář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Ne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Zdroje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59178"/>
            <a:ext cx="755967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800" b="1" dirty="0" smtClean="0">
                <a:latin typeface="Calibri" panose="020F0502020204030204" pitchFamily="34" charset="0"/>
                <a:cs typeface="Arial" charset="0"/>
              </a:rPr>
              <a:t>Lepení</a:t>
            </a:r>
            <a:endParaRPr lang="cs-CZ" sz="2800" b="1" dirty="0">
              <a:latin typeface="Calibri" panose="020F0502020204030204" pitchFamily="34" charset="0"/>
              <a:cs typeface="Arial" charset="0"/>
            </a:endParaRPr>
          </a:p>
        </p:txBody>
      </p: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BB75579-3477-4C3C-A955-4BC898651D7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805184" y="1465141"/>
            <a:ext cx="75612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400" b="1" dirty="0" smtClean="0">
                <a:latin typeface="+mn-lt"/>
              </a:rPr>
              <a:t>VY_32_INOVACE_15_302</a:t>
            </a:r>
            <a:endParaRPr lang="cs-CZ" sz="2400" b="1" dirty="0">
              <a:latin typeface="+mn-lt"/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20181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F7A7B114-F7CA-47AC-AF08-F032B32CCE81}" type="slidenum">
              <a:rPr lang="cs-CZ" smtClean="0"/>
              <a:pPr eaLnBrk="1" hangingPunct="1"/>
              <a:t>2</a:t>
            </a:fld>
            <a:endParaRPr lang="cs-CZ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1340768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Nerozebíratelné spoje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7664" y="2348880"/>
            <a:ext cx="6048672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cs typeface="Arial" charset="0"/>
              </a:rPr>
              <a:t>LEPENÍ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7046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D54886-0651-41FA-AF54-F28F17A553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9" name="TextovéPole 1"/>
          <p:cNvSpPr txBox="1">
            <a:spLocks noChangeArrowheads="1"/>
          </p:cNvSpPr>
          <p:nvPr/>
        </p:nvSpPr>
        <p:spPr bwMode="auto">
          <a:xfrm>
            <a:off x="3782308" y="1891137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14" name="Rectangle 2"/>
          <p:cNvSpPr txBox="1">
            <a:spLocks noChangeArrowheads="1"/>
          </p:cNvSpPr>
          <p:nvPr/>
        </p:nvSpPr>
        <p:spPr>
          <a:xfrm>
            <a:off x="457200" y="1124244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>
                <a:solidFill>
                  <a:srgbClr val="0033CC"/>
                </a:solidFill>
              </a:rPr>
              <a:t>Lepením tvoříme nerozebíratelné spoje.</a:t>
            </a:r>
          </a:p>
        </p:txBody>
      </p:sp>
      <p:sp>
        <p:nvSpPr>
          <p:cNvPr id="16" name="Rectangle 3"/>
          <p:cNvSpPr txBox="1">
            <a:spLocks noChangeArrowheads="1"/>
          </p:cNvSpPr>
          <p:nvPr/>
        </p:nvSpPr>
        <p:spPr>
          <a:xfrm>
            <a:off x="457200" y="1891136"/>
            <a:ext cx="8229600" cy="3568939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r>
              <a:rPr lang="cs-CZ" dirty="0" smtClean="0"/>
              <a:t>	 </a:t>
            </a:r>
            <a:r>
              <a:rPr lang="cs-CZ" sz="2800" b="1" dirty="0" smtClean="0"/>
              <a:t>Lepením se rozumí spojování dvou nebo více   </a:t>
            </a:r>
          </a:p>
          <a:p>
            <a:pPr algn="ctr">
              <a:buFontTx/>
              <a:buNone/>
            </a:pPr>
            <a:r>
              <a:rPr lang="cs-CZ" sz="2800" b="1" dirty="0" smtClean="0"/>
              <a:t>     materiálů pomocí vhodného lepidla materiálu.</a:t>
            </a:r>
          </a:p>
          <a:p>
            <a:pPr algn="ctr">
              <a:buFontTx/>
              <a:buNone/>
            </a:pPr>
            <a:endParaRPr lang="cs-CZ" sz="2800" b="1" dirty="0" smtClean="0"/>
          </a:p>
          <a:p>
            <a:pPr algn="ctr">
              <a:buFontTx/>
              <a:buNone/>
            </a:pPr>
            <a:r>
              <a:rPr lang="cs-CZ" sz="2800" b="1" dirty="0" smtClean="0"/>
              <a:t>	Lepení slouží i k utěsnění spojů .</a:t>
            </a:r>
          </a:p>
          <a:p>
            <a:pPr algn="ctr">
              <a:buFontTx/>
              <a:buNone/>
            </a:pPr>
            <a:endParaRPr lang="cs-CZ" sz="2800" b="1" dirty="0" smtClean="0">
              <a:solidFill>
                <a:srgbClr val="CC3399"/>
              </a:solidFill>
            </a:endParaRPr>
          </a:p>
          <a:p>
            <a:pPr algn="ctr">
              <a:buFontTx/>
              <a:buNone/>
            </a:pPr>
            <a:r>
              <a:rPr lang="cs-CZ" sz="2800" b="1" dirty="0" smtClean="0">
                <a:solidFill>
                  <a:srgbClr val="CC3399"/>
                </a:solidFill>
              </a:rPr>
              <a:t>Výhodou je možnost vzájemného spojení </a:t>
            </a:r>
          </a:p>
          <a:p>
            <a:pPr algn="ctr">
              <a:buFontTx/>
              <a:buNone/>
            </a:pPr>
            <a:r>
              <a:rPr lang="cs-CZ" sz="2800" b="1" dirty="0" smtClean="0">
                <a:solidFill>
                  <a:srgbClr val="CC3399"/>
                </a:solidFill>
              </a:rPr>
              <a:t>různých materiálů.</a:t>
            </a:r>
          </a:p>
        </p:txBody>
      </p:sp>
    </p:spTree>
    <p:extLst>
      <p:ext uri="{BB962C8B-B14F-4D97-AF65-F5344CB8AC3E}">
        <p14:creationId xmlns:p14="http://schemas.microsoft.com/office/powerpoint/2010/main" val="104805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D54886-0651-41FA-AF54-F28F17A553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8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endParaRPr lang="cs-CZ" sz="2800" b="1">
              <a:solidFill>
                <a:schemeClr val="tx2"/>
              </a:solidFill>
            </a:endParaRPr>
          </a:p>
        </p:txBody>
      </p:sp>
      <p:sp>
        <p:nvSpPr>
          <p:cNvPr id="20489" name="TextovéPole 1"/>
          <p:cNvSpPr txBox="1">
            <a:spLocks noChangeArrowheads="1"/>
          </p:cNvSpPr>
          <p:nvPr/>
        </p:nvSpPr>
        <p:spPr bwMode="auto">
          <a:xfrm>
            <a:off x="3492500" y="2060575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49016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>
                <a:solidFill>
                  <a:srgbClr val="0033CC"/>
                </a:solidFill>
              </a:rPr>
              <a:t>Technologie lepení plastů</a:t>
            </a:r>
          </a:p>
        </p:txBody>
      </p:sp>
      <p:sp>
        <p:nvSpPr>
          <p:cNvPr id="13" name="Rectangle 3"/>
          <p:cNvSpPr txBox="1">
            <a:spLocks noChangeArrowheads="1"/>
          </p:cNvSpPr>
          <p:nvPr/>
        </p:nvSpPr>
        <p:spPr>
          <a:xfrm>
            <a:off x="4211960" y="1601677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r>
              <a:rPr lang="cs-CZ" sz="2800" dirty="0" smtClean="0"/>
              <a:t>	</a:t>
            </a:r>
          </a:p>
          <a:p>
            <a:pPr>
              <a:buFontTx/>
              <a:buNone/>
            </a:pPr>
            <a:r>
              <a:rPr lang="cs-CZ" sz="2800" dirty="0" smtClean="0"/>
              <a:t>	</a:t>
            </a:r>
            <a:endParaRPr lang="cs-CZ" sz="2400" b="1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400" y="1624013"/>
            <a:ext cx="7488832" cy="4086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913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55E3B2A-9520-4CCC-A89F-6455F25FB3C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639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3" name="TextovéPole 1"/>
          <p:cNvSpPr txBox="1">
            <a:spLocks noChangeArrowheads="1"/>
          </p:cNvSpPr>
          <p:nvPr/>
        </p:nvSpPr>
        <p:spPr bwMode="auto">
          <a:xfrm>
            <a:off x="3512075" y="2060575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12" name="Rectangle 2"/>
          <p:cNvSpPr txBox="1">
            <a:spLocks noChangeArrowheads="1"/>
          </p:cNvSpPr>
          <p:nvPr/>
        </p:nvSpPr>
        <p:spPr>
          <a:xfrm>
            <a:off x="457200" y="1127775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>
                <a:solidFill>
                  <a:srgbClr val="0033CC"/>
                </a:solidFill>
              </a:rPr>
              <a:t>Přilnavost lepidla – adheze.</a:t>
            </a:r>
          </a:p>
          <a:p>
            <a:r>
              <a:rPr lang="cs-CZ" sz="2800" b="1" dirty="0" smtClean="0"/>
              <a:t>Mechanická adheze – lepidlo proniká do pórů povrchu lepeného materiálu</a:t>
            </a:r>
          </a:p>
        </p:txBody>
      </p:sp>
      <p:sp>
        <p:nvSpPr>
          <p:cNvPr id="14" name="Rectangle 3"/>
          <p:cNvSpPr txBox="1">
            <a:spLocks noChangeArrowheads="1"/>
          </p:cNvSpPr>
          <p:nvPr/>
        </p:nvSpPr>
        <p:spPr>
          <a:xfrm>
            <a:off x="457200" y="1190553"/>
            <a:ext cx="4038600" cy="386715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r>
              <a:rPr lang="cs-CZ" sz="2800" dirty="0" smtClean="0"/>
              <a:t>	</a:t>
            </a:r>
          </a:p>
        </p:txBody>
      </p:sp>
      <p:sp>
        <p:nvSpPr>
          <p:cNvPr id="2" name="Obdélník 1"/>
          <p:cNvSpPr/>
          <p:nvPr/>
        </p:nvSpPr>
        <p:spPr>
          <a:xfrm>
            <a:off x="457200" y="3105835"/>
            <a:ext cx="807524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/>
              <a:t>Specifická adheze </a:t>
            </a:r>
            <a:r>
              <a:rPr lang="cs-CZ" sz="2800" b="1" dirty="0"/>
              <a:t>– </a:t>
            </a:r>
            <a:r>
              <a:rPr lang="cs-CZ" sz="2800" b="1" dirty="0" smtClean="0"/>
              <a:t>je způsobená mezimolekulárním napětím kovu a lepidla</a:t>
            </a:r>
          </a:p>
          <a:p>
            <a:pPr algn="ctr"/>
            <a:r>
              <a:rPr lang="cs-CZ" sz="2800" b="1" dirty="0" smtClean="0">
                <a:solidFill>
                  <a:srgbClr val="0033CC"/>
                </a:solidFill>
              </a:rPr>
              <a:t>Vnitřní pevnost lepidla – koheze</a:t>
            </a:r>
          </a:p>
          <a:p>
            <a:pPr algn="ctr"/>
            <a:endParaRPr lang="cs-CZ" sz="2800" b="1" dirty="0" smtClean="0"/>
          </a:p>
          <a:p>
            <a:pPr algn="ctr"/>
            <a:r>
              <a:rPr lang="cs-CZ" sz="2800" b="1" dirty="0" smtClean="0"/>
              <a:t>Velký význam při lepení má pevnost lepidla, velikost lepené plochy a vlastnosti lepeného materiálu.</a:t>
            </a:r>
          </a:p>
          <a:p>
            <a:pPr algn="ctr"/>
            <a:endParaRPr lang="cs-CZ" sz="2800" b="1" dirty="0">
              <a:solidFill>
                <a:srgbClr val="0033CC"/>
              </a:solidFill>
            </a:endParaRPr>
          </a:p>
          <a:p>
            <a:endParaRPr lang="cs-CZ" sz="2800" b="1" dirty="0">
              <a:solidFill>
                <a:srgbClr val="0033CC"/>
              </a:solidFill>
            </a:endParaRPr>
          </a:p>
          <a:p>
            <a:pPr algn="ctr"/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159558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F7A7B114-F7CA-47AC-AF08-F032B32CCE81}" type="slidenum">
              <a:rPr lang="cs-CZ" smtClean="0"/>
              <a:pPr eaLnBrk="1" hangingPunct="1"/>
              <a:t>6</a:t>
            </a:fld>
            <a:endParaRPr lang="cs-CZ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2"/>
          <p:cNvSpPr txBox="1">
            <a:spLocks noChangeArrowheads="1"/>
          </p:cNvSpPr>
          <p:nvPr/>
        </p:nvSpPr>
        <p:spPr>
          <a:xfrm>
            <a:off x="457200" y="1124744"/>
            <a:ext cx="8229600" cy="571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>
                <a:solidFill>
                  <a:srgbClr val="0033CC"/>
                </a:solidFill>
              </a:rPr>
              <a:t>Druhy lepidel</a:t>
            </a:r>
          </a:p>
        </p:txBody>
      </p:sp>
      <p:sp>
        <p:nvSpPr>
          <p:cNvPr id="15" name="Rectangle 3"/>
          <p:cNvSpPr txBox="1">
            <a:spLocks noChangeArrowheads="1"/>
          </p:cNvSpPr>
          <p:nvPr/>
        </p:nvSpPr>
        <p:spPr>
          <a:xfrm>
            <a:off x="2195736" y="1844824"/>
            <a:ext cx="5112568" cy="384929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r>
              <a:rPr lang="cs-CZ" b="1" dirty="0" smtClean="0">
                <a:solidFill>
                  <a:srgbClr val="00B0F0"/>
                </a:solidFill>
              </a:rPr>
              <a:t>Podle teploty zpracování:</a:t>
            </a:r>
          </a:p>
          <a:p>
            <a:pPr>
              <a:buFontTx/>
              <a:buNone/>
            </a:pPr>
            <a:r>
              <a:rPr lang="cs-CZ" b="1" dirty="0" smtClean="0">
                <a:solidFill>
                  <a:schemeClr val="tx1"/>
                </a:solidFill>
              </a:rPr>
              <a:t>lepidla tuhnoucí za studena</a:t>
            </a:r>
          </a:p>
          <a:p>
            <a:pPr>
              <a:buFontTx/>
              <a:buNone/>
            </a:pPr>
            <a:r>
              <a:rPr lang="cs-CZ" b="1" dirty="0" smtClean="0">
                <a:solidFill>
                  <a:schemeClr val="tx1"/>
                </a:solidFill>
              </a:rPr>
              <a:t>lepidla tuhnoucí za tepla</a:t>
            </a:r>
          </a:p>
          <a:p>
            <a:pPr>
              <a:buFontTx/>
              <a:buNone/>
            </a:pPr>
            <a:r>
              <a:rPr lang="cs-CZ" b="1" dirty="0" smtClean="0">
                <a:solidFill>
                  <a:srgbClr val="0033CC"/>
                </a:solidFill>
              </a:rPr>
              <a:t>Podle složení:</a:t>
            </a:r>
          </a:p>
          <a:p>
            <a:pPr>
              <a:buFontTx/>
              <a:buNone/>
            </a:pPr>
            <a:r>
              <a:rPr lang="cs-CZ" b="1" dirty="0" smtClean="0">
                <a:solidFill>
                  <a:schemeClr val="tx1"/>
                </a:solidFill>
              </a:rPr>
              <a:t> lepidla jednosložková</a:t>
            </a:r>
          </a:p>
          <a:p>
            <a:pPr>
              <a:buFontTx/>
              <a:buNone/>
            </a:pPr>
            <a:r>
              <a:rPr lang="cs-CZ" b="1" dirty="0" smtClean="0">
                <a:solidFill>
                  <a:schemeClr val="tx1"/>
                </a:solidFill>
              </a:rPr>
              <a:t> lepidla dvousložková</a:t>
            </a:r>
          </a:p>
        </p:txBody>
      </p:sp>
    </p:spTree>
    <p:extLst>
      <p:ext uri="{BB962C8B-B14F-4D97-AF65-F5344CB8AC3E}">
        <p14:creationId xmlns:p14="http://schemas.microsoft.com/office/powerpoint/2010/main" val="2652993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D54886-0651-41FA-AF54-F28F17A553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8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endParaRPr lang="cs-CZ" sz="2800" b="1">
              <a:solidFill>
                <a:schemeClr val="tx2"/>
              </a:solidFill>
            </a:endParaRPr>
          </a:p>
        </p:txBody>
      </p:sp>
      <p:sp>
        <p:nvSpPr>
          <p:cNvPr id="20489" name="TextovéPole 1"/>
          <p:cNvSpPr txBox="1">
            <a:spLocks noChangeArrowheads="1"/>
          </p:cNvSpPr>
          <p:nvPr/>
        </p:nvSpPr>
        <p:spPr bwMode="auto">
          <a:xfrm>
            <a:off x="3492500" y="2060575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14" name="Rectangle 2"/>
          <p:cNvSpPr txBox="1">
            <a:spLocks noChangeArrowheads="1"/>
          </p:cNvSpPr>
          <p:nvPr/>
        </p:nvSpPr>
        <p:spPr>
          <a:xfrm>
            <a:off x="432472" y="1102519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>
                <a:solidFill>
                  <a:srgbClr val="0033CC"/>
                </a:solidFill>
              </a:rPr>
              <a:t>Postup při lepení</a:t>
            </a:r>
          </a:p>
        </p:txBody>
      </p:sp>
      <p:sp>
        <p:nvSpPr>
          <p:cNvPr id="16" name="Rectangle 3"/>
          <p:cNvSpPr txBox="1">
            <a:spLocks noChangeArrowheads="1"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400" b="1" dirty="0" smtClean="0"/>
              <a:t>1. Před vlastním lepením musí být lepené plochy pečlivě mechanicky i chemicky očistěné a suché.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2. Hladké povrchy je nutné zdrsnit.</a:t>
            </a:r>
          </a:p>
          <a:p>
            <a:pPr>
              <a:buFontTx/>
              <a:buNone/>
            </a:pPr>
            <a:endParaRPr lang="cs-CZ" sz="2400" b="1" dirty="0" smtClean="0"/>
          </a:p>
          <a:p>
            <a:pPr>
              <a:buFontTx/>
              <a:buNone/>
            </a:pPr>
            <a:r>
              <a:rPr lang="cs-CZ" sz="2400" b="1" dirty="0" smtClean="0"/>
              <a:t>3. U hladkých ploch se lepidlo nanáší na jednu lepenou plochu</a:t>
            </a:r>
            <a:r>
              <a:rPr lang="cs-CZ" sz="2400" b="1" dirty="0"/>
              <a:t> </a:t>
            </a:r>
            <a:r>
              <a:rPr lang="cs-CZ" sz="2400" b="1" dirty="0" smtClean="0"/>
              <a:t>u drsných povrchů oboustranně.</a:t>
            </a:r>
          </a:p>
          <a:p>
            <a:pPr>
              <a:buFontTx/>
              <a:buNone/>
            </a:pPr>
            <a:r>
              <a:rPr lang="cs-CZ" sz="2400" b="1" dirty="0" smtClean="0"/>
              <a:t>4. Lepený spoj např. u trubek se upraví tvarováním</a:t>
            </a:r>
          </a:p>
          <a:p>
            <a:pPr>
              <a:buFontTx/>
              <a:buNone/>
            </a:pPr>
            <a:r>
              <a:rPr lang="cs-CZ" sz="2400" b="1" dirty="0" smtClean="0"/>
              <a:t>                </a:t>
            </a:r>
          </a:p>
          <a:p>
            <a:pPr>
              <a:buFontTx/>
              <a:buNone/>
            </a:pPr>
            <a:r>
              <a:rPr lang="cs-CZ" sz="2400" b="1" dirty="0" smtClean="0"/>
              <a:t>                       		     </a:t>
            </a:r>
            <a:r>
              <a:rPr lang="cs-CZ" sz="2400" dirty="0" smtClean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729104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30956" y="98072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D54886-0651-41FA-AF54-F28F17A553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8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endParaRPr lang="cs-CZ" sz="2800" b="1">
              <a:solidFill>
                <a:schemeClr val="tx2"/>
              </a:solidFill>
            </a:endParaRPr>
          </a:p>
        </p:txBody>
      </p:sp>
      <p:sp>
        <p:nvSpPr>
          <p:cNvPr id="20489" name="TextovéPole 1"/>
          <p:cNvSpPr txBox="1">
            <a:spLocks noChangeArrowheads="1"/>
          </p:cNvSpPr>
          <p:nvPr/>
        </p:nvSpPr>
        <p:spPr bwMode="auto">
          <a:xfrm>
            <a:off x="3492500" y="2060575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49016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>
                <a:solidFill>
                  <a:srgbClr val="0033CC"/>
                </a:solidFill>
              </a:rPr>
              <a:t>Technologie lepení trubek</a:t>
            </a:r>
          </a:p>
        </p:txBody>
      </p:sp>
      <p:sp>
        <p:nvSpPr>
          <p:cNvPr id="13" name="Rectangle 3"/>
          <p:cNvSpPr txBox="1">
            <a:spLocks noChangeArrowheads="1"/>
          </p:cNvSpPr>
          <p:nvPr/>
        </p:nvSpPr>
        <p:spPr>
          <a:xfrm>
            <a:off x="4211960" y="1601677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r>
              <a:rPr lang="cs-CZ" sz="2800" dirty="0" smtClean="0"/>
              <a:t>	</a:t>
            </a:r>
          </a:p>
          <a:p>
            <a:pPr>
              <a:buFontTx/>
              <a:buNone/>
            </a:pPr>
            <a:r>
              <a:rPr lang="cs-CZ" sz="2800" dirty="0" smtClean="0"/>
              <a:t>	</a:t>
            </a:r>
            <a:r>
              <a:rPr lang="cs-CZ" sz="2400" b="1" dirty="0">
                <a:solidFill>
                  <a:srgbClr val="CC3300"/>
                </a:solidFill>
              </a:rPr>
              <a:t>	</a:t>
            </a:r>
            <a:endParaRPr lang="cs-CZ" sz="2400" b="1" dirty="0" smtClean="0">
              <a:solidFill>
                <a:srgbClr val="CC3300"/>
              </a:solidFill>
            </a:endParaRPr>
          </a:p>
          <a:p>
            <a:pPr>
              <a:buFontTx/>
              <a:buNone/>
            </a:pPr>
            <a:r>
              <a:rPr lang="cs-CZ" sz="2400" b="1" dirty="0">
                <a:solidFill>
                  <a:srgbClr val="CC3300"/>
                </a:solidFill>
              </a:rPr>
              <a:t>	</a:t>
            </a:r>
            <a:endParaRPr lang="cs-CZ" sz="2400" b="1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2060575"/>
            <a:ext cx="6781319" cy="3240360"/>
          </a:xfrm>
          <a:prstGeom prst="rect">
            <a:avLst/>
          </a:prstGeom>
          <a:ln w="228600" cap="sq" cmpd="thickThin">
            <a:solidFill>
              <a:schemeClr val="tx2">
                <a:lumMod val="60000"/>
                <a:lumOff val="40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509651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D54886-0651-41FA-AF54-F28F17A553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8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endParaRPr lang="cs-CZ" sz="2800" b="1">
              <a:solidFill>
                <a:schemeClr val="tx2"/>
              </a:solidFill>
            </a:endParaRPr>
          </a:p>
        </p:txBody>
      </p:sp>
      <p:sp>
        <p:nvSpPr>
          <p:cNvPr id="20489" name="TextovéPole 1"/>
          <p:cNvSpPr txBox="1">
            <a:spLocks noChangeArrowheads="1"/>
          </p:cNvSpPr>
          <p:nvPr/>
        </p:nvSpPr>
        <p:spPr bwMode="auto">
          <a:xfrm>
            <a:off x="3492500" y="2060575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49016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>
                <a:solidFill>
                  <a:srgbClr val="0033CC"/>
                </a:solidFill>
              </a:rPr>
              <a:t>Technologie lepení plastů</a:t>
            </a:r>
          </a:p>
        </p:txBody>
      </p:sp>
      <p:sp>
        <p:nvSpPr>
          <p:cNvPr id="13" name="Rectangle 3"/>
          <p:cNvSpPr txBox="1">
            <a:spLocks noChangeArrowheads="1"/>
          </p:cNvSpPr>
          <p:nvPr/>
        </p:nvSpPr>
        <p:spPr>
          <a:xfrm>
            <a:off x="4211960" y="1601677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r>
              <a:rPr lang="cs-CZ" sz="2800" dirty="0" smtClean="0"/>
              <a:t>	</a:t>
            </a:r>
          </a:p>
          <a:p>
            <a:pPr>
              <a:buFontTx/>
              <a:buNone/>
            </a:pPr>
            <a:r>
              <a:rPr lang="cs-CZ" sz="2800" dirty="0" smtClean="0"/>
              <a:t>	</a:t>
            </a:r>
            <a:endParaRPr lang="cs-CZ" sz="2400" b="1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5821" y="2013109"/>
            <a:ext cx="7387954" cy="316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5850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57200" y="670083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D54886-0651-41FA-AF54-F28F17A553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8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endParaRPr lang="cs-CZ" sz="2800" b="1">
              <a:solidFill>
                <a:schemeClr val="tx2"/>
              </a:solidFill>
            </a:endParaRPr>
          </a:p>
        </p:txBody>
      </p:sp>
      <p:sp>
        <p:nvSpPr>
          <p:cNvPr id="20489" name="TextovéPole 1"/>
          <p:cNvSpPr txBox="1">
            <a:spLocks noChangeArrowheads="1"/>
          </p:cNvSpPr>
          <p:nvPr/>
        </p:nvSpPr>
        <p:spPr bwMode="auto">
          <a:xfrm>
            <a:off x="3492500" y="2060575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12" name="Rectangle 2"/>
          <p:cNvSpPr txBox="1">
            <a:spLocks noChangeArrowheads="1"/>
          </p:cNvSpPr>
          <p:nvPr/>
        </p:nvSpPr>
        <p:spPr>
          <a:xfrm>
            <a:off x="457200" y="1065894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>
                <a:solidFill>
                  <a:srgbClr val="FF0000"/>
                </a:solidFill>
              </a:rPr>
              <a:t>Bezpečnost práce</a:t>
            </a:r>
          </a:p>
        </p:txBody>
      </p:sp>
      <p:sp>
        <p:nvSpPr>
          <p:cNvPr id="13" name="Rectangle 3"/>
          <p:cNvSpPr txBox="1">
            <a:spLocks noChangeArrowheads="1"/>
          </p:cNvSpPr>
          <p:nvPr/>
        </p:nvSpPr>
        <p:spPr>
          <a:xfrm>
            <a:off x="457200" y="1616185"/>
            <a:ext cx="8229600" cy="39730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buFontTx/>
              <a:buNone/>
            </a:pPr>
            <a:endParaRPr lang="cs-CZ" sz="2400" b="1" dirty="0" smtClean="0">
              <a:solidFill>
                <a:srgbClr val="CC3300"/>
              </a:solidFill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 b="1" dirty="0" smtClean="0"/>
              <a:t>1. Při práci s lepidly, odmašťovadly a ředidly pracuj v dobře větrané místnosti!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2400" b="1" dirty="0" smtClean="0"/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 b="1" dirty="0" smtClean="0"/>
              <a:t>2. Je zakázáno kouřit a manipulovat s otevřeným ohněm!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2400" b="1" dirty="0" smtClean="0"/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 b="1" dirty="0" smtClean="0"/>
              <a:t>3. Používej  vhodné ochranné rukavice!</a:t>
            </a:r>
          </a:p>
        </p:txBody>
      </p:sp>
    </p:spTree>
    <p:extLst>
      <p:ext uri="{BB962C8B-B14F-4D97-AF65-F5344CB8AC3E}">
        <p14:creationId xmlns:p14="http://schemas.microsoft.com/office/powerpoint/2010/main" val="1359420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D54886-0651-41FA-AF54-F28F17A553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8" name="Nadpis 1"/>
          <p:cNvSpPr>
            <a:spLocks/>
          </p:cNvSpPr>
          <p:nvPr/>
        </p:nvSpPr>
        <p:spPr bwMode="auto">
          <a:xfrm>
            <a:off x="457200" y="1052513"/>
            <a:ext cx="8291513" cy="648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r>
              <a:rPr lang="cs-CZ" sz="2800" b="1" dirty="0" smtClean="0">
                <a:solidFill>
                  <a:srgbClr val="0033CC"/>
                </a:solidFill>
              </a:rPr>
              <a:t>Kontrolní otázky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20489" name="TextovéPole 1"/>
          <p:cNvSpPr txBox="1">
            <a:spLocks noChangeArrowheads="1"/>
          </p:cNvSpPr>
          <p:nvPr/>
        </p:nvSpPr>
        <p:spPr bwMode="auto">
          <a:xfrm>
            <a:off x="3492500" y="2060575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24867" y="2066532"/>
            <a:ext cx="799008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cs typeface="Arial" pitchFamily="34" charset="0"/>
              </a:rPr>
              <a:t>1. Jak rozdělujeme lepidla podle teploty zpracování?</a:t>
            </a:r>
          </a:p>
          <a:p>
            <a:endParaRPr lang="cs-CZ" sz="2400" b="1" dirty="0" smtClean="0">
              <a:cs typeface="Arial" pitchFamily="34" charset="0"/>
            </a:endParaRPr>
          </a:p>
          <a:p>
            <a:r>
              <a:rPr lang="cs-CZ" sz="2400" b="1" dirty="0" smtClean="0">
                <a:cs typeface="Arial" pitchFamily="34" charset="0"/>
              </a:rPr>
              <a:t>2. Co je to adheze a koheze lepidla?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3. Jaké je nutné dodržet hlavní zásady před   zahájením lepení?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4. Vyjmenuj některá bezpečnostní pravidla při práci s lepidly.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0553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88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5CF98B4E-A213-4FD2-9F90-606D16CF7113}" type="slidenum">
              <a:rPr 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12</a:t>
            </a:fld>
            <a:endParaRPr 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639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2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 dirty="0">
                <a:solidFill>
                  <a:srgbClr val="7030A0"/>
                </a:solidFill>
              </a:rPr>
              <a:t>Použitá literatura</a:t>
            </a:r>
          </a:p>
        </p:txBody>
      </p:sp>
      <p:sp>
        <p:nvSpPr>
          <p:cNvPr id="16393" name="Zástupný symbol pro obsah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cs-CZ" altLang="cs-CZ" sz="2800" b="1"/>
          </a:p>
          <a:p>
            <a:pPr>
              <a:buFontTx/>
              <a:buNone/>
            </a:pPr>
            <a:r>
              <a:rPr lang="cs-CZ" altLang="cs-CZ" sz="2400" b="1"/>
              <a:t>	</a:t>
            </a:r>
            <a:endParaRPr lang="cs-CZ" altLang="cs-CZ"/>
          </a:p>
        </p:txBody>
      </p:sp>
      <p:sp>
        <p:nvSpPr>
          <p:cNvPr id="16394" name="Obdélník 1"/>
          <p:cNvSpPr>
            <a:spLocks noChangeArrowheads="1"/>
          </p:cNvSpPr>
          <p:nvPr/>
        </p:nvSpPr>
        <p:spPr bwMode="auto">
          <a:xfrm>
            <a:off x="499331" y="1632011"/>
            <a:ext cx="8156575" cy="4524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 b="1" i="1" dirty="0"/>
              <a:t>     </a:t>
            </a:r>
            <a:r>
              <a:rPr lang="cs-CZ" altLang="cs-CZ" b="1" i="1" dirty="0" smtClean="0"/>
              <a:t> 1)Zámečnické </a:t>
            </a:r>
            <a:r>
              <a:rPr lang="cs-CZ" altLang="cs-CZ" b="1" i="1" dirty="0"/>
              <a:t>práce a údržba </a:t>
            </a:r>
          </a:p>
          <a:p>
            <a:pPr eaLnBrk="1" hangingPunct="1"/>
            <a:r>
              <a:rPr lang="cs-CZ" altLang="cs-CZ" b="1" i="1" dirty="0"/>
              <a:t>      </a:t>
            </a:r>
            <a:r>
              <a:rPr lang="cs-CZ" altLang="cs-CZ" b="1" i="1" dirty="0" smtClean="0"/>
              <a:t>Technologie </a:t>
            </a:r>
            <a:endParaRPr lang="cs-CZ" altLang="cs-CZ" b="1" i="1" dirty="0"/>
          </a:p>
          <a:p>
            <a:pPr eaLnBrk="1" hangingPunct="1"/>
            <a:r>
              <a:rPr lang="cs-CZ" altLang="cs-CZ" i="1" dirty="0"/>
              <a:t>      </a:t>
            </a:r>
            <a:r>
              <a:rPr lang="cs-CZ" altLang="cs-CZ" i="1" dirty="0" smtClean="0"/>
              <a:t>2. </a:t>
            </a:r>
            <a:r>
              <a:rPr lang="cs-CZ" altLang="cs-CZ" i="1" dirty="0"/>
              <a:t>díl učebnice pro odborná učiliště</a:t>
            </a:r>
            <a:endParaRPr lang="cs-CZ" altLang="cs-CZ" dirty="0"/>
          </a:p>
          <a:p>
            <a:pPr eaLnBrk="1" hangingPunct="1"/>
            <a:r>
              <a:rPr lang="cs-CZ" altLang="cs-CZ" dirty="0"/>
              <a:t>      Vydalo  Nakladatelství  PARTA, s.r.o.</a:t>
            </a:r>
          </a:p>
          <a:p>
            <a:pPr eaLnBrk="1" hangingPunct="1"/>
            <a:r>
              <a:rPr lang="cs-CZ" altLang="cs-CZ" dirty="0"/>
              <a:t>      Praha </a:t>
            </a:r>
            <a:r>
              <a:rPr lang="cs-CZ" altLang="cs-CZ" dirty="0" smtClean="0"/>
              <a:t>2007,</a:t>
            </a:r>
            <a:endParaRPr lang="cs-CZ" altLang="cs-CZ" dirty="0"/>
          </a:p>
          <a:p>
            <a:pPr eaLnBrk="1" hangingPunct="1"/>
            <a:r>
              <a:rPr lang="cs-CZ" altLang="cs-CZ" dirty="0"/>
              <a:t>      </a:t>
            </a:r>
            <a:r>
              <a:rPr lang="cs-CZ" altLang="cs-CZ" b="1" dirty="0"/>
              <a:t>ISBN </a:t>
            </a:r>
            <a:r>
              <a:rPr lang="cs-CZ" altLang="cs-CZ" b="1" dirty="0" smtClean="0"/>
              <a:t>978-80-7320-105-0 </a:t>
            </a:r>
            <a:endParaRPr lang="cs-CZ" altLang="cs-CZ" b="1" dirty="0"/>
          </a:p>
          <a:p>
            <a:pPr eaLnBrk="1" hangingPunct="1"/>
            <a:r>
              <a:rPr lang="cs-CZ" altLang="cs-CZ" b="1" dirty="0"/>
              <a:t> </a:t>
            </a:r>
            <a:r>
              <a:rPr lang="cs-CZ" altLang="cs-CZ" b="1" dirty="0" smtClean="0"/>
              <a:t>     Autoři</a:t>
            </a:r>
            <a:r>
              <a:rPr lang="cs-CZ" altLang="cs-CZ" b="1" dirty="0"/>
              <a:t>: </a:t>
            </a:r>
            <a:r>
              <a:rPr lang="cs-CZ" altLang="cs-CZ" i="1" dirty="0"/>
              <a:t>Fialová Dana Ing., </a:t>
            </a:r>
            <a:r>
              <a:rPr lang="cs-CZ" altLang="cs-CZ" i="1" dirty="0" err="1"/>
              <a:t>Gradek</a:t>
            </a:r>
            <a:r>
              <a:rPr lang="cs-CZ" altLang="cs-CZ" i="1" dirty="0"/>
              <a:t> Vladislav Ing.,</a:t>
            </a:r>
            <a:r>
              <a:rPr lang="cs-CZ" altLang="cs-CZ" dirty="0"/>
              <a:t> </a:t>
            </a:r>
          </a:p>
          <a:p>
            <a:r>
              <a:rPr lang="cs-CZ" altLang="cs-CZ" dirty="0"/>
              <a:t>      Použité </a:t>
            </a:r>
            <a:r>
              <a:rPr lang="cs-CZ" altLang="cs-CZ" dirty="0" smtClean="0"/>
              <a:t>obrázky: 70,71</a:t>
            </a:r>
          </a:p>
          <a:p>
            <a:r>
              <a:rPr lang="cs-CZ" altLang="cs-CZ" b="1" i="1" dirty="0"/>
              <a:t> </a:t>
            </a:r>
            <a:r>
              <a:rPr lang="cs-CZ" altLang="cs-CZ" b="1" i="1" dirty="0" smtClean="0"/>
              <a:t>     2)Zámečnické </a:t>
            </a:r>
            <a:r>
              <a:rPr lang="cs-CZ" altLang="cs-CZ" b="1" i="1" dirty="0"/>
              <a:t>práce a údržba </a:t>
            </a:r>
          </a:p>
          <a:p>
            <a:r>
              <a:rPr lang="cs-CZ" altLang="cs-CZ" b="1" i="1" dirty="0"/>
              <a:t>      Technologie </a:t>
            </a:r>
          </a:p>
          <a:p>
            <a:r>
              <a:rPr lang="cs-CZ" altLang="cs-CZ" i="1" dirty="0"/>
              <a:t>      </a:t>
            </a:r>
            <a:r>
              <a:rPr lang="cs-CZ" altLang="cs-CZ" i="1" dirty="0" smtClean="0"/>
              <a:t>3. </a:t>
            </a:r>
            <a:r>
              <a:rPr lang="cs-CZ" altLang="cs-CZ" i="1" dirty="0"/>
              <a:t>díl učebnice pro odborná učiliště</a:t>
            </a:r>
            <a:endParaRPr lang="cs-CZ" altLang="cs-CZ" dirty="0"/>
          </a:p>
          <a:p>
            <a:r>
              <a:rPr lang="cs-CZ" altLang="cs-CZ" dirty="0"/>
              <a:t>      Vydalo  Nakladatelství  PARTA, s.r.o.</a:t>
            </a:r>
          </a:p>
          <a:p>
            <a:r>
              <a:rPr lang="cs-CZ" altLang="cs-CZ" dirty="0"/>
              <a:t>      Praha 2008,</a:t>
            </a:r>
          </a:p>
          <a:p>
            <a:r>
              <a:rPr lang="cs-CZ" altLang="cs-CZ" dirty="0"/>
              <a:t>      </a:t>
            </a:r>
            <a:r>
              <a:rPr lang="cs-CZ" altLang="cs-CZ" b="1" dirty="0"/>
              <a:t>ISBN </a:t>
            </a:r>
            <a:r>
              <a:rPr lang="cs-CZ" altLang="cs-CZ" b="1" dirty="0" smtClean="0"/>
              <a:t>978-80-7320-127-2 </a:t>
            </a:r>
            <a:endParaRPr lang="cs-CZ" altLang="cs-CZ" b="1" dirty="0"/>
          </a:p>
          <a:p>
            <a:r>
              <a:rPr lang="cs-CZ" altLang="cs-CZ" b="1" dirty="0"/>
              <a:t>      Autoři: </a:t>
            </a:r>
            <a:r>
              <a:rPr lang="cs-CZ" altLang="cs-CZ" i="1" dirty="0"/>
              <a:t>Fialová Dana Ing., </a:t>
            </a:r>
            <a:r>
              <a:rPr lang="cs-CZ" altLang="cs-CZ" i="1" dirty="0" err="1"/>
              <a:t>Gradek</a:t>
            </a:r>
            <a:r>
              <a:rPr lang="cs-CZ" altLang="cs-CZ" i="1" dirty="0"/>
              <a:t> Vladislav Ing.,</a:t>
            </a:r>
            <a:r>
              <a:rPr lang="cs-CZ" altLang="cs-CZ" dirty="0"/>
              <a:t> </a:t>
            </a:r>
          </a:p>
          <a:p>
            <a:r>
              <a:rPr lang="cs-CZ" altLang="cs-CZ" dirty="0"/>
              <a:t>      Použité </a:t>
            </a:r>
            <a:r>
              <a:rPr lang="cs-CZ" altLang="cs-CZ" dirty="0" smtClean="0"/>
              <a:t>obrázky:196                                                       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8918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1318</TotalTime>
  <Words>488</Words>
  <Application>Microsoft Office PowerPoint</Application>
  <PresentationFormat>Předvádění na obrazovce (4:3)</PresentationFormat>
  <Paragraphs>139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Lubomir Hrstka</dc:creator>
  <cp:lastModifiedBy>Karel Filas, Ing.</cp:lastModifiedBy>
  <cp:revision>113</cp:revision>
  <cp:lastPrinted>2014-03-11T09:05:17Z</cp:lastPrinted>
  <dcterms:created xsi:type="dcterms:W3CDTF">2013-06-05T04:20:45Z</dcterms:created>
  <dcterms:modified xsi:type="dcterms:W3CDTF">2014-03-11T10:50:51Z</dcterms:modified>
</cp:coreProperties>
</file>