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Override5.xml" ContentType="application/vnd.openxmlformats-officedocument.themeOverr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Override3.xml" ContentType="application/vnd.openxmlformats-officedocument.themeOverride+xml"/>
  <Override PartName="/ppt/slideLayouts/slideLayout62.xml" ContentType="application/vnd.openxmlformats-officedocument.presentationml.slideLayout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  <p:sldMasterId id="2147483720" r:id="rId4"/>
    <p:sldMasterId id="2147483849" r:id="rId5"/>
  </p:sldMasterIdLst>
  <p:sldIdLst>
    <p:sldId id="274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9" r:id="rId19"/>
    <p:sldId id="271" r:id="rId20"/>
    <p:sldId id="272" r:id="rId21"/>
    <p:sldId id="273" r:id="rId22"/>
    <p:sldId id="275" r:id="rId23"/>
    <p:sldId id="276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/>
          </p:cNvSpPr>
          <p:nvPr/>
        </p:nvSpPr>
        <p:spPr>
          <a:xfrm>
            <a:off x="454025" y="5181600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algn="ctr" fontAlgn="auto">
              <a:spcAft>
                <a:spcPts val="0"/>
              </a:spcAft>
              <a:defRPr kumimoji="0" lang="cs-CZ"/>
            </a:pPr>
            <a:endParaRPr lang="cs-CZ" sz="3200" i="1" kern="0">
              <a:latin typeface="+mj-lt"/>
              <a:ea typeface="+mj-ea"/>
              <a:cs typeface="+mj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6213" y="187325"/>
            <a:ext cx="8763000" cy="6213475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Rectangle 7"/>
          <p:cNvSpPr>
            <a:spLocks noGrp="1"/>
          </p:cNvSpPr>
          <p:nvPr>
            <p:ph type="title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/>
          </p:nvPr>
        </p:nvSpPr>
        <p:spPr>
          <a:xfrm>
            <a:off x="2133600" y="5133975"/>
            <a:ext cx="6386946" cy="1219200"/>
          </a:xfrm>
        </p:spPr>
        <p:txBody>
          <a:bodyPr tIns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350DEF-CD23-4BD0-A1B7-9143C07AF271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8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0AAB12-9485-4F17-8DBB-B4A553577A3F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10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/>
          </p:nvPr>
        </p:nvSpPr>
        <p:spPr>
          <a:xfrm>
            <a:off x="914400" y="6019800"/>
            <a:ext cx="7467600" cy="381000"/>
          </a:xfrm>
        </p:spPr>
        <p:txBody>
          <a:bodyPr rIns="9144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30951-41F9-4C2A-B420-5CCFE8F33138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6" name="Rectangle 25"/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F1E8F-E716-42CB-8E20-B9BA3204645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B6FD4-5E11-4CF0-BD16-1651D6145AD2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5" name="Rectangle 25"/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Rectangle 1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F068C-B464-4C3A-821F-791945891639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/>
          </p:nvPr>
        </p:nvSpPr>
        <p:spPr>
          <a:xfrm>
            <a:off x="752670" y="5600700"/>
            <a:ext cx="7772400" cy="838200"/>
          </a:xfrm>
        </p:spPr>
        <p:txBody>
          <a:bodyPr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8" name="Rectangle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AD5E7-7858-4940-94C5-2B6AB74A5B87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9" name="Rectangle 25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0" name="Rectangle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07BC5-E7B1-49BA-83AB-C2197A8FB3E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/>
          </p:nvPr>
        </p:nvSpPr>
        <p:spPr>
          <a:xfrm>
            <a:off x="1066800" y="5334000"/>
            <a:ext cx="3429000" cy="1066800"/>
          </a:xfrm>
        </p:spPr>
        <p:txBody>
          <a:bodyPr rIns="9144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/>
          </p:nvPr>
        </p:nvSpPr>
        <p:spPr>
          <a:xfrm>
            <a:off x="4724400" y="5334000"/>
            <a:ext cx="3429000" cy="1066800"/>
          </a:xfrm>
        </p:spPr>
        <p:txBody>
          <a:bodyPr rIns="9144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CE3C1-8CF3-41ED-A848-4204FA335427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7" name="Rectangle 2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1623D-F91B-42D6-A23E-50C2AFB9810C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/>
          </p:nvPr>
        </p:nvSpPr>
        <p:spPr>
          <a:xfrm>
            <a:off x="457200" y="4857750"/>
            <a:ext cx="4038600" cy="1238250"/>
          </a:xfrm>
        </p:spPr>
        <p:txBody>
          <a:bodyPr rIns="9144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/>
          </p:nvPr>
        </p:nvSpPr>
        <p:spPr>
          <a:xfrm>
            <a:off x="4648200" y="4857750"/>
            <a:ext cx="4038600" cy="1238250"/>
          </a:xfrm>
        </p:spPr>
        <p:txBody>
          <a:bodyPr rIns="9144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3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04822-E91F-438E-9486-7004E5CE646C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7" name="Rectangle 25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Rectangle 16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9F808-BC5F-43EC-BDE2-E134827D2C5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/>
          </p:nvPr>
        </p:nvSpPr>
        <p:spPr>
          <a:xfrm>
            <a:off x="5141976" y="3352800"/>
            <a:ext cx="3773425" cy="2971800"/>
          </a:xfrm>
        </p:spPr>
        <p:txBody>
          <a:bodyPr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33D13-2722-4987-A581-FBFCB56EE8E7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7" name="Rectangle 2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66774-6B07-43D1-A26A-7AD9BCDD601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/>
          </p:nvPr>
        </p:nvSpPr>
        <p:spPr>
          <a:xfrm>
            <a:off x="228600" y="4876800"/>
            <a:ext cx="2743200" cy="1447800"/>
          </a:xfrm>
        </p:spPr>
        <p:txBody>
          <a:bodyPr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/>
          </p:nvPr>
        </p:nvSpPr>
        <p:spPr>
          <a:xfrm>
            <a:off x="3200400" y="4876800"/>
            <a:ext cx="2743200" cy="1447800"/>
          </a:xfrm>
        </p:spPr>
        <p:txBody>
          <a:bodyPr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/>
          </p:nvPr>
        </p:nvSpPr>
        <p:spPr>
          <a:xfrm>
            <a:off x="6172200" y="4876800"/>
            <a:ext cx="2743200" cy="1447800"/>
          </a:xfrm>
        </p:spPr>
        <p:txBody>
          <a:bodyPr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Rectangle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9253E-B99A-45EB-B9A6-2D9D44E8077E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9" name="Rectangle 2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0" name="Rectangle 1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3E647-54C7-4A71-837D-76F99BA7C9D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/>
          </p:nvPr>
        </p:nvSpPr>
        <p:spPr>
          <a:xfrm>
            <a:off x="457200" y="228600"/>
            <a:ext cx="4023360" cy="3017520"/>
          </a:xfrm>
        </p:spPr>
        <p:txBody>
          <a:bodyPr anchor="b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801F1-8880-4C31-A2C9-5E4DE924C92D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7" name="Rectangle 2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1B576-7F46-4546-9C75-B1DB67F2B283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5" name="Rectangle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02448-17E1-443A-9D68-48F48F76AB57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6" name="Rectangle 2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C0C44-83ED-4159-84AC-EB3E7FEDA61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/>
          </p:nvPr>
        </p:nvSpPr>
        <p:spPr>
          <a:xfrm>
            <a:off x="400497" y="1295400"/>
            <a:ext cx="1676400" cy="1905000"/>
          </a:xfrm>
        </p:spPr>
        <p:txBody>
          <a:bodyPr anchor="b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/>
          </p:nvPr>
        </p:nvSpPr>
        <p:spPr>
          <a:xfrm>
            <a:off x="7086600" y="1295400"/>
            <a:ext cx="1676400" cy="1905000"/>
          </a:xfrm>
        </p:spPr>
        <p:txBody>
          <a:bodyPr anchor="b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/>
          </p:nvPr>
        </p:nvSpPr>
        <p:spPr>
          <a:xfrm>
            <a:off x="400497" y="3352800"/>
            <a:ext cx="1676400" cy="1905000"/>
          </a:xfrm>
        </p:spPr>
        <p:txBody>
          <a:bodyPr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/>
          </p:nvPr>
        </p:nvSpPr>
        <p:spPr>
          <a:xfrm>
            <a:off x="7086600" y="3352800"/>
            <a:ext cx="1676400" cy="1905000"/>
          </a:xfrm>
        </p:spPr>
        <p:txBody>
          <a:bodyPr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Rectangle 3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885466-FF28-4311-A9D7-172558D2DF4B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12" name="Rectangle 25"/>
          <p:cNvSpPr>
            <a:spLocks noGrp="1"/>
          </p:cNvSpPr>
          <p:nvPr>
            <p:ph type="ftr" sz="quarter" idx="3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5" name="Rectangle 16"/>
          <p:cNvSpPr>
            <a:spLocks noGrp="1"/>
          </p:cNvSpPr>
          <p:nvPr>
            <p:ph type="sldNum" sz="quarter" idx="3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48B67-89EC-479F-9C02-4B9739B9DD9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/>
          </p:nvPr>
        </p:nvSpPr>
        <p:spPr>
          <a:xfrm>
            <a:off x="926821" y="6172200"/>
            <a:ext cx="3657600" cy="304800"/>
          </a:xfrm>
        </p:spPr>
        <p:txBody>
          <a:bodyPr lIns="9144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/>
          </p:nvPr>
        </p:nvSpPr>
        <p:spPr>
          <a:xfrm>
            <a:off x="926821" y="152400"/>
            <a:ext cx="3657600" cy="304800"/>
          </a:xfrm>
        </p:spPr>
        <p:txBody>
          <a:bodyPr lIns="9144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/>
          </p:nvPr>
        </p:nvSpPr>
        <p:spPr>
          <a:xfrm>
            <a:off x="4660621" y="6172200"/>
            <a:ext cx="3657600" cy="304800"/>
          </a:xfrm>
        </p:spPr>
        <p:txBody>
          <a:bodyPr lIns="9144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/>
          </p:nvPr>
        </p:nvSpPr>
        <p:spPr>
          <a:xfrm>
            <a:off x="4660621" y="152400"/>
            <a:ext cx="3657600" cy="304800"/>
          </a:xfrm>
        </p:spPr>
        <p:txBody>
          <a:bodyPr lIns="9144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Rectangle 3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2F5B0-0713-48C1-AD7A-4B380D869B30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11" name="Rectangle 25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2" name="Rectangle 16"/>
          <p:cNvSpPr>
            <a:spLocks noGrp="1"/>
          </p:cNvSpPr>
          <p:nvPr>
            <p:ph type="sldNum" sz="quarter" idx="2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E347D-C5EC-4793-96C4-21200CC11F91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/>
          </p:nvPr>
        </p:nvSpPr>
        <p:spPr>
          <a:xfrm>
            <a:off x="152400" y="4495800"/>
            <a:ext cx="8763000" cy="1905000"/>
          </a:xfrm>
        </p:spPr>
        <p:txBody>
          <a:bodyPr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Rectangle 3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DCBDC-B37C-4E34-86AD-CF6EE89523EC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9" name="Rectangle 25"/>
          <p:cNvSpPr>
            <a:spLocks noGrp="1"/>
          </p:cNvSpPr>
          <p:nvPr>
            <p:ph type="ftr" sz="quarter" idx="3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0" name="Rectangle 16"/>
          <p:cNvSpPr>
            <a:spLocks noGrp="1"/>
          </p:cNvSpPr>
          <p:nvPr>
            <p:ph type="sldNum" sz="quarter" idx="3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53FA5-A235-4DF2-B038-7825BF12E3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3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D1A93-E88F-4584-A20C-ACE46F6B9988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8" name="Rectangle 25"/>
          <p:cNvSpPr>
            <a:spLocks noGrp="1"/>
          </p:cNvSpPr>
          <p:nvPr>
            <p:ph type="ftr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Rectangle 16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FE3E-B5FB-4218-B5CA-3282624022D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3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0966A-09F7-47EC-95FE-49A6B6CD1453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8" name="Rectangle 25"/>
          <p:cNvSpPr>
            <a:spLocks noGrp="1"/>
          </p:cNvSpPr>
          <p:nvPr>
            <p:ph type="ftr" sz="quarter" idx="3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0" name="Rectangle 16"/>
          <p:cNvSpPr>
            <a:spLocks noGrp="1"/>
          </p:cNvSpPr>
          <p:nvPr>
            <p:ph type="sldNum" sz="quarter" idx="3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3F2ED-A9B1-44A6-A974-08276C1F54A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Rectangle 3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5C1D8-BEDA-4613-8C35-53F6BB11F701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8" name="Rectangle 25"/>
          <p:cNvSpPr>
            <a:spLocks noGrp="1"/>
          </p:cNvSpPr>
          <p:nvPr>
            <p:ph type="ftr" sz="quarter" idx="3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Rectangle 16"/>
          <p:cNvSpPr>
            <a:spLocks noGrp="1"/>
          </p:cNvSpPr>
          <p:nvPr>
            <p:ph type="sldNum" sz="quarter" idx="3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9BE6D-7F29-4C25-AE6B-A9B99609444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CA56D-07B3-461B-A8D2-30D3505A65B4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6" name="Rectangle 2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Rectangle 1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E89E1-E689-4B76-A82F-048320F329CC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Rectangle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2C3F2-2C35-4DCA-B2CD-19B4C7B7FB5C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10" name="Rectangle 25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11" name="Rectangle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C0313-DB62-4702-B530-996FAB8FECED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A3B6E-54D3-4513-B5E9-3BC61A8CD776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6" name="Rectangle 25"/>
          <p:cNvSpPr>
            <a:spLocks noGrp="1"/>
          </p:cNvSpPr>
          <p:nvPr>
            <p:ph type="ftr" sz="quarter" idx="3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Rectangle 16"/>
          <p:cNvSpPr>
            <a:spLocks noGrp="1"/>
          </p:cNvSpPr>
          <p:nvPr>
            <p:ph type="sldNum" sz="quarter" idx="3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C1EA5-F150-41F8-8628-5A0829FA7CF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AF0E4-BA9C-4C6C-8ACA-D17001FA5A0E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5" name="Rectangle 2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Rectangle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A4DEB-19AD-43CA-BACE-58DDD8E4700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bg bwMode="lt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 bwMode="gray">
          <a:xfrm>
            <a:off x="0" y="2720975"/>
            <a:ext cx="9144000" cy="817563"/>
          </a:xfrm>
        </p:spPr>
        <p:txBody>
          <a:bodyPr/>
          <a:lstStyle>
            <a:lvl1pPr>
              <a:defRPr sz="46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 bwMode="black">
          <a:xfrm>
            <a:off x="990600" y="2176463"/>
            <a:ext cx="7086600" cy="436562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1900">
                <a:solidFill>
                  <a:schemeClr val="bg1"/>
                </a:solidFill>
                <a:latin typeface="Arial" charset="0"/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02E9642-A7FD-4E95-BBCA-88A0DBA2B9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65210-9925-4099-9242-A0E75DC182C8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D3186-D809-4F45-8D6D-290C1FA70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EA1BD-4106-498E-BFC9-4362705C448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2FEAB-C1E9-4C01-8A1F-972E07A27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B81B9-6673-46ED-98D0-B24C68C1C584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55C08-B0C8-45EE-94E0-E14E22399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19A4A-488B-4DF6-83E9-3E0E43C626C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23505-24FF-48C4-A786-5BE2C4191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D4F00-9A81-4C7C-97B5-70B69BEBD00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2ECF6-3B44-4EC6-8095-691EBFC7E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FBDB2-AE02-45CD-AE3C-2FD3248717E5}" type="datetimeFigureOut">
              <a:rPr lang="en-US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F8476-D6C9-423A-8856-5926B6AAC1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55881-0D08-48D7-B59C-CFA6D83D75F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7CA04-59F9-4B9C-90CD-E83082459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C2211-355A-49AD-9C6D-E33145109A53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C15A4-6C52-4EAB-BFF3-5B6B7B012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A4D23-3539-4522-BEF7-33DFACE4B09A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F4DA7-AC1F-42EE-9B8D-06AE4D36D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230AB-DAA2-4938-B5F6-0289715290E5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82D1A-82A5-44F7-9430-A1E31FEB7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7B2463E-F99E-45A2-84C6-831AD19401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043BB-FC49-4A4D-873C-832DB263401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E7E60-F3CB-432D-A798-8F1D4EA12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58BF8-27D1-4D5E-AB24-E7AB3A4567D7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2D245-0C6F-4923-894F-8C0B9CE2E0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377E1-7718-47AB-906C-48FAB87FEC0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68241-5B71-4E47-A878-E8D0663A7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41D2B-C56A-4B5F-BE43-982EE3B17A7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A9523-1F0B-4646-A918-CA20AB431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2726E-B263-4646-9929-F2C74EE91A9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45BC4-61A1-44B5-BC50-FD4194EF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91244-1E5C-499C-A4E5-9DCEB05D73C1}" type="datetimeFigureOut">
              <a:rPr lang="en-US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9EAB0-767D-4FAD-96EE-2253AA3C9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D48B2-34A1-4E71-A665-CF446B39390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1E871-0BB4-4F48-8E50-5C879E6B8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248D0-21AD-43F9-B7B5-0D68299FC63E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F550A-1428-4EF7-B16B-38532A89B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22352-8366-4F1A-B587-BDC316CDE21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E6408-2CCD-4FBC-B421-D11A3D14E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A83DB-18FE-4D21-8BD2-1F718A30FD55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333B3-E0D0-4C41-9BD1-9364DA3BE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B32461A-250E-4A29-9E9B-599CA3838FA1}" type="datetime1">
              <a:rPr lang="en-US"/>
              <a:pPr>
                <a:defRPr/>
              </a:pPr>
              <a:t>3/11/2014</a:t>
            </a:fld>
            <a:endParaRPr lang="en-US" dirty="0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76174AA-A88B-49C4-97D7-FEE2BE0E7E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2497-9BAE-476A-A8C7-109C93BECFC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F2769-AFC9-44E8-9296-2465034E8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C458A-DF3C-4E99-8BDA-90CD19F17CE8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63F10-286E-48D2-AD99-999283157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E86C5-80BA-4534-B5E2-7DAA17AFF003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2A514-CFF8-4BAD-929E-D0F2D142A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DAD37-BE85-439D-8654-4920F9A0199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8EA89-BA30-4304-9621-B08A85D1B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BB89A-D02F-4716-9919-FA7AE5692D4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BF5AD-2F82-434B-808D-A1A0BA0F5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3242C-D747-4ADD-80D8-99421268E3A8}" type="datetime1">
              <a:rPr lang="en-US"/>
              <a:pPr>
                <a:defRPr/>
              </a:pPr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D1A02-BD55-4761-9B51-0393FF962A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B0D09-FC36-4245-BB6B-645701980DA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0E440-5799-4086-A146-7EF92B0DB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B1BC3-C3C0-4962-BE47-6E628473109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9E536-A271-4BFE-9C90-646CA179B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1CB97-D3D4-4567-9C25-B1845C8773D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293EE-A3D2-4C50-B29B-2E111DFA7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  <a:cs typeface="+mn-cs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90A9C-A5EB-48A3-87B2-25759D0F794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86765-B477-44F7-A6A5-2C661BDD58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4875" y="3648075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904875" y="3648075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0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025" y="6354763"/>
            <a:ext cx="12192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91529A-28E1-45D5-B024-2BFA62E9A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258E8-544E-4D99-A693-6C8659839F2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C41E0-4171-409A-A43F-D205225FF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4400" y="2819400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914400" y="2819400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F1A71-27A5-475F-A89C-99E2A070D8FF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975" y="6354763"/>
            <a:ext cx="1520825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9D1D27-3536-4B7E-ABBF-6339EA781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EC623-E611-4C21-99BC-3B633483D82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274267-63C9-4DC0-AA2C-61FC81227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CE221-1A4E-4722-97F6-4A9BFAE562FA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6A404-3F1F-4FA2-A082-ADC3EEBAF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34EDE-4E64-4D4C-A16E-08D9F1EC060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46ACA-4DDD-4400-AA7F-7163274AD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ovací čára 1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ovnoramenný trojúhelník 2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805CB-0FE7-4F9F-90E6-F288AB3CE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 rot="5400000">
            <a:off x="3160712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ovnoramenný trojúhelník 6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B955B-B6C2-4688-AED7-4CFAA7C5DA4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5F039-5D02-4A01-A8F5-55A74B2AC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457200" y="500063"/>
            <a:ext cx="182563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18F7A-3EF1-4E23-A49C-93F4D523F6B8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7CE05-DECF-4BCF-B5D8-6CCD7BFC3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1D42C-74C8-432B-A8FC-266F0FAF72C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A3866-1627-41A2-A1C3-73963DE99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ovnoramenný trojúhelník 4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 rot="5400000">
            <a:off x="3630612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F797E-5851-4F23-BF3E-8D2F65AD5FAA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8F3AE-B804-4558-9E64-874C1EF16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/>
          </p:nvPr>
        </p:nvSpPr>
        <p:spPr>
          <a:xfrm>
            <a:off x="2133600" y="5133975"/>
            <a:ext cx="6386946" cy="1219200"/>
          </a:xfrm>
        </p:spPr>
        <p:txBody>
          <a:bodyPr tIns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5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/>
          </a:p>
        </p:txBody>
      </p:sp>
      <p:sp>
        <p:nvSpPr>
          <p:cNvPr id="6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D9E88CF-3E50-4B91-A493-58DDE9802D38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7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5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55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lang="cs-CZ" sz="12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5FE0CE4-96F2-4265-B1A4-567739CDD094}" type="datetimeFigureOut">
              <a:rPr/>
              <a:pPr>
                <a:defRPr/>
              </a:pPr>
              <a:t>11.3.2014</a:t>
            </a:fld>
            <a:endParaRPr/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13" y="6557963"/>
            <a:ext cx="4648200" cy="2476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lang="cs-CZ" sz="12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/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550"/>
            <a:ext cx="914400" cy="244475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lang="cs-CZ" sz="12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FD34D8F-EDAB-46F3-9A4E-5C56C6E6071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0" r:id="rId1"/>
    <p:sldLayoutId id="2147483905" r:id="rId2"/>
    <p:sldLayoutId id="2147483906" r:id="rId3"/>
    <p:sldLayoutId id="2147483931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  <p:sldLayoutId id="2147483915" r:id="rId13"/>
    <p:sldLayoutId id="2147483916" r:id="rId14"/>
    <p:sldLayoutId id="2147483917" r:id="rId15"/>
    <p:sldLayoutId id="2147483918" r:id="rId16"/>
    <p:sldLayoutId id="2147483919" r:id="rId17"/>
    <p:sldLayoutId id="2147483920" r:id="rId18"/>
    <p:sldLayoutId id="2147483921" r:id="rId19"/>
    <p:sldLayoutId id="2147483922" r:id="rId20"/>
    <p:sldLayoutId id="2147483923" r:id="rId21"/>
    <p:sldLayoutId id="2147483932" r:id="rId22"/>
    <p:sldLayoutId id="2147483933" r:id="rId23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lang="cs-CZ" sz="3200" cap="all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lang="cs-CZ" sz="3200">
          <a:solidFill>
            <a:schemeClr val="tx2"/>
          </a:solidFill>
          <a:latin typeface="Century Schoolbook"/>
        </a:defRPr>
      </a:lvl2pPr>
      <a:lvl3pPr algn="l" rtl="0" eaLnBrk="0" fontAlgn="base" hangingPunct="0">
        <a:spcBef>
          <a:spcPct val="0"/>
        </a:spcBef>
        <a:spcAft>
          <a:spcPct val="0"/>
        </a:spcAft>
        <a:defRPr lang="cs-CZ" sz="3200">
          <a:solidFill>
            <a:schemeClr val="tx2"/>
          </a:solidFill>
          <a:latin typeface="Century Schoolbook"/>
        </a:defRPr>
      </a:lvl3pPr>
      <a:lvl4pPr algn="l" rtl="0" eaLnBrk="0" fontAlgn="base" hangingPunct="0">
        <a:spcBef>
          <a:spcPct val="0"/>
        </a:spcBef>
        <a:spcAft>
          <a:spcPct val="0"/>
        </a:spcAft>
        <a:defRPr lang="cs-CZ" sz="3200">
          <a:solidFill>
            <a:schemeClr val="tx2"/>
          </a:solidFill>
          <a:latin typeface="Century Schoolbook"/>
        </a:defRPr>
      </a:lvl4pPr>
      <a:lvl5pPr algn="l" rtl="0" eaLnBrk="0" fontAlgn="base" hangingPunct="0">
        <a:spcBef>
          <a:spcPct val="0"/>
        </a:spcBef>
        <a:spcAft>
          <a:spcPct val="0"/>
        </a:spcAft>
        <a:defRPr lang="cs-CZ" sz="3200">
          <a:solidFill>
            <a:schemeClr val="tx2"/>
          </a:solidFill>
          <a:latin typeface="Century Schoolbook"/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lang="cs-CZ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53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05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147AAC-48BA-438A-B881-2752AAF4ED4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F14675-E852-4CCD-B342-46B98F5B0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7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07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D9F475-5AC4-49C3-91BD-758B76EC8B0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160646-AC65-43B7-B8DB-B03355F98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5" r:id="rId1"/>
    <p:sldLayoutId id="2147483946" r:id="rId2"/>
    <p:sldLayoutId id="2147483947" r:id="rId3"/>
    <p:sldLayoutId id="2147483948" r:id="rId4"/>
    <p:sldLayoutId id="2147483949" r:id="rId5"/>
    <p:sldLayoutId id="2147483950" r:id="rId6"/>
    <p:sldLayoutId id="2147483951" r:id="rId7"/>
    <p:sldLayoutId id="2147483952" r:id="rId8"/>
    <p:sldLayoutId id="2147483953" r:id="rId9"/>
    <p:sldLayoutId id="2147483954" r:id="rId10"/>
    <p:sldLayoutId id="21474839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01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10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A2B783-14D1-4430-881B-B30AF37EA4D9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EBA48B-2B15-4FA7-96AD-517EA83AB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6" r:id="rId1"/>
    <p:sldLayoutId id="2147483957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24" r:id="rId8"/>
    <p:sldLayoutId id="2147483925" r:id="rId9"/>
    <p:sldLayoutId id="2147483963" r:id="rId10"/>
    <p:sldLayoutId id="2147483964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512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219200"/>
            <a:ext cx="82296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175" cy="3651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E106DD2-7B77-4A20-9D03-5E319A2F0B26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775" y="6356350"/>
            <a:ext cx="3505200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775" y="6356350"/>
            <a:ext cx="1981200" cy="3651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D5C8DB3-DA74-4248-97DB-0F0567030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5" r:id="rId1"/>
    <p:sldLayoutId id="2147483926" r:id="rId2"/>
    <p:sldLayoutId id="2147483966" r:id="rId3"/>
    <p:sldLayoutId id="2147483927" r:id="rId4"/>
    <p:sldLayoutId id="2147483928" r:id="rId5"/>
    <p:sldLayoutId id="2147483967" r:id="rId6"/>
    <p:sldLayoutId id="2147483968" r:id="rId7"/>
    <p:sldLayoutId id="2147483969" r:id="rId8"/>
    <p:sldLayoutId id="2147483970" r:id="rId9"/>
    <p:sldLayoutId id="2147483929" r:id="rId10"/>
    <p:sldLayoutId id="2147483971" r:id="rId11"/>
    <p:sldLayoutId id="2147483972" r:id="rId12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Nadpis 1"/>
          <p:cNvSpPr>
            <a:spLocks noGrp="1"/>
          </p:cNvSpPr>
          <p:nvPr>
            <p:ph type="title"/>
          </p:nvPr>
        </p:nvSpPr>
        <p:spPr>
          <a:xfrm>
            <a:off x="228600" y="3962400"/>
            <a:ext cx="8297863" cy="1066800"/>
          </a:xfrm>
        </p:spPr>
        <p:txBody>
          <a:bodyPr/>
          <a:lstStyle/>
          <a:p>
            <a:r>
              <a:rPr smtClean="0"/>
              <a:t>Možné řešení úkolu</a:t>
            </a:r>
          </a:p>
        </p:txBody>
      </p:sp>
      <p:sp>
        <p:nvSpPr>
          <p:cNvPr id="50179" name="Zástupný symbol pro text 2"/>
          <p:cNvSpPr>
            <a:spLocks noGrp="1"/>
          </p:cNvSpPr>
          <p:nvPr>
            <p:ph type="body" sz="quarter" idx="10"/>
          </p:nvPr>
        </p:nvSpPr>
        <p:spPr>
          <a:xfrm>
            <a:off x="2133600" y="5133975"/>
            <a:ext cx="6386513" cy="1219200"/>
          </a:xfrm>
        </p:spPr>
        <p:txBody>
          <a:bodyPr/>
          <a:lstStyle/>
          <a:p>
            <a:r>
              <a:rPr smtClean="0"/>
              <a:t>Sen Market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340768"/>
            <a:ext cx="7560840" cy="173198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manažerské funkce v podnikatelském plánu Sen </a:t>
            </a:r>
            <a:r>
              <a:rPr lang="cs-CZ" dirty="0"/>
              <a:t>M</a:t>
            </a:r>
            <a:r>
              <a:rPr lang="cs-CZ" dirty="0" smtClean="0"/>
              <a:t>arket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67138"/>
            <a:ext cx="6400800" cy="1752600"/>
          </a:xfrm>
        </p:spPr>
        <p:txBody>
          <a:bodyPr>
            <a:normAutofit/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895D1D"/>
                  </a:outerShdw>
                </a:effectLst>
                <a:latin typeface="Arial" charset="0"/>
              </a:rPr>
              <a:t>Žák</a:t>
            </a:r>
          </a:p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895D1D"/>
                  </a:outerShdw>
                </a:effectLst>
                <a:latin typeface="Arial" charset="0"/>
              </a:rPr>
              <a:t>Třída</a:t>
            </a:r>
          </a:p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895D1D"/>
                  </a:outerShdw>
                </a:effectLst>
                <a:latin typeface="Arial" charset="0"/>
              </a:rPr>
              <a:t>Datum zpracování</a:t>
            </a: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5301208"/>
            <a:ext cx="5778531" cy="1127667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68580" indent="-3429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Plánování: a) Základní strategické cíle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b) SWOT analýza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c)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Porterova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analýza konkurence</a:t>
            </a:r>
          </a:p>
          <a:p>
            <a:pPr marL="342900" indent="-342900" eaLnBrk="1" fontAlgn="auto" hangingPunct="1">
              <a:spcAft>
                <a:spcPts val="0"/>
              </a:spcAft>
              <a:buFont typeface="Wingdings" pitchFamily="2" charset="2"/>
              <a:buAutoNum type="arabicPeriod" startAt="2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Organizování: a) Organizační struktura Sen Market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b) Organizační řád – základní části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c) Popis pracovního místa vedoucího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oddělení       </a:t>
            </a:r>
          </a:p>
          <a:p>
            <a:pPr marL="342900" indent="-342900" eaLnBrk="1" fontAlgn="auto" hangingPunct="1">
              <a:spcAft>
                <a:spcPts val="0"/>
              </a:spcAft>
              <a:buFont typeface="Wingdings" pitchFamily="2" charset="2"/>
              <a:buAutoNum type="arabicPeriod" startAt="3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Kontrola: Kontrolní list – kontrola prodejny vedoucím prodejny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222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Osnova</a:t>
            </a:r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Font typeface="Wingdings" pitchFamily="2" charset="2"/>
              <a:buAutoNum type="arabicPeriod" startAt="4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Vedení lidí: a) Motivace pracovního chování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b) Mzdová politika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c) Sociální výhody</a:t>
            </a:r>
          </a:p>
          <a:p>
            <a:pPr marL="342900" indent="-342900" eaLnBrk="1" fontAlgn="auto" hangingPunct="1">
              <a:spcAft>
                <a:spcPts val="0"/>
              </a:spcAft>
              <a:buFont typeface="Wingdings" pitchFamily="2" charset="2"/>
              <a:buAutoNum type="arabicPeriod" startAt="5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Příprava a rozmisťování personálu: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a) Plánování, získávání a výběr pracovníků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b) Hodnocení pracovníků a jejich výkonu</a:t>
            </a:r>
          </a:p>
          <a:p>
            <a:pPr marL="36576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c) Podnikové vzdělávání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325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Osnova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Plánování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8500" y="2247900"/>
            <a:ext cx="3797300" cy="38782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000" u="sng" smtClean="0"/>
              <a:t>ZÁKLADNÍ STRATEGICKÉ CÍLE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smtClean="0"/>
              <a:t>Soustředit se na zákazníky v důchodovém věků.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smtClean="0"/>
              <a:t>Poznávat jejich spotřeby.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smtClean="0"/>
              <a:t>Usilovat o dosažení co nejnižších provozních nákladů.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000" smtClean="0"/>
              <a:t>Nabídnout široký sortiment zboží za nižší cenu než konkurence</a:t>
            </a:r>
          </a:p>
        </p:txBody>
      </p:sp>
      <p:pic>
        <p:nvPicPr>
          <p:cNvPr id="54279" name="Picture 7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Plánování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8500" y="2247900"/>
            <a:ext cx="3797300" cy="3878263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u="sng" smtClean="0"/>
              <a:t>SWOT ANALÝZA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1600" b="1" smtClean="0"/>
              <a:t>Silné stránky: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Proškolení zaměstnanci stejné věkové kategorie, individuální přistup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Spolupráce s místními úřady práce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Nízká cenová hladina sortimentu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pl-PL" sz="1600" smtClean="0"/>
              <a:t> - Zdarma doprava z přilehlých obcí </a:t>
            </a:r>
          </a:p>
          <a:p>
            <a:pPr marL="0" indent="0" eaLnBrk="1" hangingPunct="1">
              <a:lnSpc>
                <a:spcPct val="80000"/>
              </a:lnSpc>
            </a:pPr>
            <a:endParaRPr lang="cs-CZ" sz="1600" smtClean="0"/>
          </a:p>
          <a:p>
            <a:pPr marL="0" indent="0" eaLnBrk="1" hangingPunct="1">
              <a:lnSpc>
                <a:spcPct val="80000"/>
              </a:lnSpc>
            </a:pPr>
            <a:r>
              <a:rPr lang="cs-CZ" sz="1600" b="1" smtClean="0"/>
              <a:t>Slabé stránky: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obchodní značka není prozatím v povědomí zákazníka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nízká ziskovost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 - finanční závislost na investorovi </a:t>
            </a:r>
          </a:p>
          <a:p>
            <a:pPr marL="0" indent="0" eaLnBrk="1" hangingPunct="1">
              <a:lnSpc>
                <a:spcPct val="80000"/>
              </a:lnSpc>
            </a:pPr>
            <a:endParaRPr lang="cs-CZ" sz="1600" u="sng" smtClean="0"/>
          </a:p>
        </p:txBody>
      </p:sp>
      <p:pic>
        <p:nvPicPr>
          <p:cNvPr id="55302" name="Picture 6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Plánování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8500" y="2247900"/>
            <a:ext cx="3797300" cy="38782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1600" u="sng" smtClean="0"/>
              <a:t>SWOT ANALÝZA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Příležitosti: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zájem ze strany zákazníků o možnost komplexního nákupu v blízkosti jejich bydliště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nízký počet konkurenčních prodejen podobného typu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vysoký podíl obyvatel nad 60 let v menších městech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nová služba svého druhu na trhu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Hrozby: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vstup dalšího konkurenta na lokalní trh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konzervativní zákazník (nebude ochoten změnit své nákupní zvyky)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smtClean="0"/>
              <a:t>- velké hypermarkety a diskontní prodejny v blízkém okolí</a:t>
            </a:r>
          </a:p>
        </p:txBody>
      </p:sp>
      <p:pic>
        <p:nvPicPr>
          <p:cNvPr id="56326" name="Picture 6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Plánování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8500" y="2247900"/>
            <a:ext cx="3797300" cy="38782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1300" u="sng" smtClean="0"/>
              <a:t>PORTEROVA ANALÝZA</a:t>
            </a:r>
          </a:p>
          <a:p>
            <a:pPr eaLnBrk="1" hangingPunct="1">
              <a:lnSpc>
                <a:spcPct val="80000"/>
              </a:lnSpc>
              <a:buFont typeface="Book Antiqua" pitchFamily="18" charset="0"/>
              <a:buAutoNum type="arabicPeriod"/>
            </a:pPr>
            <a:r>
              <a:rPr lang="cs-CZ" sz="1300" b="1" smtClean="0"/>
              <a:t>Vyjednávací síla zákazníků</a:t>
            </a:r>
            <a:r>
              <a:rPr lang="cs-CZ" sz="1300" smtClean="0"/>
              <a:t>: není velká, rozhodující je cena. Důležitý je individuální, diferencovaný přístup. </a:t>
            </a:r>
          </a:p>
          <a:p>
            <a:pPr eaLnBrk="1" hangingPunct="1">
              <a:lnSpc>
                <a:spcPct val="80000"/>
              </a:lnSpc>
              <a:buFont typeface="Book Antiqua" pitchFamily="18" charset="0"/>
              <a:buAutoNum type="arabicPeriod"/>
            </a:pPr>
            <a:r>
              <a:rPr lang="cs-CZ" sz="1300" b="1" smtClean="0"/>
              <a:t>Vyjednávací síla dodavatelů: </a:t>
            </a:r>
            <a:r>
              <a:rPr lang="cs-CZ" sz="1300" smtClean="0"/>
              <a:t>je různé, ve většině případů je střední, v některém sortimentu je vysoká.</a:t>
            </a:r>
          </a:p>
          <a:p>
            <a:pPr eaLnBrk="1" hangingPunct="1">
              <a:lnSpc>
                <a:spcPct val="80000"/>
              </a:lnSpc>
              <a:buFont typeface="Book Antiqua" pitchFamily="18" charset="0"/>
              <a:buAutoNum type="arabicPeriod"/>
            </a:pPr>
            <a:r>
              <a:rPr lang="pl-PL" sz="1300" b="1" smtClean="0"/>
              <a:t>Hrozba vstupu konkurentů do odvětví: </a:t>
            </a:r>
            <a:r>
              <a:rPr lang="pl-PL" sz="1300" smtClean="0"/>
              <a:t>je střední až vysoká. Je dobré vytvořit pevné vazby mezi zákazníkem a supermarketem, aby zákazník neměl důvod přecházet ke konkurenci.</a:t>
            </a:r>
            <a:r>
              <a:rPr lang="cs-CZ" sz="1300" smtClean="0"/>
              <a:t> </a:t>
            </a:r>
          </a:p>
          <a:p>
            <a:pPr eaLnBrk="1" hangingPunct="1">
              <a:lnSpc>
                <a:spcPct val="80000"/>
              </a:lnSpc>
              <a:buFont typeface="Book Antiqua" pitchFamily="18" charset="0"/>
              <a:buAutoNum type="arabicPeriod"/>
            </a:pPr>
            <a:r>
              <a:rPr lang="cs-CZ" sz="1300" b="1" smtClean="0"/>
              <a:t>Hrozba substitutů: </a:t>
            </a:r>
            <a:r>
              <a:rPr lang="cs-CZ" sz="1300" smtClean="0"/>
              <a:t>je vysoká, proto se budeme snažit diferencovat přístupem k zákazníkovi, atmosférou prodejen apod. </a:t>
            </a:r>
          </a:p>
          <a:p>
            <a:pPr eaLnBrk="1" hangingPunct="1">
              <a:lnSpc>
                <a:spcPct val="80000"/>
              </a:lnSpc>
              <a:buFont typeface="Book Antiqua" pitchFamily="18" charset="0"/>
              <a:buAutoNum type="arabicPeriod"/>
            </a:pPr>
            <a:r>
              <a:rPr lang="cs-CZ" sz="1300" b="1" smtClean="0"/>
              <a:t>Konkurenční rivalita v odvětví: </a:t>
            </a:r>
            <a:r>
              <a:rPr lang="cs-CZ" sz="1300" smtClean="0"/>
              <a:t>Na trhu České republiky působí cca 19 různých sítí supermarketů (odhadem 1630 obchodů s potravinami). Rivalita firem je vysoká. </a:t>
            </a:r>
            <a:endParaRPr lang="cs-CZ" sz="1300" b="1" smtClean="0"/>
          </a:p>
        </p:txBody>
      </p:sp>
      <p:pic>
        <p:nvPicPr>
          <p:cNvPr id="57350" name="Picture 6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sah 1"/>
          <p:cNvSpPr>
            <a:spLocks noGrp="1"/>
          </p:cNvSpPr>
          <p:nvPr>
            <p:ph idx="1"/>
          </p:nvPr>
        </p:nvSpPr>
        <p:spPr>
          <a:xfrm>
            <a:off x="731838" y="2062163"/>
            <a:ext cx="7745412" cy="3878262"/>
          </a:xfrm>
        </p:spPr>
        <p:txBody>
          <a:bodyPr/>
          <a:lstStyle/>
          <a:p>
            <a:pPr eaLnBrk="1" hangingPunct="1"/>
            <a:r>
              <a:rPr lang="cs-CZ" smtClean="0"/>
              <a:t>Organizační struktura Sen Market</a:t>
            </a:r>
          </a:p>
        </p:txBody>
      </p:sp>
      <p:sp>
        <p:nvSpPr>
          <p:cNvPr id="5837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Organizování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754438" y="2565400"/>
            <a:ext cx="165576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Generální ředitel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19088" y="4364038"/>
            <a:ext cx="1449387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Oddělení řízení obchodního provozu</a:t>
            </a:r>
          </a:p>
        </p:txBody>
      </p:sp>
      <p:cxnSp>
        <p:nvCxnSpPr>
          <p:cNvPr id="11" name="Přímá spojnice 10"/>
          <p:cNvCxnSpPr>
            <a:stCxn id="4" idx="2"/>
          </p:cNvCxnSpPr>
          <p:nvPr/>
        </p:nvCxnSpPr>
        <p:spPr>
          <a:xfrm>
            <a:off x="4583113" y="3479800"/>
            <a:ext cx="0" cy="571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2988" y="4076700"/>
            <a:ext cx="7200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042988" y="4051300"/>
            <a:ext cx="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47925" y="4076700"/>
            <a:ext cx="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aoblený obdélník 17"/>
          <p:cNvSpPr/>
          <p:nvPr/>
        </p:nvSpPr>
        <p:spPr>
          <a:xfrm>
            <a:off x="1835150" y="4364038"/>
            <a:ext cx="1223963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Oddělení nákupu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3157538" y="4364038"/>
            <a:ext cx="1630362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Marketingové oddělení</a:t>
            </a: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722938" y="4044950"/>
            <a:ext cx="0" cy="300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4932363" y="4364038"/>
            <a:ext cx="1439862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Ekonomické oddělení </a:t>
            </a:r>
          </a:p>
        </p:txBody>
      </p:sp>
      <p:cxnSp>
        <p:nvCxnSpPr>
          <p:cNvPr id="29" name="Přímá spojnice se šipkou 28"/>
          <p:cNvCxnSpPr>
            <a:endCxn id="19" idx="0"/>
          </p:cNvCxnSpPr>
          <p:nvPr/>
        </p:nvCxnSpPr>
        <p:spPr>
          <a:xfrm>
            <a:off x="3971925" y="4076700"/>
            <a:ext cx="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6516688" y="4364038"/>
            <a:ext cx="1150937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Oddělení logistiky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7812088" y="4375150"/>
            <a:ext cx="1331912" cy="1292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Personální oddělení</a:t>
            </a:r>
          </a:p>
        </p:txBody>
      </p:sp>
      <p:cxnSp>
        <p:nvCxnSpPr>
          <p:cNvPr id="33" name="Přímá spojnice se šipkou 32"/>
          <p:cNvCxnSpPr>
            <a:endCxn id="30" idx="0"/>
          </p:cNvCxnSpPr>
          <p:nvPr/>
        </p:nvCxnSpPr>
        <p:spPr>
          <a:xfrm>
            <a:off x="7092950" y="4076700"/>
            <a:ext cx="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8243888" y="4076700"/>
            <a:ext cx="0" cy="261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820738" y="3479800"/>
            <a:ext cx="2376487" cy="427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Právník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6011863" y="3479800"/>
            <a:ext cx="2232025" cy="427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Sekretariát</a:t>
            </a:r>
          </a:p>
        </p:txBody>
      </p:sp>
      <p:cxnSp>
        <p:nvCxnSpPr>
          <p:cNvPr id="39" name="Přímá spojnice se šipkou 38"/>
          <p:cNvCxnSpPr>
            <a:stCxn id="36" idx="3"/>
          </p:cNvCxnSpPr>
          <p:nvPr/>
        </p:nvCxnSpPr>
        <p:spPr>
          <a:xfrm flipV="1">
            <a:off x="3197225" y="3692525"/>
            <a:ext cx="281463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319088" y="5846763"/>
            <a:ext cx="1449387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Vedoucí jednotlivých prodejen, vedoucí úseku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2008188" y="5846763"/>
            <a:ext cx="1050925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Nákupčí, kontrola zboží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3197225" y="5846763"/>
            <a:ext cx="1590675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Reklama, public </a:t>
            </a:r>
            <a:r>
              <a:rPr lang="cs-CZ" sz="1400" dirty="0" err="1"/>
              <a:t>relation</a:t>
            </a:r>
            <a:r>
              <a:rPr lang="cs-CZ" sz="1400" dirty="0"/>
              <a:t>, podpora prodeje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4932363" y="5846763"/>
            <a:ext cx="1439862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Účtárna, financování a plánování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6516688" y="5846763"/>
            <a:ext cx="1150937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Logistika technické oddělení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7812088" y="5846763"/>
            <a:ext cx="1331912" cy="822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Mzdové oddělení, péče o </a:t>
            </a:r>
            <a:r>
              <a:rPr lang="cs-CZ" sz="1600" dirty="0" err="1"/>
              <a:t>zaměst</a:t>
            </a:r>
            <a:r>
              <a:rPr lang="cs-CZ" sz="1600" dirty="0"/>
              <a:t>.</a:t>
            </a: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8500" y="2247900"/>
            <a:ext cx="5241925" cy="3878263"/>
          </a:xfrm>
        </p:spPr>
        <p:txBody>
          <a:bodyPr rtlCol="0">
            <a:normAutofit fontScale="92500" lnSpcReduction="20000"/>
          </a:bodyPr>
          <a:lstStyle/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Organizační řád – základní části</a:t>
            </a: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Organizační řád je základní organizační normou společnosti Sen-market, v.o.s. a je závazný pro všechny její pracovníky. Stanoví zejména organizační strukturu společnosti, náplň činnosti a působnost ředitele, vedoucích útvarů a jejich vzájemné vztahy.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Organizační řád je základní akt řízení společnosti Sen-market, v.o.s. a je závazný pro všechny jeho zaměstnance. Navazuje a vychází z obecně závazných právních předpisů a z aktů řízení. </a:t>
            </a:r>
          </a:p>
        </p:txBody>
      </p:sp>
      <p:sp>
        <p:nvSpPr>
          <p:cNvPr id="5939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Organizování</a:t>
            </a:r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Popis pracovního místa vedoucího oddělení:</a:t>
            </a: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obchodního provozu: taktické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rozhodnutí v rámci obchodního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oddělení, odpovídá za výkony jednotlivých prodejen.</a:t>
            </a: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nákupního oddělení: objednávání zboží, vyhledávání, hodnocení a kontrola dodavatelů.</a:t>
            </a: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marketingového oddělení: vytváření marketingového plánu, celková image firmy.</a:t>
            </a: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ekonomického oddělení: taktické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rozhodnutí v oblasti financí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personálního oddělení: řízení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kontrola a odměňování zaměstnanců </a:t>
            </a:r>
          </a:p>
          <a:p>
            <a:pPr marL="365760" indent="-36576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Vedoucí oddělení logistiky: rozboj obchodní sítě a oběhu zboží.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041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Organizování</a:t>
            </a:r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Kontrolní list – příklad kontrolní list v Inter Sparu.</a:t>
            </a:r>
          </a:p>
        </p:txBody>
      </p:sp>
      <p:sp>
        <p:nvSpPr>
          <p:cNvPr id="6144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Kontrola</a:t>
            </a:r>
          </a:p>
        </p:txBody>
      </p:sp>
      <p:pic>
        <p:nvPicPr>
          <p:cNvPr id="6144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70175"/>
            <a:ext cx="7920037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Vedení lidí</a:t>
            </a:r>
            <a:br>
              <a:rPr lang="cs-CZ" smtClean="0"/>
            </a:br>
            <a:endParaRPr lang="cs-CZ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eaLnBrk="1" hangingPunct="1">
              <a:lnSpc>
                <a:spcPct val="90000"/>
              </a:lnSpc>
              <a:buFont typeface="Book Antiqua" pitchFamily="18" charset="0"/>
              <a:buAutoNum type="arabicPeriod"/>
            </a:pPr>
            <a:r>
              <a:rPr lang="cs-CZ" sz="1400" u="sng" smtClean="0"/>
              <a:t>Motivace pracovního chování.</a:t>
            </a:r>
          </a:p>
          <a:p>
            <a:pPr marL="457200" indent="-457200" eaLnBrk="1" hangingPunct="1">
              <a:lnSpc>
                <a:spcPct val="90000"/>
              </a:lnSpc>
            </a:pPr>
            <a:r>
              <a:rPr lang="cs-CZ" sz="1400" smtClean="0"/>
              <a:t>Pro pracovníky na prodejnách bude použití stimulů:  </a:t>
            </a:r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r>
              <a:rPr lang="pl-PL" sz="1400" smtClean="0"/>
              <a:t>mzda, odměna, podíl na zisku </a:t>
            </a:r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r>
              <a:rPr lang="cs-CZ" sz="1400" smtClean="0"/>
              <a:t>úprava charakteru práce, obohacování práce novými prvky </a:t>
            </a:r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r>
              <a:rPr lang="cs-CZ" sz="1400" smtClean="0"/>
              <a:t>pravidelné hodnocení výsledků formou individuálního pohovoru </a:t>
            </a:r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r>
              <a:rPr lang="cs-CZ" sz="1400" smtClean="0"/>
              <a:t>veřejné ocenění výsledků práce, podpora věrnosti firmě, záměrné pěstování image firmy </a:t>
            </a:r>
          </a:p>
          <a:p>
            <a:pPr marL="457200" indent="-457200" eaLnBrk="1" hangingPunct="1">
              <a:lnSpc>
                <a:spcPct val="90000"/>
              </a:lnSpc>
            </a:pPr>
            <a:r>
              <a:rPr lang="cs-CZ" sz="1400" smtClean="0"/>
              <a:t>Pro management firmy a jejich podřízené: mzda, odměna, podíl na zisku, participace na řízení, delegování vyšší míry pravomoci a odpovědnosti a postup do vyšší funkce. </a:t>
            </a:r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endParaRPr lang="cs-CZ" sz="1400" smtClean="0"/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endParaRPr lang="cs-CZ" sz="1400" smtClean="0"/>
          </a:p>
          <a:p>
            <a:pPr marL="457200" indent="-457200" eaLnBrk="1" hangingPunct="1">
              <a:lnSpc>
                <a:spcPct val="90000"/>
              </a:lnSpc>
              <a:buFontTx/>
              <a:buChar char="-"/>
            </a:pPr>
            <a:endParaRPr lang="pl-PL" sz="1400" smtClean="0"/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1400" smtClean="0"/>
          </a:p>
        </p:txBody>
      </p:sp>
      <p:pic>
        <p:nvPicPr>
          <p:cNvPr id="62469" name="Picture 5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Vedení lidí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000" smtClean="0"/>
              <a:t>3.  </a:t>
            </a:r>
            <a:r>
              <a:rPr lang="cs-CZ" sz="2000" u="sng" smtClean="0"/>
              <a:t>Sociální výhody:</a:t>
            </a:r>
          </a:p>
          <a:p>
            <a:pPr marL="0" indent="0" eaLnBrk="1" hangingPunct="1"/>
            <a:r>
              <a:rPr lang="cs-CZ" sz="2000" smtClean="0"/>
              <a:t>zvláštní výhoda plynoucí z činnnosti firmy- tzn. zlevněné nákupy zboží v sorimentu, který je přemětem podnikání </a:t>
            </a:r>
          </a:p>
          <a:p>
            <a:pPr marL="0" indent="0" eaLnBrk="1" hangingPunct="1"/>
            <a:r>
              <a:rPr lang="cs-CZ" sz="2000" smtClean="0"/>
              <a:t>poskytováním stavovacích lístků v hodnotě 60,- Kč na hlavu a den </a:t>
            </a:r>
          </a:p>
          <a:p>
            <a:pPr marL="0" indent="0" eaLnBrk="1" hangingPunct="1"/>
            <a:r>
              <a:rPr lang="pl-PL" sz="2000" smtClean="0"/>
              <a:t>příspěvky na kulturu a rekreaci </a:t>
            </a:r>
          </a:p>
          <a:p>
            <a:pPr marL="0" indent="0" eaLnBrk="1" hangingPunct="1"/>
            <a:endParaRPr lang="cs-CZ" sz="2000" smtClean="0"/>
          </a:p>
        </p:txBody>
      </p:sp>
      <p:pic>
        <p:nvPicPr>
          <p:cNvPr id="64517" name="Picture 5"/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247900"/>
            <a:ext cx="3797300" cy="3878263"/>
          </a:xfrm>
        </p:spPr>
      </p:pic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365760" indent="-365760"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Hodnocení pracovníků a jejich výkonu</a:t>
            </a: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Hlavním nástrojem metody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hodnocení výkonu manažerů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bude každoroční individuální rozhovor jednotlivých manažerů s jeho přímými nadřízenými.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Měření výkonu pracovníků po kvantitativní stránce budeme provádět pomocí tržeb v Kč na jednoho pracovníka za určitou časovou jednotku (hodina, den, týden, měsíc, čtvrtletí, rok). </a:t>
            </a:r>
          </a:p>
        </p:txBody>
      </p:sp>
      <p:sp>
        <p:nvSpPr>
          <p:cNvPr id="6656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Příprava a rozmísťování personálu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Podnikové vzdělání</a:t>
            </a:r>
          </a:p>
          <a:p>
            <a:pPr eaLnBrk="1" hangingPunct="1">
              <a:buFontTx/>
              <a:buChar char="-"/>
            </a:pPr>
            <a:r>
              <a:rPr lang="cs-CZ" smtClean="0"/>
              <a:t>Trénink obchodního jednání: zaměříme se hlavně na komunikaci s nakupujícím zákazníkem, schopnost odhadnout potřeby a přání zákazníka, jak předvádět zboží a reagovat v konfliktních situacích.  </a:t>
            </a:r>
          </a:p>
          <a:p>
            <a:pPr eaLnBrk="1" hangingPunct="1">
              <a:buFontTx/>
              <a:buChar char="-"/>
            </a:pPr>
            <a:r>
              <a:rPr lang="cs-CZ" smtClean="0"/>
              <a:t>U manažerských pozic bude cílem tréninku posílit celý komplex komunikačních dovedností nutných k dosažení úspěchu. </a:t>
            </a:r>
          </a:p>
        </p:txBody>
      </p:sp>
      <p:sp>
        <p:nvSpPr>
          <p:cNvPr id="67587" name="Nadpis 2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54937" cy="1054100"/>
          </a:xfrm>
        </p:spPr>
        <p:txBody>
          <a:bodyPr/>
          <a:lstStyle/>
          <a:p>
            <a:pPr eaLnBrk="1" hangingPunct="1"/>
            <a:r>
              <a:rPr lang="cs-CZ" smtClean="0"/>
              <a:t>Příprava a rozmísťování personálu</a:t>
            </a: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Podnikatelský plán Sen Market v. o. s.</a:t>
            </a:r>
          </a:p>
        </p:txBody>
      </p:sp>
      <p:sp>
        <p:nvSpPr>
          <p:cNvPr id="6861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3926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z="1400" smtClean="0"/>
              <a:t>http://images.google.com/search?site=&amp;tbm=isch&amp;source=hp&amp;biw=1280&amp;bih=892&amp;q=management&amp;oq=management&amp;gs_l=img.12...0.0.1.32212.0.0.0.0.0.0.0.0..0.0...0.0...1ac..14.img.wG3Nu_Czy9Y#imgrc=cJHku9czjMnO0M%3A%3BVLJ96_v-JrD1FM%3Bhttp%253A%252F%252Fwww.openlearningworld.com%252Fimages%252Fmain_pix%252Fmanagement.jpg%3Bhttp%253A%252F%252Fwww.openlearningworld.com%252F%3B330%3B364</a:t>
            </a:r>
          </a:p>
          <a:p>
            <a:r>
              <a:rPr lang="cs-CZ" sz="1600" smtClean="0"/>
              <a:t>http://images.google.com/search?site=&amp;tbm=isch&amp;source=hp&amp;biw=1280&amp;bih=892&amp;q=soci%C3%A1ln%C3%AD+v%C3%BDhody&amp;oq=soci%C3%A1ln%C3%AD+v%C3%BDhody&amp;gs_l=img.3..0i24l2.134085.141260.2.141971.15.8.0.7.7.0.212.699.6j1j1.8.0...0.0...1ac.1.14.img.NJmZy0fqIjE#tbm=isch&amp;sa=1&amp;q=benefity+pro+zam%C4%9Bstnance&amp;oq=benefity&amp;gs_l=img.1.2.0l2j0i24j0i10i24j0i24l6.15353.20280.3.24735.8.3.5.0.0.3.633.1161.2-2j5-1.3.0...0.0...1c.1.14.img.fxoGEzj0Jnc&amp;bav=on.2,or.r_qf.&amp;bvm=bv.46751780,d.ZWU&amp;fp=50ca687cb8d254e6&amp;biw=1280&amp;bih=892&amp;imgrc=wlkSHuugxM7-KM%3A%3BNq06ckLAkKHfvM%3Bhttp%253A%252F%252Fwww02.abb.com%252Fglobal%252Fczabb%252Fczabb019.</a:t>
            </a:r>
          </a:p>
        </p:txBody>
      </p:sp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541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200" smtClean="0"/>
              <a:t>http://images.google.com/search?site=&amp;tbm=isch&amp;source=hp&amp;biw=1280&amp;bih=892&amp;q=soci%C3%A1ln%C3%AD+v%C3%BDhody&amp;oq=soci%C3%A1ln%C3%AD+v%C3%BDhody&amp;gs_l=img.3..0i24l2.134085.141260.2.141971.15.8.0.7.7.0.212.699.6j1j1.8.0...0.0...1ac.1.14.img.NJmZy0fqIjE#tbm=isch&amp;sa=1&amp;q=swot+matice&amp;oq=swot&amp;gs_l=img.1.1.0l5.191772.194210.9.196983.4.4.0.0.0.0.48.182.4.4.0...0.0...1c.1.14.img.oF38bDtZ4xU&amp;bav=on.2,or.r_qf.&amp;bvm=bv.46751780,d.ZWU&amp;fp=50ca687cb8d254e6&amp;biw=1280&amp;bih=892&amp;imgrc=hKpOeiSvCcDmvM%3A%3BELS_YT92UYHAIM%3Bhttp%253A%252F%252Fwww.suler.cz%252Fimages%252Fnabizime-clanky%252Fobrazek%252FTvorba-vize.jpg%3Bhttp%253A%252F%252Fwww.suler.cz%252Fnabizime%252Fnabizime-clanek%252Faktualizace-tvorba-firemni-strategie-27%252F%3B400%3B279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http://images.google.com/search?site=&amp;tbm=isch&amp;source=hp&amp;biw=1280&amp;bih=892&amp;q=soci%C3%A1ln%C3%AD+v%C3%BDhody&amp;oq=soci%C3%A1ln%C3%AD+v%C3%BDhody&amp;gs_l=img.3..0i24l2.134085.141260.2.141971.15.8.0.7.7.0.212.699.6j1j1.8.0...0.0...1ac.1.14.img.NJmZy0fqIjE#tbm=isch&amp;sa=1&amp;q=porterova+anal%C3%BDza&amp;oq=porterova+anal%C3%BDza&amp;gs_l=img.3...6073.13160.14.13822.17.16.0.1.1.0.546.4458.2j4j2j4j3j1.16.0...0.0...1c.1.14.img.uWWQTwgmejg&amp;bav=on.2,or.r_qf.&amp;bvm=bv.46751780,d.ZWU&amp;fp=50ca687cb8d254e6&amp;biw=1280&amp;bih=892&amp;imgrc=JGDqLeKP6wHGwM%3A%3ButwW2Fnf8E8ElM%3Bhttp%253A%252F%252Fwww.vlastnicesta.cz%252Foriginaly%252Fkategorie%252F96_113_original.jpg%3Bhttp%253A%252F%252Fwww.vlastnicesta.cz%252Fakademie%252Fmarketing%252Fmarketing-metody%252Fporteruv-model-konkurencnich-sil%252F%3B706%3B479</a:t>
            </a: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Motiv1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vrdý ob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vrdý ob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2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3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ppt/theme/themeOverride4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5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926</TotalTime>
  <Words>926</Words>
  <Application>Microsoft Office PowerPoint</Application>
  <PresentationFormat>Předvádění na obrazovce (4:3)</PresentationFormat>
  <Paragraphs>120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Motiv1</vt:lpstr>
      <vt:lpstr>Tvrdý obal</vt:lpstr>
      <vt:lpstr>1_Tvrdý obal</vt:lpstr>
      <vt:lpstr>2_Tvrdý obal</vt:lpstr>
      <vt:lpstr>Původ</vt:lpstr>
      <vt:lpstr>Možné řešení úkolu</vt:lpstr>
      <vt:lpstr>Základní manažerské funkce v podnikatelském plánu Sen Market</vt:lpstr>
      <vt:lpstr>Osnova</vt:lpstr>
      <vt:lpstr>Osnova</vt:lpstr>
      <vt:lpstr>Plánování</vt:lpstr>
      <vt:lpstr>         Plánování         </vt:lpstr>
      <vt:lpstr>Plánování</vt:lpstr>
      <vt:lpstr>Plánování</vt:lpstr>
      <vt:lpstr>Organizování</vt:lpstr>
      <vt:lpstr>Organizování</vt:lpstr>
      <vt:lpstr>Organizování</vt:lpstr>
      <vt:lpstr>Kontrola</vt:lpstr>
      <vt:lpstr>Vedení lidí </vt:lpstr>
      <vt:lpstr>Vedení lidí</vt:lpstr>
      <vt:lpstr>Příprava a rozmísťování personálu</vt:lpstr>
      <vt:lpstr>Příprava a rozmísťování personálu</vt:lpstr>
      <vt:lpstr>Zdroje</vt:lpstr>
      <vt:lpstr>Použité zdroje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manažerské funkce v podnikatelském plánu sen market</dc:title>
  <dc:creator>Zalman</dc:creator>
  <cp:lastModifiedBy>Dum</cp:lastModifiedBy>
  <cp:revision>31</cp:revision>
  <dcterms:created xsi:type="dcterms:W3CDTF">2013-03-08T16:50:18Z</dcterms:created>
  <dcterms:modified xsi:type="dcterms:W3CDTF">2014-03-11T12:10:40Z</dcterms:modified>
</cp:coreProperties>
</file>