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82" r:id="rId2"/>
    <p:sldId id="286" r:id="rId3"/>
    <p:sldId id="290" r:id="rId4"/>
    <p:sldId id="288" r:id="rId5"/>
    <p:sldId id="289" r:id="rId6"/>
    <p:sldId id="287" r:id="rId7"/>
    <p:sldId id="291" r:id="rId8"/>
    <p:sldId id="293" r:id="rId9"/>
    <p:sldId id="292" r:id="rId10"/>
    <p:sldId id="294" r:id="rId11"/>
    <p:sldId id="295" r:id="rId12"/>
    <p:sldId id="28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01" autoAdjust="0"/>
    <p:restoredTop sz="94660"/>
  </p:normalViewPr>
  <p:slideViewPr>
    <p:cSldViewPr>
      <p:cViewPr>
        <p:scale>
          <a:sx n="70" d="100"/>
          <a:sy n="70" d="100"/>
        </p:scale>
        <p:origin x="-106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BFD3C2-A774-44EB-A122-2CDB9E0F54D3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5FA840-3F30-4299-B6C6-CD2D7B95B0C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youtube.com/user/zsjindra" TargetMode="External"/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10" Type="http://schemas.openxmlformats.org/officeDocument/2006/relationships/image" Target="../media/image9.jpeg"/><Relationship Id="rId4" Type="http://schemas.openxmlformats.org/officeDocument/2006/relationships/image" Target="../media/image4.jpeg"/><Relationship Id="rId9" Type="http://schemas.openxmlformats.org/officeDocument/2006/relationships/image" Target="../media/image8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1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1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image" Target="../media/image3.wmf"/><Relationship Id="rId7" Type="http://schemas.openxmlformats.org/officeDocument/2006/relationships/image" Target="../media/image2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10" Type="http://schemas.openxmlformats.org/officeDocument/2006/relationships/image" Target="../media/image24.jpeg"/><Relationship Id="rId4" Type="http://schemas.openxmlformats.org/officeDocument/2006/relationships/image" Target="../media/image18.jpeg"/><Relationship Id="rId9" Type="http://schemas.openxmlformats.org/officeDocument/2006/relationships/image" Target="../media/image23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jpeg"/><Relationship Id="rId3" Type="http://schemas.openxmlformats.org/officeDocument/2006/relationships/image" Target="../media/image3.wmf"/><Relationship Id="rId7" Type="http://schemas.openxmlformats.org/officeDocument/2006/relationships/image" Target="../media/image2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jpeg"/><Relationship Id="rId5" Type="http://schemas.openxmlformats.org/officeDocument/2006/relationships/image" Target="../media/image26.png"/><Relationship Id="rId4" Type="http://schemas.openxmlformats.org/officeDocument/2006/relationships/image" Target="../media/image25.emf"/><Relationship Id="rId9" Type="http://schemas.openxmlformats.org/officeDocument/2006/relationships/image" Target="../media/image3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jpeg"/><Relationship Id="rId5" Type="http://schemas.openxmlformats.org/officeDocument/2006/relationships/image" Target="../media/image32.jpeg"/><Relationship Id="rId4" Type="http://schemas.openxmlformats.org/officeDocument/2006/relationships/image" Target="../media/image31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jpeg"/><Relationship Id="rId3" Type="http://schemas.openxmlformats.org/officeDocument/2006/relationships/image" Target="../media/image3.wmf"/><Relationship Id="rId7" Type="http://schemas.openxmlformats.org/officeDocument/2006/relationships/image" Target="../media/image3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jpeg"/><Relationship Id="rId5" Type="http://schemas.openxmlformats.org/officeDocument/2006/relationships/image" Target="../media/image35.jpeg"/><Relationship Id="rId4" Type="http://schemas.openxmlformats.org/officeDocument/2006/relationships/image" Target="../media/image34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jpeg"/><Relationship Id="rId3" Type="http://schemas.openxmlformats.org/officeDocument/2006/relationships/image" Target="../media/image3.wmf"/><Relationship Id="rId7" Type="http://schemas.openxmlformats.org/officeDocument/2006/relationships/image" Target="../media/image4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1.jpeg"/><Relationship Id="rId5" Type="http://schemas.openxmlformats.org/officeDocument/2006/relationships/image" Target="../media/image40.jpeg"/><Relationship Id="rId10" Type="http://schemas.openxmlformats.org/officeDocument/2006/relationships/image" Target="../media/image45.jpeg"/><Relationship Id="rId4" Type="http://schemas.openxmlformats.org/officeDocument/2006/relationships/image" Target="../media/image39.jpeg"/><Relationship Id="rId9" Type="http://schemas.openxmlformats.org/officeDocument/2006/relationships/image" Target="../media/image44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png"/><Relationship Id="rId3" Type="http://schemas.openxmlformats.org/officeDocument/2006/relationships/image" Target="../media/image3.wmf"/><Relationship Id="rId7" Type="http://schemas.openxmlformats.org/officeDocument/2006/relationships/image" Target="../media/image4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8.jpeg"/><Relationship Id="rId5" Type="http://schemas.openxmlformats.org/officeDocument/2006/relationships/image" Target="../media/image47.emf"/><Relationship Id="rId4" Type="http://schemas.openxmlformats.org/officeDocument/2006/relationships/image" Target="../media/image46.emf"/><Relationship Id="rId9" Type="http://schemas.openxmlformats.org/officeDocument/2006/relationships/image" Target="../media/image5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slide" Target="slide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AutoShape 4"/>
          <p:cNvSpPr>
            <a:spLocks noChangeArrowheads="1"/>
          </p:cNvSpPr>
          <p:nvPr/>
        </p:nvSpPr>
        <p:spPr bwMode="auto">
          <a:xfrm>
            <a:off x="683569" y="620689"/>
            <a:ext cx="7704856" cy="1872208"/>
          </a:xfrm>
          <a:prstGeom prst="roundRect">
            <a:avLst>
              <a:gd name="adj" fmla="val 50000"/>
            </a:avLst>
          </a:prstGeom>
          <a:solidFill>
            <a:schemeClr val="tx1"/>
          </a:solidFill>
          <a:ln w="76200">
            <a:solidFill>
              <a:schemeClr val="tx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48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836712"/>
            <a:ext cx="7772400" cy="1470025"/>
          </a:xfrm>
          <a:effectLst/>
        </p:spPr>
        <p:txBody>
          <a:bodyPr>
            <a:noAutofit/>
          </a:bodyPr>
          <a:lstStyle/>
          <a:p>
            <a:pPr algn="ctr"/>
            <a:r>
              <a:rPr lang="cs-CZ" sz="6600" dirty="0" smtClean="0">
                <a:solidFill>
                  <a:srgbClr val="00206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6600" dirty="0" smtClean="0">
                <a:solidFill>
                  <a:schemeClr val="tx2">
                    <a:lumMod val="25000"/>
                  </a:schemeClr>
                </a:solidFill>
                <a:latin typeface="Arial Black" pitchFamily="34" charset="0"/>
                <a:cs typeface="Arial" pitchFamily="34" charset="0"/>
              </a:rPr>
              <a:t>EVROPA </a:t>
            </a:r>
            <a:r>
              <a:rPr lang="cs-CZ" sz="6000" dirty="0" smtClean="0">
                <a:solidFill>
                  <a:schemeClr val="tx2">
                    <a:lumMod val="25000"/>
                  </a:schemeClr>
                </a:solidFill>
                <a:latin typeface="Arial Black" pitchFamily="34" charset="0"/>
                <a:cs typeface="Arial" pitchFamily="34" charset="0"/>
              </a:rPr>
              <a:t/>
            </a:r>
            <a:br>
              <a:rPr lang="cs-CZ" sz="6000" dirty="0" smtClean="0">
                <a:solidFill>
                  <a:schemeClr val="tx2">
                    <a:lumMod val="25000"/>
                  </a:schemeClr>
                </a:solidFill>
                <a:latin typeface="Arial Black" pitchFamily="34" charset="0"/>
                <a:cs typeface="Arial" pitchFamily="34" charset="0"/>
              </a:rPr>
            </a:br>
            <a:r>
              <a:rPr lang="cs-CZ" sz="2000" dirty="0" smtClean="0">
                <a:solidFill>
                  <a:schemeClr val="tx2">
                    <a:lumMod val="25000"/>
                  </a:schemeClr>
                </a:solidFill>
                <a:latin typeface="Arial Black" pitchFamily="34" charset="0"/>
                <a:cs typeface="Arial" pitchFamily="34" charset="0"/>
              </a:rPr>
              <a:t>JIŽNÍ EVROPA – ITÁLIE, ŘECKO, VATIKÁN, SAN MARINO</a:t>
            </a:r>
            <a:endParaRPr lang="cs-CZ" sz="2000" dirty="0">
              <a:solidFill>
                <a:schemeClr val="tx2">
                  <a:lumMod val="25000"/>
                </a:schemeClr>
              </a:solidFill>
              <a:latin typeface="Arial Black" pitchFamily="34" charset="0"/>
              <a:cs typeface="Arial" pitchFamily="34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5104079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VY_32_INOVACE_07-54</a:t>
            </a: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288133787"/>
              </p:ext>
            </p:extLst>
          </p:nvPr>
        </p:nvGraphicFramePr>
        <p:xfrm>
          <a:off x="1013507" y="3068960"/>
          <a:ext cx="7200799" cy="1828800"/>
        </p:xfrm>
        <a:graphic>
          <a:graphicData uri="http://schemas.openxmlformats.org/drawingml/2006/table">
            <a:tbl>
              <a:tblPr firstRow="1" firstCol="1" bandRow="1">
                <a:tableStyleId>{7DF18680-E054-41AD-8BC1-D1AEF772440D}</a:tableStyleId>
              </a:tblPr>
              <a:tblGrid>
                <a:gridCol w="1749933"/>
                <a:gridCol w="5450866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Ročník: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VIII.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ročník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Vzdělávací oblast: 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Člověk a příroda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Zeměpis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>
                          <a:effectLst/>
                          <a:latin typeface="Arial" pitchFamily="34" charset="0"/>
                          <a:cs typeface="Arial" pitchFamily="34" charset="0"/>
                        </a:rPr>
                        <a:t>Tematický okruh:</a:t>
                      </a:r>
                      <a:endParaRPr lang="cs-CZ" sz="1200" kern="5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Evropa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>
                          <a:effectLst/>
                          <a:latin typeface="Arial" pitchFamily="34" charset="0"/>
                          <a:cs typeface="Arial" pitchFamily="34" charset="0"/>
                        </a:rPr>
                        <a:t>Téma:</a:t>
                      </a:r>
                      <a:endParaRPr lang="cs-CZ" sz="1200" kern="5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Evropa –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Jižní Evropa (Itálie, Řecko, Vatikán, San Marino)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Jméno autora: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Hana Lipenská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Vytvořeno dne: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3.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12</a:t>
                      </a: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. 2011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Metodický popis,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(anotace):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Prezentaci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lze využít k výkladu tématu Jižní Evropa. Žáci  získají základní přehled o Itálii, Řecku a evropských </a:t>
                      </a:r>
                      <a:r>
                        <a:rPr lang="cs-CZ" sz="1200" kern="50" baseline="0" dirty="0" err="1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ministátech</a:t>
                      </a:r>
                      <a:r>
                        <a:rPr lang="cs-CZ" sz="1200" kern="50" baseline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. Pracují 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s atlasem, mapou a učebnicí.</a:t>
                      </a:r>
                      <a:endParaRPr lang="cs-CZ" sz="1200" kern="50" dirty="0" smtClean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568783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hl. město – Řím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republika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katolíci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ostrovy – Sardinie, Sicílie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antické památky</a:t>
            </a: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ITÁLIE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 descr="C:\Users\Hanka\AppData\Local\Microsoft\Windows\Temporary Internet Files\Content.IE5\LK4QIZJB\MP90036270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24128" y="548680"/>
            <a:ext cx="2165412" cy="1440000"/>
          </a:xfrm>
          <a:prstGeom prst="rect">
            <a:avLst/>
          </a:prstGeom>
          <a:noFill/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6" name="Obrázek 5" descr="It-map-cs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156176" y="2492896"/>
            <a:ext cx="2820882" cy="302728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Obrázek 6" descr="800px-ColosseumAtEvening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95536" y="3861048"/>
            <a:ext cx="2264189" cy="145474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800px-Trevi_fountain_2008_2[1]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1115616" y="5157192"/>
            <a:ext cx="2003715" cy="1502786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10" name="Tlačítko akce: Video 9">
            <a:hlinkClick r:id="rId8" highlightClick="1"/>
          </p:cNvPr>
          <p:cNvSpPr/>
          <p:nvPr/>
        </p:nvSpPr>
        <p:spPr>
          <a:xfrm>
            <a:off x="7812360" y="6093296"/>
            <a:ext cx="1152128" cy="576064"/>
          </a:xfrm>
          <a:prstGeom prst="actionButtonMovie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25000"/>
              </a:schemeClr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Obrázek 10" descr="90_Rim_-_Konstantinuv_oblouk[2]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3419872" y="3789040"/>
            <a:ext cx="2016224" cy="151216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2" name="Obrázek 11" descr="81_Paestum_-_Neptunuv_chram[2]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3635896" y="5229200"/>
            <a:ext cx="2304256" cy="1382553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Apeniny, Dolomity, Pádská nížina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sopečná činnost</a:t>
            </a: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Vyhledejte v atlase (str. 75) italské sopky.</a:t>
            </a:r>
          </a:p>
          <a:p>
            <a:pPr>
              <a:buNone/>
            </a:pP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Stromboli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Vulcano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(Liparské ostrovy), Etna, Vesuv</a:t>
            </a: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ITÁLIE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42_Krater_Vulcana_a_pohled_na_Liparske_ostrovy[1]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499992" y="4005064"/>
            <a:ext cx="2428776" cy="182158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800px-Torri_del_Vaiolet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95536" y="3645024"/>
            <a:ext cx="2291747" cy="171881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1" name="Obrázek 10" descr="800px-I-PC-Piacenza25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051720" y="4941168"/>
            <a:ext cx="2195736" cy="164680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2" name="Obrázek 11" descr="800px-Valle_del_Bove_(1999552567)[1]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804248" y="4725144"/>
            <a:ext cx="2088232" cy="156617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/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ovoce, olivy, víno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móda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strojírenství – auta, motocykly</a:t>
            </a: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Uveďte známé italské značky automobilů.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Fiat, Ferrari,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Maserati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Lamborgini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Alfa Romeo, …</a:t>
            </a: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ITÁLIE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409px-Riondo_Prosecco[1]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95536" y="4077072"/>
            <a:ext cx="1594930" cy="233585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Obrázek 6" descr="800px-Ferrari_Paris_2010_1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499992" y="4077072"/>
            <a:ext cx="2824088" cy="165562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800px-Fiat_Palio_R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876256" y="5229200"/>
            <a:ext cx="1979712" cy="148478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" name="Obrázek 9" descr="800px-Milan_Fashion_Week_1[1]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195736" y="4365104"/>
            <a:ext cx="1944216" cy="179907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>
            <a:normAutofit/>
          </a:bodyPr>
          <a:lstStyle/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špagety, pizza</a:t>
            </a:r>
          </a:p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Florencie, Benátky, Pisa</a:t>
            </a:r>
          </a:p>
          <a:p>
            <a:pPr marL="320040" indent="-320040">
              <a:defRPr/>
            </a:pP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Leonardo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da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Vinci</a:t>
            </a:r>
          </a:p>
          <a:p>
            <a:pPr marL="320040" indent="-320040">
              <a:defRPr/>
            </a:pP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Michelangelo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320040" indent="-320040">
              <a:buNone/>
              <a:defRPr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ITÁLIE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800px-Spaghettata[1]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444208" y="2780928"/>
            <a:ext cx="2016224" cy="151216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Obrázek 6" descr="800px-Eq_it-na_pizza-margherita_sep2005_sml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292080" y="1484784"/>
            <a:ext cx="2003714" cy="1502786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456px-Rome_Sistine_Chapel_01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236296" y="4653136"/>
            <a:ext cx="1534889" cy="2016225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1" name="Obrázek 10" descr="800px-Gondola.arp.750pix[1]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1403648" y="5013176"/>
            <a:ext cx="2195736" cy="164680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2" name="Obrázek 11" descr="800px-Il_Duomo_Florence_Italy[1]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467544" y="3501008"/>
            <a:ext cx="2366392" cy="1585483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3" name="Obrázek 12" descr="402px-Mona_Lisa,_by_Leonardo_da_Vinci,_from_C2RMF_retouched[1]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5436096" y="4437112"/>
            <a:ext cx="1437169" cy="2141453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" name="Obrázek 9" descr="450px-Leaning_Tower_of_Pisa[1]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3419872" y="3356992"/>
            <a:ext cx="1656184" cy="2208245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/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hl. město – Atény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republika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pravoslaví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Peloponéský poloostrov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Korintský průplav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ŘECKO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96136" y="548680"/>
            <a:ext cx="2159999" cy="14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6" name="Obrázek 5" descr="Gr-map[1]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793285" y="2578551"/>
            <a:ext cx="2207014" cy="237626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Obrázek 6" descr="800px-Athens_Acropolis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51520" y="3861048"/>
            <a:ext cx="2304256" cy="172819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400px-Archbishop_Christodoulos_Greece[1]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419872" y="3717032"/>
            <a:ext cx="1442565" cy="216024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" name="Obrázek 9" descr="450px-Corinth_Canal_2[1]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5004048" y="4509120"/>
            <a:ext cx="1575048" cy="210006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1" name="Obrázek 10" descr="Plato's_Academy[1]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1619672" y="4942696"/>
            <a:ext cx="1687134" cy="1722935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hornatá země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nejvyšší vrchol – Olymp (sídlo bohů)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zemětřesení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ostrovy v Egejském a Středozemním moři</a:t>
            </a: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Vyhledejte v atlase (str. 77) největší řecké ostrovy.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Kréta, Rhodos, Korfu,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Zakyntos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Santorini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…</a:t>
            </a: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ŘECKO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800px-Churches_in_Oia,_Greece[1]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203848" y="4725144"/>
            <a:ext cx="2771800" cy="1857106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Obrázek 6" descr="800px-Skourta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67544" y="4509120"/>
            <a:ext cx="2438400" cy="182880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800px-Knossos_-_08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228184" y="4581128"/>
            <a:ext cx="2592288" cy="172711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/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velké námořní loďstvo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rybolov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zemědělství – vinná réva, olivy, tabák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málo nerostných surovin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cestovní ruch</a:t>
            </a: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ŘECKO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800px-HS_Psara_F454[1]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23528" y="3861048"/>
            <a:ext cx="2438400" cy="153314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Obrázek 6" descr="Piraeus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979712" y="4941168"/>
            <a:ext cx="2104008" cy="1578006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GreekSalad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355976" y="2924944"/>
            <a:ext cx="1872208" cy="181604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1" name="Obrázek 10" descr="800px-Parthenon-2008[1]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516216" y="3501008"/>
            <a:ext cx="2438400" cy="163372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" name="Obrázek 9" descr="800px-Myrtos2[1]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5004048" y="5013176"/>
            <a:ext cx="2339752" cy="161735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/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antické památky – Sparta, Mykény, Delfy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kláštery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Meteora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olympijské hry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Soluň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ŘECKO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399px-Meteora_Agios_Triadas_IMG_7632[1]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347864" y="2348880"/>
            <a:ext cx="1630819" cy="244827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Obrázek 6" descr="800px-Kallimarmaron_SW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508104" y="2420888"/>
            <a:ext cx="2411760" cy="158573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613px-Gymnasium_scene_Petit_Palais_ADUT00337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020272" y="3861048"/>
            <a:ext cx="1868424" cy="182575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1" name="Obrázek 10" descr="800px-Olympic_rings.svg[1].pn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292080" y="4149080"/>
            <a:ext cx="1839060" cy="89194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2" name="Obrázek 11" descr="800px-Delphi_stairs2[1]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323528" y="3429000"/>
            <a:ext cx="2376264" cy="178219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3" name="Obrázek 12" descr="800px-20100408_mykines26[1]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1979712" y="5085184"/>
            <a:ext cx="2438400" cy="163372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4" name="Obrázek 13" descr="663PX-~1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4932040" y="5157192"/>
            <a:ext cx="1594034" cy="144016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xfrm>
            <a:off x="467544" y="1556792"/>
            <a:ext cx="4038600" cy="4434840"/>
          </a:xfrm>
        </p:spPr>
        <p:txBody>
          <a:bodyPr/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Vatikán</a:t>
            </a:r>
          </a:p>
          <a:p>
            <a:pPr marL="450850" lvl="1" indent="-273050"/>
            <a:r>
              <a:rPr lang="cs-CZ" sz="2200" dirty="0" smtClean="0">
                <a:latin typeface="Arial" pitchFamily="34" charset="0"/>
                <a:cs typeface="Arial" pitchFamily="34" charset="0"/>
              </a:rPr>
              <a:t>nejmenší stát světa</a:t>
            </a:r>
          </a:p>
          <a:p>
            <a:pPr marL="450850" lvl="1" indent="-273050"/>
            <a:r>
              <a:rPr lang="cs-CZ" sz="2200" dirty="0" smtClean="0">
                <a:latin typeface="Arial" pitchFamily="34" charset="0"/>
                <a:cs typeface="Arial" pitchFamily="34" charset="0"/>
              </a:rPr>
              <a:t>ve středu Říma</a:t>
            </a:r>
          </a:p>
          <a:p>
            <a:pPr marL="450850" lvl="1" indent="-273050"/>
            <a:r>
              <a:rPr lang="cs-CZ" sz="2200" dirty="0" smtClean="0">
                <a:latin typeface="Arial" pitchFamily="34" charset="0"/>
                <a:cs typeface="Arial" pitchFamily="34" charset="0"/>
              </a:rPr>
              <a:t>sídlo papeže</a:t>
            </a:r>
          </a:p>
          <a:p>
            <a:pPr marL="450850" lvl="1" indent="-273050"/>
            <a:r>
              <a:rPr lang="cs-CZ" sz="2200" dirty="0" smtClean="0">
                <a:latin typeface="Arial" pitchFamily="34" charset="0"/>
                <a:cs typeface="Arial" pitchFamily="34" charset="0"/>
              </a:rPr>
              <a:t>švýcarská garda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>
          <a:xfrm>
            <a:off x="4644008" y="1556792"/>
            <a:ext cx="4038600" cy="4434840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San Marino</a:t>
            </a:r>
          </a:p>
          <a:p>
            <a:pPr marL="531813" lvl="1" indent="-258763"/>
            <a:r>
              <a:rPr lang="cs-CZ" sz="2200" dirty="0" smtClean="0">
                <a:latin typeface="Arial" pitchFamily="34" charset="0"/>
                <a:cs typeface="Arial" pitchFamily="34" charset="0"/>
              </a:rPr>
              <a:t>uvnitř Itálie</a:t>
            </a:r>
          </a:p>
          <a:p>
            <a:pPr marL="531813" lvl="1" indent="-258763"/>
            <a:r>
              <a:rPr lang="cs-CZ" sz="2200" dirty="0" smtClean="0">
                <a:latin typeface="Arial" pitchFamily="34" charset="0"/>
                <a:cs typeface="Arial" pitchFamily="34" charset="0"/>
              </a:rPr>
              <a:t>hornatý stát –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Monte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Titano</a:t>
            </a: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531813" lvl="1" indent="-258763"/>
            <a:r>
              <a:rPr lang="cs-CZ" sz="2200" dirty="0" smtClean="0">
                <a:latin typeface="Arial" pitchFamily="34" charset="0"/>
                <a:cs typeface="Arial" pitchFamily="34" charset="0"/>
              </a:rPr>
              <a:t>vydávání poštovních známek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VATIKÁN a SAN MARINO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52120" y="404664"/>
            <a:ext cx="1008000" cy="100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948264" y="404664"/>
            <a:ext cx="1348686" cy="100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1" name="Obrázek 10" descr="88_Vatikan_-_Svatopetrske_namesti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1907704" y="4869160"/>
            <a:ext cx="2304256" cy="172819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" name="Obrázek 9" descr="800px-Group_of_swiss_guards_inside_saint_peter_dome[1]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67544" y="3789040"/>
            <a:ext cx="2027717" cy="152078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2" name="Obrázek 11" descr="800px-Monte_titano[1].pn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5076056" y="3933056"/>
            <a:ext cx="2258660" cy="157259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3" name="Obrázek 12" descr="800px-San-Marino-Gondola-1283[1]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6588224" y="5157192"/>
            <a:ext cx="1968219" cy="147616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9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4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9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5040560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24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Poznejte podle indicií stát jižní Evropy.</a:t>
            </a:r>
          </a:p>
          <a:p>
            <a:pPr>
              <a:buNone/>
            </a:pPr>
            <a:endParaRPr lang="cs-CZ" sz="1200" i="1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kasina – Francie – formule –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Monte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Carlo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latina – papež – švýcarská garda – Řím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korida –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Seat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– Baskové – Sierra Nevada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Olymp – Kréta – námořní loďstvo – pravoslaví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Ferrari – móda – Koloseum – sopky 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známky – turistika – vnitrozemí –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Monte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Titano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Pyreneje – knížectví –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ministát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– Katalánci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portské víno – Azory –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Vasco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da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Gama – korek </a:t>
            </a: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JIŽNÍ EVROPA – OPAKOVÁNÍ 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6084168" y="2132856"/>
            <a:ext cx="1656184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Monako</a:t>
            </a:r>
            <a:endParaRPr lang="cs-CZ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aoblený obdélník 5">
            <a:hlinkClick r:id="rId4" action="ppaction://hlinksldjump"/>
          </p:cNvPr>
          <p:cNvSpPr/>
          <p:nvPr/>
        </p:nvSpPr>
        <p:spPr>
          <a:xfrm>
            <a:off x="5868144" y="2708920"/>
            <a:ext cx="1656184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Vatikán</a:t>
            </a:r>
            <a:endParaRPr lang="cs-CZ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Zaoblený obdélník 8">
            <a:hlinkClick r:id="rId4" action="ppaction://hlinksldjump"/>
          </p:cNvPr>
          <p:cNvSpPr/>
          <p:nvPr/>
        </p:nvSpPr>
        <p:spPr>
          <a:xfrm>
            <a:off x="6084168" y="3284984"/>
            <a:ext cx="1656184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Španělsko</a:t>
            </a:r>
            <a:endParaRPr lang="cs-CZ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Zaoblený obdélník 9">
            <a:hlinkClick r:id="rId4" action="ppaction://hlinksldjump"/>
          </p:cNvPr>
          <p:cNvSpPr/>
          <p:nvPr/>
        </p:nvSpPr>
        <p:spPr>
          <a:xfrm>
            <a:off x="6660232" y="3789040"/>
            <a:ext cx="1656184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Řecko</a:t>
            </a:r>
            <a:endParaRPr lang="cs-CZ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aoblený obdélník 10">
            <a:hlinkClick r:id="rId4" action="ppaction://hlinksldjump"/>
          </p:cNvPr>
          <p:cNvSpPr/>
          <p:nvPr/>
        </p:nvSpPr>
        <p:spPr>
          <a:xfrm>
            <a:off x="5436096" y="4293096"/>
            <a:ext cx="1656184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Itálie</a:t>
            </a:r>
            <a:endParaRPr lang="cs-CZ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Zaoblený obdélník 11">
            <a:hlinkClick r:id="rId4" action="ppaction://hlinksldjump"/>
          </p:cNvPr>
          <p:cNvSpPr/>
          <p:nvPr/>
        </p:nvSpPr>
        <p:spPr>
          <a:xfrm>
            <a:off x="6732240" y="4797152"/>
            <a:ext cx="1656184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San Marino</a:t>
            </a:r>
            <a:endParaRPr lang="cs-CZ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Zaoblený obdélník 12">
            <a:hlinkClick r:id="rId4" action="ppaction://hlinksldjump"/>
          </p:cNvPr>
          <p:cNvSpPr/>
          <p:nvPr/>
        </p:nvSpPr>
        <p:spPr>
          <a:xfrm>
            <a:off x="6228184" y="5373216"/>
            <a:ext cx="1656184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Andorra</a:t>
            </a:r>
            <a:endParaRPr lang="cs-CZ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Zaoblený obdélník 13">
            <a:hlinkClick r:id="rId4" action="ppaction://hlinksldjump"/>
          </p:cNvPr>
          <p:cNvSpPr/>
          <p:nvPr/>
        </p:nvSpPr>
        <p:spPr>
          <a:xfrm>
            <a:off x="6804248" y="5949280"/>
            <a:ext cx="1656184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Portugalsko</a:t>
            </a:r>
            <a:endParaRPr lang="cs-CZ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6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5040560"/>
          </a:xfrm>
        </p:spPr>
        <p:txBody>
          <a:bodyPr>
            <a:noAutofit/>
          </a:bodyPr>
          <a:lstStyle/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2011-12-03].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&lt;http://commons.wikimedia.org/wiki/File:ColosseumAtEvening.jpg&gt;.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2011-12-03].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&lt;http://commons.wikimedia.org/wiki/File:Trevi_fountain_2008_2.jpg&gt;.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2011-12-03].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&lt;http://commons.wikimedia.org/wiki/File:It-map-cs.jpg&gt;.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2011-12-03].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&lt;http://commons.wikimedia.org/wiki/Image:Torri_del_Vaiolet.JPG?uselang=it&gt;.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2011-12-03].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&lt;http://commons.wikimedia.org/wiki/File:I-PC-Piacenza25.JPG&gt;.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2011-12-03].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&lt;http://commons.wikimedia.org/wiki/File:Valle_del_Bove_(1999552567).jpg&gt;.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2011-12-03].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&lt;http://commons.wikimedia.org/wiki/File:Riondo_Prosecco.jpg&gt;.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2011-12-03].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&lt;http://commons.wikimedia.org/wiki/File:Milan_Fashion_Week_1.jpg&gt;.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2011-12-03].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&lt;http://commons.wikimedia.org/wiki/File:Ferrari_Paris_2010_1.JPG&gt;.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2011-12-03].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&lt;http://commons.wikimedia.org/wiki/File:Fiat_Palio_R.jpg&gt;.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2011-12-03].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&lt;http://commons.wikimedia.org/wiki/Image:Spaghettata.JPG?uselang=it&gt;.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2011-12-03].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&lt;http://commons.wikimedia.org/wiki/File:Eq_it-na_pizza-margherita_sep2005_sml.jpg&gt;.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2011-12-03].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&lt;http://commons.wikimedia.org/wiki/File:Rome_Sistine_Chapel_01.jpg&gt;.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2011-12-03].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&lt;http://commons.wikimedia.org/wiki/Image:Mona_Lisa,_by_Leonardo_da_Vinci,_from_C2RMF_retouched.jpg?uselang=it&gt;.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2011-12-03].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&lt;http://commons.wikimedia.org/wiki/File:Leaning_Tower_of_Pisa.jpg&gt;.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2011-12-03].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&lt;http://commons.wikipedia.org/wiki/File:Il_Duomo_Florence_Italy.JPG&gt;.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2011-12-03].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&lt;http://commons.wikimedia.org/wiki/File:Gondola.arp.750pix.jpg&gt;.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2011-12-03].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&lt;http://commons.wikimedia.org/wiki/File:Gr-map.png&gt;.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2011-12-03].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&lt;http://commons.wikimedia.org/wiki/File:Athens_Acropolis.jpg&gt;.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2011-12-03].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&lt;http://commons.wikimedia.org/wiki/File:Plato%27s_Academy.jpg&gt;.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2011-12-03].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&lt;http://commons.wikimedia.org/wiki/File:Archbishop_Christodoulos_Greece.jpg&gt;.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2011-12-03].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&lt;http://commons.wikimedia.org/wiki/File:Corinth_Canal_2.jpg&gt;.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2011-12-03].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&lt;http://commons.wikipedia.org/wiki/%CE%91%CF%81%CF%87%CE%B5%CE%AF%CE%BF:Skourta.jpg&gt;.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2011-12-03].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&lt;http://commons.wikimedia.org/wiki/File:Churches_in_Oia,_Greece.jpg&gt;.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2011-12-03].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&lt;http://commons.wikimedia.org/wiki/File:Knossos_-_08.jpg&gt;.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2011-12-03].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&lt;http://commons.wikimedia.org/wiki/File:HS_Psara_F454.jpg&gt;.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2011-12-03].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&lt;http://commons.wikimedia.org/wiki/File:Piraeus.JPG&gt;.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2011-12-03].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&lt;http://commons.wikimedia.org/wiki/File:GreekSalad.jpg&gt;.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2011-12-03].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&lt;http://commons.wikimedia.org/wiki/File:Myrtos2.JPG&gt;.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2011-12-03].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&lt;http://commons.wikimedia.org/wiki/File:Parthenon-2008.jpg&gt;.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2011-12-03].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&lt;http://commons.wikimedia.org/wiki/File:Delphi_stairs2.JPG&gt;.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2011-12-03].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&lt;http://commons.wikimedia.org/wiki/File:20100408_mykines26.JPG&gt;.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2011-12-03].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&lt;http://commons.wikimedia.org/wiki/File:Radho%C5%A1%C5%A5,_kaple.jpg&gt;.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2011-12-03].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&lt;http://commons.wikimedia.org/wiki/File:Olympic_rings.svg&gt;.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2011-12-03].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&lt;http://commons.wikimedia.org/wiki/File:Gymnasium_scene_Petit_Palais_ADUT00337.jpg&gt;.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2011-12-03].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&lt;http://commons.wikimedia.org/wiki/File:Olympic_flame_at_opening_ceremony.jpg&gt;.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2011-12-03].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&lt;http://commons.wikimedia.org/wiki/File:Meteora_Agios_Triadas_IMG_7632.jpg&gt;.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2011-12-03].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&lt;http://commons.wikimedia.org/wiki/File:Group_of_swiss_guards_inside_saint_peter_dome.jpg&gt;.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2011-12-03].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&lt;http://commons.wikimedia.org/wiki/File:Monte_titano.PNG&gt;.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2011-12-03].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&lt;http://commons.wikimedia.org/wiki/File:San-Marino-Gondola-1283.jpg&gt;.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2011-12-03]. Dostupné z WWW: &lt;http://office.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microsoft.com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/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cz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/&gt;.</a:t>
            </a:r>
          </a:p>
          <a:p>
            <a:r>
              <a:rPr lang="en-US" sz="600" dirty="0" smtClean="0">
                <a:latin typeface="Arial" pitchFamily="34" charset="0"/>
                <a:cs typeface="Arial" pitchFamily="34" charset="0"/>
              </a:rPr>
              <a:t>You Tube [online]. 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16</a:t>
            </a:r>
            <a:r>
              <a:rPr lang="en-US" sz="6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10</a:t>
            </a:r>
            <a:r>
              <a:rPr lang="en-US" sz="600" dirty="0" smtClean="0">
                <a:latin typeface="Arial" pitchFamily="34" charset="0"/>
                <a:cs typeface="Arial" pitchFamily="34" charset="0"/>
              </a:rPr>
              <a:t>. 200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8</a:t>
            </a:r>
            <a:r>
              <a:rPr lang="en-US" sz="600" dirty="0" smtClean="0">
                <a:latin typeface="Arial" pitchFamily="34" charset="0"/>
                <a:cs typeface="Arial" pitchFamily="34" charset="0"/>
              </a:rPr>
              <a:t> [cit. 2011-1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en-US" sz="600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03</a:t>
            </a:r>
            <a:r>
              <a:rPr lang="en-US" sz="600" dirty="0" smtClean="0">
                <a:latin typeface="Arial" pitchFamily="34" charset="0"/>
                <a:cs typeface="Arial" pitchFamily="34" charset="0"/>
              </a:rPr>
              <a:t>].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Itálie.</a:t>
            </a:r>
            <a:r>
              <a:rPr lang="en-US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600" dirty="0" err="1" smtClean="0">
                <a:latin typeface="Arial" pitchFamily="34" charset="0"/>
                <a:cs typeface="Arial" pitchFamily="34" charset="0"/>
              </a:rPr>
              <a:t>Dostupné</a:t>
            </a:r>
            <a:r>
              <a:rPr lang="en-US" sz="600" dirty="0" smtClean="0">
                <a:latin typeface="Arial" pitchFamily="34" charset="0"/>
                <a:cs typeface="Arial" pitchFamily="34" charset="0"/>
              </a:rPr>
              <a:t> z WWW: &lt;http://www.youtube.com/user/zsjindra#p/u/12/5t82SOrBsS4&gt;.</a:t>
            </a:r>
            <a:endParaRPr lang="cs-CZ" sz="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Hubelová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D. – Chalupa, P. (2009): Zeměpis pro 8. ročník, 1. díl (Evropa). Brno, Nová škola, 96 s. ISBN 80-7289-101-4.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ostatní fotografie autorka</a:t>
            </a: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POUŽITÉ ZDROJE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2636</TotalTime>
  <Words>1202</Words>
  <Application>Microsoft Office PowerPoint</Application>
  <PresentationFormat>Předvádění na obrazovce (4:3)</PresentationFormat>
  <Paragraphs>154</Paragraphs>
  <Slides>12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Tok</vt:lpstr>
      <vt:lpstr> EVROPA  JIŽNÍ EVROPA – ITÁLIE, ŘECKO, VATIKÁN, SAN MARINO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Hanka</cp:lastModifiedBy>
  <cp:revision>241</cp:revision>
  <dcterms:created xsi:type="dcterms:W3CDTF">2011-03-22T17:13:23Z</dcterms:created>
  <dcterms:modified xsi:type="dcterms:W3CDTF">2011-12-17T19:20:21Z</dcterms:modified>
</cp:coreProperties>
</file>