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883" r:id="rId1"/>
  </p:sldMasterIdLst>
  <p:notesMasterIdLst>
    <p:notesMasterId r:id="rId13"/>
  </p:notesMasterIdLst>
  <p:sldIdLst>
    <p:sldId id="277" r:id="rId2"/>
    <p:sldId id="278" r:id="rId3"/>
    <p:sldId id="270" r:id="rId4"/>
    <p:sldId id="271" r:id="rId5"/>
    <p:sldId id="257" r:id="rId6"/>
    <p:sldId id="258" r:id="rId7"/>
    <p:sldId id="259" r:id="rId8"/>
    <p:sldId id="275" r:id="rId9"/>
    <p:sldId id="272" r:id="rId10"/>
    <p:sldId id="273" r:id="rId11"/>
    <p:sldId id="274" r:id="rId12"/>
  </p:sldIdLst>
  <p:sldSz cx="10080625" cy="7559675"/>
  <p:notesSz cx="7559675" cy="10691813"/>
  <p:defaultTextStyle>
    <a:defPPr>
      <a:defRPr lang="en-GB"/>
    </a:defPPr>
    <a:lvl1pPr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kern="1200">
        <a:solidFill>
          <a:schemeClr val="bg1"/>
        </a:solidFill>
        <a:latin typeface="Arial" panose="020B0604020202020204" pitchFamily="34" charset="0"/>
        <a:ea typeface="MS Gothic" panose="020B0609070205080204" pitchFamily="49" charset="-128"/>
        <a:cs typeface="+mn-cs"/>
      </a:defRPr>
    </a:lvl1pPr>
    <a:lvl2pPr marL="742950" indent="-28575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kern="1200">
        <a:solidFill>
          <a:schemeClr val="bg1"/>
        </a:solidFill>
        <a:latin typeface="Arial" panose="020B0604020202020204" pitchFamily="34" charset="0"/>
        <a:ea typeface="MS Gothic" panose="020B0609070205080204" pitchFamily="49" charset="-128"/>
        <a:cs typeface="+mn-cs"/>
      </a:defRPr>
    </a:lvl2pPr>
    <a:lvl3pPr marL="11430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kern="1200">
        <a:solidFill>
          <a:schemeClr val="bg1"/>
        </a:solidFill>
        <a:latin typeface="Arial" panose="020B0604020202020204" pitchFamily="34" charset="0"/>
        <a:ea typeface="MS Gothic" panose="020B0609070205080204" pitchFamily="49" charset="-128"/>
        <a:cs typeface="+mn-cs"/>
      </a:defRPr>
    </a:lvl3pPr>
    <a:lvl4pPr marL="16002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kern="1200">
        <a:solidFill>
          <a:schemeClr val="bg1"/>
        </a:solidFill>
        <a:latin typeface="Arial" panose="020B0604020202020204" pitchFamily="34" charset="0"/>
        <a:ea typeface="MS Gothic" panose="020B0609070205080204" pitchFamily="49" charset="-128"/>
        <a:cs typeface="+mn-cs"/>
      </a:defRPr>
    </a:lvl4pPr>
    <a:lvl5pPr marL="20574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kern="1200">
        <a:solidFill>
          <a:schemeClr val="bg1"/>
        </a:solidFill>
        <a:latin typeface="Arial" panose="020B0604020202020204" pitchFamily="34" charset="0"/>
        <a:ea typeface="MS Gothic" panose="020B0609070205080204" pitchFamily="49" charset="-128"/>
        <a:cs typeface="+mn-cs"/>
      </a:defRPr>
    </a:lvl5pPr>
    <a:lvl6pPr marL="2286000" algn="l" defTabSz="914400" rtl="0" eaLnBrk="1" latinLnBrk="0" hangingPunct="1">
      <a:defRPr kern="1200">
        <a:solidFill>
          <a:schemeClr val="bg1"/>
        </a:solidFill>
        <a:latin typeface="Arial" panose="020B0604020202020204" pitchFamily="34" charset="0"/>
        <a:ea typeface="MS Gothic" panose="020B0609070205080204" pitchFamily="49" charset="-128"/>
        <a:cs typeface="+mn-cs"/>
      </a:defRPr>
    </a:lvl6pPr>
    <a:lvl7pPr marL="2743200" algn="l" defTabSz="914400" rtl="0" eaLnBrk="1" latinLnBrk="0" hangingPunct="1">
      <a:defRPr kern="1200">
        <a:solidFill>
          <a:schemeClr val="bg1"/>
        </a:solidFill>
        <a:latin typeface="Arial" panose="020B0604020202020204" pitchFamily="34" charset="0"/>
        <a:ea typeface="MS Gothic" panose="020B0609070205080204" pitchFamily="49" charset="-128"/>
        <a:cs typeface="+mn-cs"/>
      </a:defRPr>
    </a:lvl7pPr>
    <a:lvl8pPr marL="3200400" algn="l" defTabSz="914400" rtl="0" eaLnBrk="1" latinLnBrk="0" hangingPunct="1">
      <a:defRPr kern="1200">
        <a:solidFill>
          <a:schemeClr val="bg1"/>
        </a:solidFill>
        <a:latin typeface="Arial" panose="020B0604020202020204" pitchFamily="34" charset="0"/>
        <a:ea typeface="MS Gothic" panose="020B0609070205080204" pitchFamily="49" charset="-128"/>
        <a:cs typeface="+mn-cs"/>
      </a:defRPr>
    </a:lvl8pPr>
    <a:lvl9pPr marL="3657600" algn="l" defTabSz="914400" rtl="0" eaLnBrk="1" latinLnBrk="0" hangingPunct="1">
      <a:defRPr kern="1200">
        <a:solidFill>
          <a:schemeClr val="bg1"/>
        </a:solidFill>
        <a:latin typeface="Arial" panose="020B0604020202020204" pitchFamily="34" charset="0"/>
        <a:ea typeface="MS Gothic" panose="020B0609070205080204" pitchFamily="49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0" d="100"/>
          <a:sy n="60" d="100"/>
        </p:scale>
        <p:origin x="1512" y="78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3" name="AutoShape 1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 w="936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>
              <a:buFont typeface="Times New Roman" pitchFamily="16" charset="0"/>
              <a:buNone/>
              <a:defRPr/>
            </a:pPr>
            <a:endParaRPr lang="cs-CZ">
              <a:latin typeface="Arial" charset="0"/>
              <a:ea typeface="MS Gothic" charset="-128"/>
            </a:endParaRPr>
          </a:p>
        </p:txBody>
      </p:sp>
      <p:sp>
        <p:nvSpPr>
          <p:cNvPr id="3074" name="AutoShape 2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>
              <a:buFont typeface="Times New Roman" pitchFamily="16" charset="0"/>
              <a:buNone/>
              <a:defRPr/>
            </a:pPr>
            <a:endParaRPr lang="cs-CZ">
              <a:latin typeface="Arial" charset="0"/>
              <a:ea typeface="MS Gothic" charset="-128"/>
            </a:endParaRPr>
          </a:p>
        </p:txBody>
      </p:sp>
      <p:sp>
        <p:nvSpPr>
          <p:cNvPr id="15364" name="Rectangle 3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29187" cy="3695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sp>
      <p:sp>
        <p:nvSpPr>
          <p:cNvPr id="3076" name="Rectangle 4"/>
          <p:cNvSpPr>
            <a:spLocks noGrp="1" noChangeArrowheads="1"/>
          </p:cNvSpPr>
          <p:nvPr>
            <p:ph type="body"/>
          </p:nvPr>
        </p:nvSpPr>
        <p:spPr bwMode="auto">
          <a:xfrm>
            <a:off x="1169988" y="5086350"/>
            <a:ext cx="5221287" cy="41021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noProof="0" smtClean="0"/>
          </a:p>
        </p:txBody>
      </p:sp>
    </p:spTree>
    <p:extLst>
      <p:ext uri="{BB962C8B-B14F-4D97-AF65-F5344CB8AC3E}">
        <p14:creationId xmlns:p14="http://schemas.microsoft.com/office/powerpoint/2010/main" val="326443667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2D461C2E-C723-40E4-BF81-EC4A9B7EC413}" type="slidenum">
              <a:rPr lang="cs-CZ" smtClean="0"/>
              <a:pPr>
                <a:defRPr/>
              </a:pPr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00046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 Box 1"/>
          <p:cNvSpPr txBox="1">
            <a:spLocks noChangeArrowheads="1"/>
          </p:cNvSpPr>
          <p:nvPr/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6387" name="Rectangle 2"/>
          <p:cNvSpPr>
            <a:spLocks noGrp="1" noChangeArrowheads="1"/>
          </p:cNvSpPr>
          <p:nvPr>
            <p:ph type="body"/>
          </p:nvPr>
        </p:nvSpPr>
        <p:spPr>
          <a:xfrm>
            <a:off x="1169988" y="5086350"/>
            <a:ext cx="5222875" cy="410368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 smtClean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0812540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ext Box 1"/>
          <p:cNvSpPr txBox="1">
            <a:spLocks noChangeArrowheads="1"/>
          </p:cNvSpPr>
          <p:nvPr/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7411" name="Rectangle 2"/>
          <p:cNvSpPr>
            <a:spLocks noGrp="1" noChangeArrowheads="1"/>
          </p:cNvSpPr>
          <p:nvPr>
            <p:ph type="body"/>
          </p:nvPr>
        </p:nvSpPr>
        <p:spPr>
          <a:xfrm>
            <a:off x="1169988" y="5086350"/>
            <a:ext cx="5222875" cy="410368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 smtClean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9245194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ext Box 1"/>
          <p:cNvSpPr txBox="1">
            <a:spLocks noChangeArrowheads="1"/>
          </p:cNvSpPr>
          <p:nvPr/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8435" name="Rectangle 2"/>
          <p:cNvSpPr>
            <a:spLocks noGrp="1" noChangeArrowheads="1"/>
          </p:cNvSpPr>
          <p:nvPr>
            <p:ph type="body"/>
          </p:nvPr>
        </p:nvSpPr>
        <p:spPr>
          <a:xfrm>
            <a:off x="1169988" y="5086350"/>
            <a:ext cx="5222875" cy="410368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 smtClean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0352769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ext Box 1"/>
          <p:cNvSpPr txBox="1">
            <a:spLocks noChangeArrowheads="1"/>
          </p:cNvSpPr>
          <p:nvPr/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9459" name="Rectangle 2"/>
          <p:cNvSpPr>
            <a:spLocks noGrp="1" noChangeArrowheads="1"/>
          </p:cNvSpPr>
          <p:nvPr>
            <p:ph type="body"/>
          </p:nvPr>
        </p:nvSpPr>
        <p:spPr>
          <a:xfrm>
            <a:off x="1169988" y="5086350"/>
            <a:ext cx="5222875" cy="410368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 smtClean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87871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27113" y="4920764"/>
            <a:ext cx="7560469" cy="1316880"/>
          </a:xfrm>
        </p:spPr>
        <p:txBody>
          <a:bodyPr wrap="none" anchor="t">
            <a:normAutofit/>
          </a:bodyPr>
          <a:lstStyle>
            <a:lvl1pPr algn="r">
              <a:defRPr sz="7937" b="0" spc="-248">
                <a:gradFill flip="none" rotWithShape="1">
                  <a:gsLst>
                    <a:gs pos="0">
                      <a:schemeClr val="tx1"/>
                    </a:gs>
                    <a:gs pos="68000">
                      <a:srgbClr val="F1F1F1"/>
                    </a:gs>
                    <a:gs pos="100000">
                      <a:schemeClr val="bg1">
                        <a:lumMod val="11000"/>
                        <a:lumOff val="89000"/>
                      </a:schemeClr>
                    </a:gs>
                  </a:gsLst>
                  <a:lin ang="54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</a:defRPr>
            </a:lvl1pPr>
          </a:lstStyle>
          <a:p>
            <a:pPr lvl="0" algn="r"/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7112" y="4221732"/>
            <a:ext cx="7560469" cy="681807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 algn="r">
              <a:buNone/>
              <a:defRPr sz="2646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</a:lstStyle>
          <a:p>
            <a:pPr marL="0" lvl="0" indent="0" algn="r">
              <a:buNone/>
            </a:pPr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F73A82-B17E-4E6F-BC08-6E51EADFE9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27375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CC3C3A-5DAA-43CF-829C-C8CE475804B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95409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706547" y="4920764"/>
            <a:ext cx="7560469" cy="1316880"/>
          </a:xfrm>
        </p:spPr>
        <p:txBody>
          <a:bodyPr wrap="none" anchor="t">
            <a:normAutofit/>
          </a:bodyPr>
          <a:lstStyle>
            <a:lvl1pPr algn="l">
              <a:defRPr sz="7937" b="0" spc="-248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32000"/>
                        <a:lumOff val="68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706547" y="4221731"/>
            <a:ext cx="7560469" cy="681034"/>
          </a:xfrm>
        </p:spPr>
        <p:txBody>
          <a:bodyPr anchor="b">
            <a:normAutofit/>
          </a:bodyPr>
          <a:lstStyle>
            <a:lvl1pPr marL="0" indent="0" algn="l">
              <a:buNone/>
              <a:defRPr sz="2646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377979" indent="0" algn="ctr">
              <a:buNone/>
              <a:defRPr sz="1653"/>
            </a:lvl2pPr>
            <a:lvl3pPr marL="755957" indent="0" algn="ctr">
              <a:buNone/>
              <a:defRPr sz="1488"/>
            </a:lvl3pPr>
            <a:lvl4pPr marL="1133936" indent="0" algn="ctr">
              <a:buNone/>
              <a:defRPr sz="1323"/>
            </a:lvl4pPr>
            <a:lvl5pPr marL="1511915" indent="0" algn="ctr">
              <a:buNone/>
              <a:defRPr sz="1323"/>
            </a:lvl5pPr>
            <a:lvl6pPr marL="1889893" indent="0" algn="ctr">
              <a:buNone/>
              <a:defRPr sz="1323"/>
            </a:lvl6pPr>
            <a:lvl7pPr marL="2267872" indent="0" algn="ctr">
              <a:buNone/>
              <a:defRPr sz="1323"/>
            </a:lvl7pPr>
            <a:lvl8pPr marL="2645851" indent="0" algn="ctr">
              <a:buNone/>
              <a:defRPr sz="1323"/>
            </a:lvl8pPr>
            <a:lvl9pPr marL="3023829" indent="0" algn="ctr">
              <a:buNone/>
              <a:defRPr sz="1323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B24D50-FCC2-40BC-9DAC-B275A105338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58543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26042" y="2012414"/>
            <a:ext cx="4154964" cy="4796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25389" y="2012414"/>
            <a:ext cx="4162193" cy="4796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01CABA-6493-4616-A876-2824749EE31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9836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402484"/>
            <a:ext cx="8694539" cy="146118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26042" y="1853171"/>
            <a:ext cx="4154964" cy="908210"/>
          </a:xfrm>
        </p:spPr>
        <p:txBody>
          <a:bodyPr anchor="b">
            <a:normAutofit/>
          </a:bodyPr>
          <a:lstStyle>
            <a:lvl1pPr marL="0" indent="0">
              <a:buNone/>
              <a:defRPr sz="2205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77979" indent="0">
              <a:buNone/>
              <a:defRPr sz="1653" b="1"/>
            </a:lvl2pPr>
            <a:lvl3pPr marL="755957" indent="0">
              <a:buNone/>
              <a:defRPr sz="1488" b="1"/>
            </a:lvl3pPr>
            <a:lvl4pPr marL="1133936" indent="0">
              <a:buNone/>
              <a:defRPr sz="1323" b="1"/>
            </a:lvl4pPr>
            <a:lvl5pPr marL="1511915" indent="0">
              <a:buNone/>
              <a:defRPr sz="1323" b="1"/>
            </a:lvl5pPr>
            <a:lvl6pPr marL="1889893" indent="0">
              <a:buNone/>
              <a:defRPr sz="1323" b="1"/>
            </a:lvl6pPr>
            <a:lvl7pPr marL="2267872" indent="0">
              <a:buNone/>
              <a:defRPr sz="1323" b="1"/>
            </a:lvl7pPr>
            <a:lvl8pPr marL="2645851" indent="0">
              <a:buNone/>
              <a:defRPr sz="1323" b="1"/>
            </a:lvl8pPr>
            <a:lvl9pPr marL="3023829" indent="0">
              <a:buNone/>
              <a:defRPr sz="1323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26042" y="2761381"/>
            <a:ext cx="4154964" cy="40615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225389" y="1853171"/>
            <a:ext cx="4163506" cy="90821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205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225389" y="2761381"/>
            <a:ext cx="4163506" cy="40615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908070-34BB-44E5-9EDE-3168814FE60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80023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9E008C-AFBA-4507-B762-9BC861D1E0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46459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DAC81B-5C2D-4ECB-83B3-85066B8FD5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46430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503978"/>
            <a:ext cx="3251264" cy="1763924"/>
          </a:xfrm>
        </p:spPr>
        <p:txBody>
          <a:bodyPr anchor="b"/>
          <a:lstStyle>
            <a:lvl1pPr>
              <a:defRPr sz="2646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5579" y="1088455"/>
            <a:ext cx="5103316" cy="5372269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6042" y="2267902"/>
            <a:ext cx="3019578" cy="4201570"/>
          </a:xfrm>
        </p:spPr>
        <p:txBody>
          <a:bodyPr>
            <a:normAutofit/>
          </a:bodyPr>
          <a:lstStyle>
            <a:lvl1pPr marL="0" indent="0">
              <a:buNone/>
              <a:defRPr sz="1543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F5A81-66ED-4EEF-8E90-B2E537512BD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9139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503978"/>
            <a:ext cx="3251264" cy="1763924"/>
          </a:xfrm>
        </p:spPr>
        <p:txBody>
          <a:bodyPr anchor="b"/>
          <a:lstStyle>
            <a:lvl1pPr>
              <a:defRPr sz="2646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285579" y="1088455"/>
            <a:ext cx="5103316" cy="5372269"/>
          </a:xfrm>
        </p:spPr>
        <p:txBody>
          <a:bodyPr anchor="t"/>
          <a:lstStyle>
            <a:lvl1pPr marL="0" indent="0">
              <a:buNone/>
              <a:defRPr sz="2646"/>
            </a:lvl1pPr>
            <a:lvl2pPr marL="377979" indent="0">
              <a:buNone/>
              <a:defRPr sz="2315"/>
            </a:lvl2pPr>
            <a:lvl3pPr marL="755957" indent="0">
              <a:buNone/>
              <a:defRPr sz="1984"/>
            </a:lvl3pPr>
            <a:lvl4pPr marL="1133936" indent="0">
              <a:buNone/>
              <a:defRPr sz="1653"/>
            </a:lvl4pPr>
            <a:lvl5pPr marL="1511915" indent="0">
              <a:buNone/>
              <a:defRPr sz="1653"/>
            </a:lvl5pPr>
            <a:lvl6pPr marL="1889893" indent="0">
              <a:buNone/>
              <a:defRPr sz="1653"/>
            </a:lvl6pPr>
            <a:lvl7pPr marL="2267872" indent="0">
              <a:buNone/>
              <a:defRPr sz="1653"/>
            </a:lvl7pPr>
            <a:lvl8pPr marL="2645851" indent="0">
              <a:buNone/>
              <a:defRPr sz="1653"/>
            </a:lvl8pPr>
            <a:lvl9pPr marL="3023829" indent="0">
              <a:buNone/>
              <a:defRPr sz="1653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6042" y="2267902"/>
            <a:ext cx="3019578" cy="4201570"/>
          </a:xfrm>
        </p:spPr>
        <p:txBody>
          <a:bodyPr>
            <a:normAutofit/>
          </a:bodyPr>
          <a:lstStyle>
            <a:lvl1pPr marL="0" indent="0">
              <a:buNone/>
              <a:defRPr sz="1543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E87568-BCAC-4954-A92F-ABFA6AA3B20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003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4813987"/>
            <a:ext cx="8694539" cy="903187"/>
          </a:xfrm>
        </p:spPr>
        <p:txBody>
          <a:bodyPr anchor="b"/>
          <a:lstStyle>
            <a:lvl1pPr>
              <a:defRPr sz="2646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356" y="1088455"/>
            <a:ext cx="8694539" cy="3725532"/>
          </a:xfrm>
        </p:spPr>
        <p:txBody>
          <a:bodyPr anchor="t"/>
          <a:lstStyle>
            <a:lvl1pPr marL="0" indent="0">
              <a:buNone/>
              <a:defRPr sz="2646"/>
            </a:lvl1pPr>
            <a:lvl2pPr marL="377979" indent="0">
              <a:buNone/>
              <a:defRPr sz="2315"/>
            </a:lvl2pPr>
            <a:lvl3pPr marL="755957" indent="0">
              <a:buNone/>
              <a:defRPr sz="1984"/>
            </a:lvl3pPr>
            <a:lvl4pPr marL="1133936" indent="0">
              <a:buNone/>
              <a:defRPr sz="1653"/>
            </a:lvl4pPr>
            <a:lvl5pPr marL="1511915" indent="0">
              <a:buNone/>
              <a:defRPr sz="1653"/>
            </a:lvl5pPr>
            <a:lvl6pPr marL="1889893" indent="0">
              <a:buNone/>
              <a:defRPr sz="1653"/>
            </a:lvl6pPr>
            <a:lvl7pPr marL="2267872" indent="0">
              <a:buNone/>
              <a:defRPr sz="1653"/>
            </a:lvl7pPr>
            <a:lvl8pPr marL="2645851" indent="0">
              <a:buNone/>
              <a:defRPr sz="1653"/>
            </a:lvl8pPr>
            <a:lvl9pPr marL="3023829" indent="0">
              <a:buNone/>
              <a:defRPr sz="1653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4357" y="5717173"/>
            <a:ext cx="8693226" cy="752299"/>
          </a:xfrm>
        </p:spPr>
        <p:txBody>
          <a:bodyPr/>
          <a:lstStyle>
            <a:lvl1pPr marL="0" indent="0">
              <a:buNone/>
              <a:defRPr sz="1323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CC3C3A-5DAA-43CF-829C-C8CE475804B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70694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402483"/>
            <a:ext cx="8694539" cy="3895960"/>
          </a:xfrm>
        </p:spPr>
        <p:txBody>
          <a:bodyPr anchor="ctr"/>
          <a:lstStyle>
            <a:lvl1pPr>
              <a:defRPr sz="2646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4357" y="4948731"/>
            <a:ext cx="8693226" cy="1655485"/>
          </a:xfrm>
        </p:spPr>
        <p:txBody>
          <a:bodyPr anchor="ctr"/>
          <a:lstStyle>
            <a:lvl1pPr marL="0" indent="0">
              <a:buNone/>
              <a:defRPr sz="1323"/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CC3C3A-5DAA-43CF-829C-C8CE475804B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68409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95761" y="402483"/>
            <a:ext cx="7691729" cy="3299122"/>
          </a:xfrm>
        </p:spPr>
        <p:txBody>
          <a:bodyPr anchor="ctr"/>
          <a:lstStyle>
            <a:lvl1pPr>
              <a:defRPr sz="3638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22669" y="3709903"/>
            <a:ext cx="7236601" cy="605136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3043" y="4962322"/>
            <a:ext cx="8691913" cy="1641894"/>
          </a:xfrm>
        </p:spPr>
        <p:txBody>
          <a:bodyPr anchor="ctr">
            <a:normAutofit/>
          </a:bodyPr>
          <a:lstStyle>
            <a:lvl1pPr marL="0" indent="0">
              <a:buNone/>
              <a:defRPr sz="1323"/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CC3C3A-5DAA-43CF-829C-C8CE475804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TextBox 8"/>
          <p:cNvSpPr txBox="1"/>
          <p:nvPr/>
        </p:nvSpPr>
        <p:spPr>
          <a:xfrm>
            <a:off x="918637" y="867328"/>
            <a:ext cx="504031" cy="644607"/>
          </a:xfrm>
          <a:prstGeom prst="rect">
            <a:avLst/>
          </a:prstGeom>
        </p:spPr>
        <p:txBody>
          <a:bodyPr vert="horz" lIns="75597" tIns="37798" rIns="75597" bIns="37798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6614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8630222" y="3023870"/>
            <a:ext cx="504031" cy="644607"/>
          </a:xfrm>
          <a:prstGeom prst="rect">
            <a:avLst/>
          </a:prstGeom>
        </p:spPr>
        <p:txBody>
          <a:bodyPr vert="horz" lIns="75597" tIns="37798" rIns="75597" bIns="37798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6614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397312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2565052"/>
            <a:ext cx="8694539" cy="2768833"/>
          </a:xfrm>
        </p:spPr>
        <p:txBody>
          <a:bodyPr anchor="b">
            <a:normAutofit/>
          </a:bodyPr>
          <a:lstStyle>
            <a:lvl1pPr>
              <a:defRPr sz="4464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4357" y="5346867"/>
            <a:ext cx="8693226" cy="1257349"/>
          </a:xfrm>
        </p:spPr>
        <p:txBody>
          <a:bodyPr anchor="t"/>
          <a:lstStyle>
            <a:lvl1pPr marL="0" indent="0">
              <a:buNone/>
              <a:defRPr sz="1323"/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CC3C3A-5DAA-43CF-829C-C8CE475804B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34344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93043" y="402484"/>
            <a:ext cx="8694539" cy="146118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05695" y="2078911"/>
            <a:ext cx="2436537" cy="635222"/>
          </a:xfrm>
        </p:spPr>
        <p:txBody>
          <a:bodyPr anchor="b">
            <a:noAutofit/>
          </a:bodyPr>
          <a:lstStyle>
            <a:lvl1pPr marL="0" indent="0">
              <a:buNone/>
              <a:defRPr sz="1984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77979" indent="0">
              <a:buNone/>
              <a:defRPr sz="1653" b="1"/>
            </a:lvl2pPr>
            <a:lvl3pPr marL="755957" indent="0">
              <a:buNone/>
              <a:defRPr sz="1488" b="1"/>
            </a:lvl3pPr>
            <a:lvl4pPr marL="1133936" indent="0">
              <a:buNone/>
              <a:defRPr sz="1323" b="1"/>
            </a:lvl4pPr>
            <a:lvl5pPr marL="1511915" indent="0">
              <a:buNone/>
              <a:defRPr sz="1323" b="1"/>
            </a:lvl5pPr>
            <a:lvl6pPr marL="1889893" indent="0">
              <a:buNone/>
              <a:defRPr sz="1323" b="1"/>
            </a:lvl6pPr>
            <a:lvl7pPr marL="2267872" indent="0">
              <a:buNone/>
              <a:defRPr sz="1323" b="1"/>
            </a:lvl7pPr>
            <a:lvl8pPr marL="2645851" indent="0">
              <a:buNone/>
              <a:defRPr sz="1323" b="1"/>
            </a:lvl8pPr>
            <a:lvl9pPr marL="3023829" indent="0">
              <a:buNone/>
              <a:defRPr sz="1323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1831" y="2834878"/>
            <a:ext cx="2420401" cy="3956580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793459" y="2078911"/>
            <a:ext cx="2427752" cy="63522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1984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784734" y="2834878"/>
            <a:ext cx="2436477" cy="3956580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473227" y="2078911"/>
            <a:ext cx="2424338" cy="63522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1984" b="0" dirty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6473227" y="2834878"/>
            <a:ext cx="2424338" cy="3956580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CC3C3A-5DAA-43CF-829C-C8CE475804B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76216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 s obráz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93043" y="402484"/>
            <a:ext cx="8694539" cy="146118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01399" y="4737201"/>
            <a:ext cx="2430901" cy="635222"/>
          </a:xfrm>
        </p:spPr>
        <p:txBody>
          <a:bodyPr anchor="b">
            <a:noAutofit/>
          </a:bodyPr>
          <a:lstStyle>
            <a:lvl1pPr marL="0" indent="0">
              <a:buNone/>
              <a:defRPr sz="1984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77979" indent="0">
              <a:buNone/>
              <a:defRPr sz="1653" b="1"/>
            </a:lvl2pPr>
            <a:lvl3pPr marL="755957" indent="0">
              <a:buNone/>
              <a:defRPr sz="1488" b="1"/>
            </a:lvl3pPr>
            <a:lvl4pPr marL="1133936" indent="0">
              <a:buNone/>
              <a:defRPr sz="1323" b="1"/>
            </a:lvl4pPr>
            <a:lvl5pPr marL="1511915" indent="0">
              <a:buNone/>
              <a:defRPr sz="1323" b="1"/>
            </a:lvl5pPr>
            <a:lvl6pPr marL="1889893" indent="0">
              <a:buNone/>
              <a:defRPr sz="1323" b="1"/>
            </a:lvl6pPr>
            <a:lvl7pPr marL="2267872" indent="0">
              <a:buNone/>
              <a:defRPr sz="1323" b="1"/>
            </a:lvl7pPr>
            <a:lvl8pPr marL="2645851" indent="0">
              <a:buNone/>
              <a:defRPr sz="1323" b="1"/>
            </a:lvl8pPr>
            <a:lvl9pPr marL="3023829" indent="0">
              <a:buNone/>
              <a:defRPr sz="1323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01399" y="2487212"/>
            <a:ext cx="2430901" cy="1679928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323"/>
            </a:lvl1pPr>
            <a:lvl2pPr marL="377979" indent="0">
              <a:buNone/>
              <a:defRPr sz="1323"/>
            </a:lvl2pPr>
            <a:lvl3pPr marL="755957" indent="0">
              <a:buNone/>
              <a:defRPr sz="1323"/>
            </a:lvl3pPr>
            <a:lvl4pPr marL="1133936" indent="0">
              <a:buNone/>
              <a:defRPr sz="1323"/>
            </a:lvl4pPr>
            <a:lvl5pPr marL="1511915" indent="0">
              <a:buNone/>
              <a:defRPr sz="1323"/>
            </a:lvl5pPr>
            <a:lvl6pPr marL="1889893" indent="0">
              <a:buNone/>
              <a:defRPr sz="1323"/>
            </a:lvl6pPr>
            <a:lvl7pPr marL="2267872" indent="0">
              <a:buNone/>
              <a:defRPr sz="1323"/>
            </a:lvl7pPr>
            <a:lvl8pPr marL="2645851" indent="0">
              <a:buNone/>
              <a:defRPr sz="1323"/>
            </a:lvl8pPr>
            <a:lvl9pPr marL="3023829" indent="0">
              <a:buNone/>
              <a:defRPr sz="1323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01399" y="5372425"/>
            <a:ext cx="2430901" cy="726634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777751" y="4737201"/>
            <a:ext cx="2423026" cy="635222"/>
          </a:xfrm>
        </p:spPr>
        <p:txBody>
          <a:bodyPr anchor="b">
            <a:noAutofit/>
          </a:bodyPr>
          <a:lstStyle>
            <a:lvl1pPr marL="0" indent="0">
              <a:buNone/>
              <a:defRPr sz="1984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77979" indent="0">
              <a:buNone/>
              <a:defRPr sz="1653" b="1"/>
            </a:lvl2pPr>
            <a:lvl3pPr marL="755957" indent="0">
              <a:buNone/>
              <a:defRPr sz="1488" b="1"/>
            </a:lvl3pPr>
            <a:lvl4pPr marL="1133936" indent="0">
              <a:buNone/>
              <a:defRPr sz="1323" b="1"/>
            </a:lvl4pPr>
            <a:lvl5pPr marL="1511915" indent="0">
              <a:buNone/>
              <a:defRPr sz="1323" b="1"/>
            </a:lvl5pPr>
            <a:lvl6pPr marL="1889893" indent="0">
              <a:buNone/>
              <a:defRPr sz="1323" b="1"/>
            </a:lvl6pPr>
            <a:lvl7pPr marL="2267872" indent="0">
              <a:buNone/>
              <a:defRPr sz="1323" b="1"/>
            </a:lvl7pPr>
            <a:lvl8pPr marL="2645851" indent="0">
              <a:buNone/>
              <a:defRPr sz="1323" b="1"/>
            </a:lvl8pPr>
            <a:lvl9pPr marL="3023829" indent="0">
              <a:buNone/>
              <a:defRPr sz="1323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777750" y="2487212"/>
            <a:ext cx="2423026" cy="1679928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323"/>
            </a:lvl1pPr>
            <a:lvl2pPr marL="377979" indent="0">
              <a:buNone/>
              <a:defRPr sz="1323"/>
            </a:lvl2pPr>
            <a:lvl3pPr marL="755957" indent="0">
              <a:buNone/>
              <a:defRPr sz="1323"/>
            </a:lvl3pPr>
            <a:lvl4pPr marL="1133936" indent="0">
              <a:buNone/>
              <a:defRPr sz="1323"/>
            </a:lvl4pPr>
            <a:lvl5pPr marL="1511915" indent="0">
              <a:buNone/>
              <a:defRPr sz="1323"/>
            </a:lvl5pPr>
            <a:lvl6pPr marL="1889893" indent="0">
              <a:buNone/>
              <a:defRPr sz="1323"/>
            </a:lvl6pPr>
            <a:lvl7pPr marL="2267872" indent="0">
              <a:buNone/>
              <a:defRPr sz="1323"/>
            </a:lvl7pPr>
            <a:lvl8pPr marL="2645851" indent="0">
              <a:buNone/>
              <a:defRPr sz="1323"/>
            </a:lvl8pPr>
            <a:lvl9pPr marL="3023829" indent="0">
              <a:buNone/>
              <a:defRPr sz="1323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776633" y="5372424"/>
            <a:ext cx="2426235" cy="726634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452794" y="4737201"/>
            <a:ext cx="2424338" cy="635222"/>
          </a:xfrm>
        </p:spPr>
        <p:txBody>
          <a:bodyPr anchor="b">
            <a:noAutofit/>
          </a:bodyPr>
          <a:lstStyle>
            <a:lvl1pPr marL="0" indent="0">
              <a:buNone/>
              <a:defRPr sz="1984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77979" indent="0">
              <a:buNone/>
              <a:defRPr sz="1653" b="1"/>
            </a:lvl2pPr>
            <a:lvl3pPr marL="755957" indent="0">
              <a:buNone/>
              <a:defRPr sz="1488" b="1"/>
            </a:lvl3pPr>
            <a:lvl4pPr marL="1133936" indent="0">
              <a:buNone/>
              <a:defRPr sz="1323" b="1"/>
            </a:lvl4pPr>
            <a:lvl5pPr marL="1511915" indent="0">
              <a:buNone/>
              <a:defRPr sz="1323" b="1"/>
            </a:lvl5pPr>
            <a:lvl6pPr marL="1889893" indent="0">
              <a:buNone/>
              <a:defRPr sz="1323" b="1"/>
            </a:lvl6pPr>
            <a:lvl7pPr marL="2267872" indent="0">
              <a:buNone/>
              <a:defRPr sz="1323" b="1"/>
            </a:lvl7pPr>
            <a:lvl8pPr marL="2645851" indent="0">
              <a:buNone/>
              <a:defRPr sz="1323" b="1"/>
            </a:lvl8pPr>
            <a:lvl9pPr marL="3023829" indent="0">
              <a:buNone/>
              <a:defRPr sz="1323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6452793" y="2487212"/>
            <a:ext cx="2424338" cy="1679928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323"/>
            </a:lvl1pPr>
            <a:lvl2pPr marL="377979" indent="0">
              <a:buNone/>
              <a:defRPr sz="1323"/>
            </a:lvl2pPr>
            <a:lvl3pPr marL="755957" indent="0">
              <a:buNone/>
              <a:defRPr sz="1323"/>
            </a:lvl3pPr>
            <a:lvl4pPr marL="1133936" indent="0">
              <a:buNone/>
              <a:defRPr sz="1323"/>
            </a:lvl4pPr>
            <a:lvl5pPr marL="1511915" indent="0">
              <a:buNone/>
              <a:defRPr sz="1323"/>
            </a:lvl5pPr>
            <a:lvl6pPr marL="1889893" indent="0">
              <a:buNone/>
              <a:defRPr sz="1323"/>
            </a:lvl6pPr>
            <a:lvl7pPr marL="2267872" indent="0">
              <a:buNone/>
              <a:defRPr sz="1323"/>
            </a:lvl7pPr>
            <a:lvl8pPr marL="2645851" indent="0">
              <a:buNone/>
              <a:defRPr sz="1323"/>
            </a:lvl8pPr>
            <a:lvl9pPr marL="3023829" indent="0">
              <a:buNone/>
              <a:defRPr sz="1323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6452689" y="5372422"/>
            <a:ext cx="2427550" cy="726634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CC3C3A-5DAA-43CF-829C-C8CE475804B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26216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7C006-67B7-40BD-80BD-16AD71F4508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84212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3948" y="402483"/>
            <a:ext cx="2173635" cy="64064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93044" y="402483"/>
            <a:ext cx="6394896" cy="64064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6ACF8-EE4A-4F3E-A9A4-84B3CEF971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61536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1363" y="306388"/>
            <a:ext cx="8602662" cy="1131887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822325" y="2138363"/>
            <a:ext cx="4130675" cy="4757737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5105400" y="2138363"/>
            <a:ext cx="4130675" cy="4757737"/>
          </a:xfrm>
        </p:spPr>
        <p:txBody>
          <a:bodyPr>
            <a:normAutofit/>
          </a:bodyPr>
          <a:lstStyle/>
          <a:p>
            <a:pPr lvl="0"/>
            <a:endParaRPr lang="cs-CZ" noProof="0"/>
          </a:p>
        </p:txBody>
      </p:sp>
    </p:spTree>
    <p:extLst>
      <p:ext uri="{BB962C8B-B14F-4D97-AF65-F5344CB8AC3E}">
        <p14:creationId xmlns:p14="http://schemas.microsoft.com/office/powerpoint/2010/main" val="27754376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microsoft.com/office/2007/relationships/hdphoto" Target="../media/hdphoto1.wdp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0">
            <a:lum/>
            <a:extLst>
              <a:ext uri="{BEBA8EAE-BF5A-486C-A8C5-ECC9F3942E4B}">
                <a14:imgProps xmlns:a14="http://schemas.microsoft.com/office/drawing/2010/main">
                  <a14:imgLayer r:embed="rId21">
                    <a14:imgEffect>
                      <a14:artisticPastelsSmooth/>
                    </a14:imgEffect>
                  </a14:imgLayer>
                </a14:imgProps>
              </a:ext>
            </a:extLst>
          </a:blip>
          <a:srcRect/>
          <a:stretch>
            <a:fillRect l="-17000" r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3043" y="402484"/>
            <a:ext cx="8694539" cy="14611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26042" y="2012414"/>
            <a:ext cx="8461540" cy="47965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93043" y="7006700"/>
            <a:ext cx="2268141" cy="40248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92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339207" y="7006700"/>
            <a:ext cx="3402211" cy="40248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92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19441" y="7006700"/>
            <a:ext cx="2268141" cy="40248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92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C6CC3C3A-5DAA-43CF-829C-C8CE475804B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49678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84" r:id="rId1"/>
    <p:sldLayoutId id="2147483885" r:id="rId2"/>
    <p:sldLayoutId id="2147483886" r:id="rId3"/>
    <p:sldLayoutId id="2147483887" r:id="rId4"/>
    <p:sldLayoutId id="2147483888" r:id="rId5"/>
    <p:sldLayoutId id="2147483889" r:id="rId6"/>
    <p:sldLayoutId id="2147483890" r:id="rId7"/>
    <p:sldLayoutId id="2147483891" r:id="rId8"/>
    <p:sldLayoutId id="2147483892" r:id="rId9"/>
    <p:sldLayoutId id="2147483893" r:id="rId10"/>
    <p:sldLayoutId id="2147483894" r:id="rId11"/>
    <p:sldLayoutId id="2147483895" r:id="rId12"/>
    <p:sldLayoutId id="2147483896" r:id="rId13"/>
    <p:sldLayoutId id="2147483897" r:id="rId14"/>
    <p:sldLayoutId id="2147483898" r:id="rId15"/>
    <p:sldLayoutId id="2147483899" r:id="rId16"/>
    <p:sldLayoutId id="2147483900" r:id="rId17"/>
    <p:sldLayoutId id="2147483901" r:id="rId18"/>
  </p:sldLayoutIdLst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xStyles>
    <p:titleStyle>
      <a:lvl1pPr algn="l" defTabSz="755957" rtl="0" eaLnBrk="1" latinLnBrk="0" hangingPunct="1">
        <a:lnSpc>
          <a:spcPct val="90000"/>
        </a:lnSpc>
        <a:spcBef>
          <a:spcPct val="0"/>
        </a:spcBef>
        <a:buNone/>
        <a:defRPr sz="4850" b="0" kern="1200">
          <a:gradFill flip="none" rotWithShape="1">
            <a:gsLst>
              <a:gs pos="28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  <a:tileRect/>
          </a:gradFill>
          <a:latin typeface="+mj-lt"/>
          <a:ea typeface="+mj-ea"/>
          <a:cs typeface="+mj-cs"/>
        </a:defRPr>
      </a:lvl1pPr>
    </p:titleStyle>
    <p:bodyStyle>
      <a:lvl1pPr marL="188989" indent="-188989" algn="l" defTabSz="755957" rtl="0" eaLnBrk="1" latinLnBrk="0" hangingPunct="1">
        <a:lnSpc>
          <a:spcPct val="90000"/>
        </a:lnSpc>
        <a:spcBef>
          <a:spcPts val="827"/>
        </a:spcBef>
        <a:buFont typeface="Arial" panose="020B0604020202020204" pitchFamily="34" charset="0"/>
        <a:buChar char="•"/>
        <a:defRPr sz="2646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1pPr>
      <a:lvl2pPr marL="566968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2205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2pPr>
      <a:lvl3pPr marL="944947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764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3pPr>
      <a:lvl4pPr marL="1322925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543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4pPr>
      <a:lvl5pPr marL="1700904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543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5pPr>
      <a:lvl6pPr marL="2078883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6pPr>
      <a:lvl7pPr marL="2456861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7pPr>
      <a:lvl8pPr marL="2834840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8pPr>
      <a:lvl9pPr marL="3212819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1pPr>
      <a:lvl2pPr marL="377979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2pPr>
      <a:lvl3pPr marL="755957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3pPr>
      <a:lvl4pPr marL="1133936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4pPr>
      <a:lvl5pPr marL="1511915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5pPr>
      <a:lvl6pPr marL="1889893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6pPr>
      <a:lvl7pPr marL="2267872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7pPr>
      <a:lvl8pPr marL="2645851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8pPr>
      <a:lvl9pPr marL="3023829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file:///E:\Genetika\Mendel.jpg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Zástupný symbol pro obsah 8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54534855"/>
              </p:ext>
            </p:extLst>
          </p:nvPr>
        </p:nvGraphicFramePr>
        <p:xfrm>
          <a:off x="912787" y="2430455"/>
          <a:ext cx="8493177" cy="2572390"/>
        </p:xfrm>
        <a:graphic>
          <a:graphicData uri="http://schemas.openxmlformats.org/drawingml/2006/table">
            <a:tbl>
              <a:tblPr/>
              <a:tblGrid>
                <a:gridCol w="2801133"/>
                <a:gridCol w="5692044"/>
              </a:tblGrid>
              <a:tr h="598474">
                <a:tc>
                  <a:txBody>
                    <a:bodyPr/>
                    <a:lstStyle/>
                    <a:p>
                      <a:pPr algn="l" fontAlgn="ctr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NÁZEV ŠKOLY:</a:t>
                      </a:r>
                    </a:p>
                  </a:txBody>
                  <a:tcPr marL="10500" marR="10500" marT="1050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GYMNÁZIUM JOSEFA JUNGMANNA, LITOMĚŘICE, </a:t>
                      </a:r>
                      <a:endParaRPr lang="cs-CZ" sz="1800" b="1" i="0" u="none" strike="noStrike" dirty="0" smtClean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l" fontAlgn="b"/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Svojsíkova </a:t>
                      </a:r>
                      <a:r>
                        <a:rPr lang="cs-CZ" sz="1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1, </a:t>
                      </a:r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příspěvková</a:t>
                      </a:r>
                      <a:r>
                        <a:rPr lang="cs-CZ" sz="1800" b="1" i="0" u="none" strike="noStrike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</a:t>
                      </a:r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organizace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500" marR="10500" marT="1050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5986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ČÍSLO PROJEKTU:</a:t>
                      </a:r>
                    </a:p>
                  </a:txBody>
                  <a:tcPr marL="10500" marR="10500" marT="1050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CZ.1.07/1.5.00/34.1082</a:t>
                      </a:r>
                    </a:p>
                  </a:txBody>
                  <a:tcPr marL="10500" marR="10500" marT="1050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5486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NÁZEV MATERIÁLU:</a:t>
                      </a:r>
                    </a:p>
                  </a:txBody>
                  <a:tcPr marL="10500" marR="10500" marT="1050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buClr>
                          <a:srgbClr val="000000"/>
                        </a:buClr>
                        <a:buSzPts val="1600"/>
                        <a:buFont typeface="Calibri"/>
                        <a:buNone/>
                      </a:pPr>
                      <a:r>
                        <a:rPr lang="cs-CZ" sz="1800" b="1" i="0" u="none" strike="noStrike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VY_32_INOVACE_1C_01_Uvod</a:t>
                      </a:r>
                      <a:r>
                        <a:rPr lang="cs-CZ" sz="1800" b="1" i="0" u="none" strike="noStrike" baseline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</a:t>
                      </a:r>
                      <a:r>
                        <a:rPr lang="cs-CZ" sz="1800" b="1" i="0" u="none" strike="noStrike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do genetiky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500" marR="10500" marT="1050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5486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TÉMA SADY:</a:t>
                      </a:r>
                    </a:p>
                  </a:txBody>
                  <a:tcPr marL="10500" marR="10500" marT="1050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Genetika I.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500" marR="10500" marT="1050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5486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ROČNÍK</a:t>
                      </a:r>
                      <a:r>
                        <a:rPr lang="cs-CZ" sz="2000" b="1" i="1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:</a:t>
                      </a:r>
                      <a:endParaRPr lang="cs-CZ" sz="2000" b="1" i="1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500" marR="10500" marT="1050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4.ročník,</a:t>
                      </a:r>
                      <a:r>
                        <a:rPr lang="cs-CZ" sz="1800" b="1" i="0" u="none" strike="noStrike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oktáva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500" marR="10500" marT="1050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5486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DATUM VZNIKU:</a:t>
                      </a:r>
                    </a:p>
                  </a:txBody>
                  <a:tcPr marL="10500" marR="10500" marT="1050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září 2013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500" marR="10500" marT="1050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5986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AUTOR:</a:t>
                      </a:r>
                    </a:p>
                  </a:txBody>
                  <a:tcPr marL="10500" marR="10500" marT="1050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Markéta</a:t>
                      </a:r>
                      <a:r>
                        <a:rPr lang="cs-CZ" sz="1800" b="1" i="0" u="none" strike="noStrike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Fialová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500" marR="10500" marT="1050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0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341546" y="5602038"/>
            <a:ext cx="5960244" cy="11532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46557" y="446067"/>
            <a:ext cx="1460003" cy="15081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70657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prezentace je určena pro výuku genetiky v hodinách biologie a biologického semináře ve 3. a 4.ročníku gymnázia (a odpovídajících ročnících víceletého gymnázia)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v prezentaci se studenti seznámí s předmětem studia genetiky, s jejím zakladatelem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v závěru je prezentace doplněna stručným opakováním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b="1" i="1" u="sng" dirty="0" smtClean="0"/>
              <a:t>klíčová slova:</a:t>
            </a:r>
            <a:r>
              <a:rPr lang="cs-CZ" dirty="0" smtClean="0"/>
              <a:t> genetika, dědičnost, proměnlivost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285750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just" eaLnBrk="1" fontAlgn="auto" hangingPunct="1">
              <a:spcAft>
                <a:spcPts val="0"/>
              </a:spcAft>
              <a:defRPr/>
            </a:pPr>
            <a:r>
              <a:rPr lang="cs-CZ" b="1" dirty="0" smtClean="0"/>
              <a:t>          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ÚVOD DO GENETIKY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7" name="Rectangle 1"/>
          <p:cNvSpPr>
            <a:spLocks noGrp="1" noChangeArrowheads="1"/>
          </p:cNvSpPr>
          <p:nvPr>
            <p:ph type="title"/>
          </p:nvPr>
        </p:nvSpPr>
        <p:spPr/>
        <p:txBody>
          <a:bodyPr tIns="35280">
            <a:normAutofit/>
          </a:bodyPr>
          <a:lstStyle/>
          <a:p>
            <a:pPr eaLnBrk="1" fontAlgn="auto" hangingPunct="1">
              <a:spcAft>
                <a:spcPts val="0"/>
              </a:spcAft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GENETIKA</a:t>
            </a:r>
            <a:endParaRPr lang="cs-CZ" b="1" dirty="0">
              <a:solidFill>
                <a:schemeClr val="tx1">
                  <a:lumMod val="95000"/>
                  <a:lumOff val="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219" name="Rectangle 2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indent="-341313" eaLnBrk="1" hangingPunct="1">
              <a:buClrTx/>
              <a:buFont typeface="Wingdings" panose="05000000000000000000" pitchFamily="2" charset="2"/>
              <a:buChar char="Ø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3600" dirty="0"/>
              <a:t>v</a:t>
            </a:r>
            <a:r>
              <a:rPr lang="cs-CZ" sz="3600" dirty="0" smtClean="0"/>
              <a:t>ěda zabývající se </a:t>
            </a:r>
            <a:r>
              <a:rPr lang="cs-CZ" sz="3600" b="1" i="1" dirty="0" smtClean="0">
                <a:solidFill>
                  <a:schemeClr val="accent1"/>
                </a:solidFill>
              </a:rPr>
              <a:t>dědičností</a:t>
            </a:r>
            <a:r>
              <a:rPr lang="cs-CZ" sz="3600" dirty="0" smtClean="0">
                <a:solidFill>
                  <a:schemeClr val="accent1"/>
                </a:solidFill>
              </a:rPr>
              <a:t> a </a:t>
            </a:r>
            <a:r>
              <a:rPr lang="cs-CZ" sz="3600" b="1" i="1" dirty="0" smtClean="0">
                <a:solidFill>
                  <a:schemeClr val="accent1"/>
                </a:solidFill>
              </a:rPr>
              <a:t>proměnlivostí</a:t>
            </a:r>
            <a:r>
              <a:rPr lang="cs-CZ" sz="3600" dirty="0" smtClean="0"/>
              <a:t> organismů</a:t>
            </a:r>
          </a:p>
          <a:p>
            <a:pPr indent="-341313" eaLnBrk="1" hangingPunct="1">
              <a:buClrTx/>
              <a:buFont typeface="Wingdings" panose="05000000000000000000" pitchFamily="2" charset="2"/>
              <a:buChar char="Ø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3600" dirty="0" smtClean="0"/>
              <a:t> za zakladatele považován </a:t>
            </a:r>
            <a:r>
              <a:rPr lang="cs-CZ" sz="3600" b="1" i="1" dirty="0" err="1" smtClean="0">
                <a:solidFill>
                  <a:schemeClr val="accent1"/>
                </a:solidFill>
              </a:rPr>
              <a:t>J.G.Mende</a:t>
            </a:r>
            <a:r>
              <a:rPr lang="cs-CZ" sz="3600" b="1" dirty="0" err="1" smtClean="0">
                <a:solidFill>
                  <a:schemeClr val="accent1"/>
                </a:solidFill>
              </a:rPr>
              <a:t>l</a:t>
            </a:r>
            <a:endParaRPr lang="cs-CZ" sz="3600" dirty="0" smtClean="0">
              <a:solidFill>
                <a:schemeClr val="accent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1" name="Rectangle 1"/>
          <p:cNvSpPr>
            <a:spLocks noGrp="1" noChangeArrowheads="1"/>
          </p:cNvSpPr>
          <p:nvPr>
            <p:ph type="title"/>
          </p:nvPr>
        </p:nvSpPr>
        <p:spPr>
          <a:xfrm>
            <a:off x="674067" y="256219"/>
            <a:ext cx="8694539" cy="1461188"/>
          </a:xfrm>
        </p:spPr>
        <p:txBody>
          <a:bodyPr tIns="35280">
            <a:normAutofit/>
          </a:bodyPr>
          <a:lstStyle/>
          <a:p>
            <a:pPr eaLnBrk="1" fontAlgn="auto" hangingPunct="1">
              <a:spcAft>
                <a:spcPts val="0"/>
              </a:spcAft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Johann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Gregor </a:t>
            </a:r>
            <a:r>
              <a:rPr lang="cs-CZ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Mendel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243" name="Rectangle 2"/>
          <p:cNvSpPr>
            <a:spLocks noGrp="1" noChangeArrowheads="1"/>
          </p:cNvSpPr>
          <p:nvPr>
            <p:ph sz="half" idx="1"/>
          </p:nvPr>
        </p:nvSpPr>
        <p:spPr/>
        <p:txBody>
          <a:bodyPr tIns="23040"/>
          <a:lstStyle/>
          <a:p>
            <a:pPr indent="-341313" eaLnBrk="1" hangingPunct="1">
              <a:buClrTx/>
              <a:buFont typeface="Wingdings" panose="05000000000000000000" pitchFamily="2" charset="2"/>
              <a:buChar char="Ø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600" dirty="0" smtClean="0"/>
              <a:t>1822-1884</a:t>
            </a:r>
          </a:p>
          <a:p>
            <a:pPr indent="-341313" eaLnBrk="1" hangingPunct="1">
              <a:buClrTx/>
              <a:buFont typeface="Wingdings" panose="05000000000000000000" pitchFamily="2" charset="2"/>
              <a:buChar char="Ø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600" dirty="0" smtClean="0"/>
              <a:t>učitel a opat </a:t>
            </a:r>
            <a:r>
              <a:rPr lang="cs-CZ" sz="2600" dirty="0" err="1" smtClean="0"/>
              <a:t>augustiánského</a:t>
            </a:r>
            <a:r>
              <a:rPr lang="cs-CZ" sz="2600" dirty="0" smtClean="0"/>
              <a:t> kláštera v Brně</a:t>
            </a:r>
          </a:p>
          <a:p>
            <a:pPr indent="-341313" eaLnBrk="1" hangingPunct="1">
              <a:buClrTx/>
              <a:buFont typeface="Wingdings" panose="05000000000000000000" pitchFamily="2" charset="2"/>
              <a:buChar char="Ø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600" dirty="0" smtClean="0"/>
              <a:t>zakladatel genetiky</a:t>
            </a:r>
          </a:p>
          <a:p>
            <a:pPr indent="-341313" eaLnBrk="1" hangingPunct="1">
              <a:buClrTx/>
              <a:buFont typeface="Wingdings" panose="05000000000000000000" pitchFamily="2" charset="2"/>
              <a:buChar char="Ø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600" dirty="0" smtClean="0"/>
              <a:t>prováděl pokusy s křížením hrachu setého</a:t>
            </a:r>
          </a:p>
          <a:p>
            <a:pPr indent="-341313" eaLnBrk="1" hangingPunct="1">
              <a:buClrTx/>
              <a:buFont typeface="Wingdings" panose="05000000000000000000" pitchFamily="2" charset="2"/>
              <a:buChar char="Ø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600" dirty="0" smtClean="0"/>
              <a:t>formuloval základní pravidla dědičnosti, dnes známá jako </a:t>
            </a:r>
            <a:r>
              <a:rPr lang="cs-CZ" sz="2600" b="1" u="sng" dirty="0" smtClean="0">
                <a:solidFill>
                  <a:schemeClr val="accent1"/>
                </a:solidFill>
              </a:rPr>
              <a:t>Mendelovy zákony</a:t>
            </a:r>
          </a:p>
          <a:p>
            <a:pPr indent="-341313" eaLnBrk="1" hangingPunct="1">
              <a:buClrTx/>
              <a:buFont typeface="Wingdings" panose="05000000000000000000" pitchFamily="2" charset="2"/>
              <a:buChar char="Ø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2600" dirty="0" smtClean="0"/>
          </a:p>
          <a:p>
            <a:pPr indent="-341313" eaLnBrk="1" hangingPunct="1">
              <a:buClrTx/>
              <a:buFont typeface="Wingdings" panose="05000000000000000000" pitchFamily="2" charset="2"/>
              <a:buChar char="Ø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2600" dirty="0" smtClean="0"/>
          </a:p>
          <a:p>
            <a:pPr indent="-341313" eaLnBrk="1" hangingPunct="1">
              <a:buClrTx/>
              <a:buFont typeface="Wingdings" panose="05000000000000000000" pitchFamily="2" charset="2"/>
              <a:buChar char="Ø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2600" dirty="0" smtClean="0"/>
          </a:p>
          <a:p>
            <a:pPr indent="-341313" eaLnBrk="1" hangingPunct="1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2600" dirty="0" smtClean="0"/>
          </a:p>
          <a:p>
            <a:pPr indent="-341313" eaLnBrk="1" hangingPunct="1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2600" dirty="0" smtClean="0"/>
          </a:p>
          <a:p>
            <a:pPr indent="-341313" eaLnBrk="1" hangingPunct="1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2600" b="1" u="sng" dirty="0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44" name="Picture 3" descr="file:///E:/Genetika/Mendel.jpg"/>
          <p:cNvPicPr>
            <a:picLocks noChangeAspect="1" noChangeArrowheads="1"/>
          </p:cNvPicPr>
          <p:nvPr/>
        </p:nvPicPr>
        <p:blipFill>
          <a:blip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9700" y="2160588"/>
            <a:ext cx="3600450" cy="4500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pic>
      <p:pic>
        <p:nvPicPr>
          <p:cNvPr id="10245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6296" y="1422400"/>
            <a:ext cx="4680520" cy="58858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5" name="Rectangle 1"/>
          <p:cNvSpPr>
            <a:spLocks noGrp="1" noChangeArrowheads="1"/>
          </p:cNvSpPr>
          <p:nvPr>
            <p:ph type="title"/>
          </p:nvPr>
        </p:nvSpPr>
        <p:spPr>
          <a:xfrm>
            <a:off x="741363" y="306388"/>
            <a:ext cx="8607425" cy="1673225"/>
          </a:xfrm>
        </p:spPr>
        <p:txBody>
          <a:bodyPr tIns="35280">
            <a:normAutofit/>
          </a:bodyPr>
          <a:lstStyle/>
          <a:p>
            <a:pPr eaLnBrk="1" fontAlgn="auto" hangingPunct="1">
              <a:spcAft>
                <a:spcPts val="0"/>
              </a:spcAft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DĚDIČNOST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267" name="Rectangle 2"/>
          <p:cNvSpPr>
            <a:spLocks noGrp="1" noChangeArrowheads="1"/>
          </p:cNvSpPr>
          <p:nvPr>
            <p:ph idx="1"/>
          </p:nvPr>
        </p:nvSpPr>
        <p:spPr>
          <a:xfrm>
            <a:off x="822325" y="2138363"/>
            <a:ext cx="8418513" cy="4762500"/>
          </a:xfrm>
        </p:spPr>
        <p:txBody>
          <a:bodyPr>
            <a:normAutofit/>
          </a:bodyPr>
          <a:lstStyle/>
          <a:p>
            <a:pPr indent="-341313" eaLnBrk="1" hangingPunct="1">
              <a:buClrTx/>
              <a:buFont typeface="Wingdings" panose="05000000000000000000" pitchFamily="2" charset="2"/>
              <a:buChar char="Ø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3600" dirty="0"/>
              <a:t>s</a:t>
            </a:r>
            <a:r>
              <a:rPr lang="cs-CZ" sz="3600" dirty="0" smtClean="0"/>
              <a:t>chopnost předávat potomkům </a:t>
            </a:r>
            <a:r>
              <a:rPr lang="cs-CZ" sz="3600" b="1" i="1" dirty="0" smtClean="0">
                <a:solidFill>
                  <a:schemeClr val="accent1"/>
                </a:solidFill>
              </a:rPr>
              <a:t>vlohy </a:t>
            </a:r>
            <a:r>
              <a:rPr lang="cs-CZ" sz="3600" dirty="0" smtClean="0"/>
              <a:t>(geny, předpoklady vlastností)</a:t>
            </a:r>
          </a:p>
          <a:p>
            <a:pPr indent="-341313" eaLnBrk="1" hangingPunct="1">
              <a:buClrTx/>
              <a:buFont typeface="Wingdings" panose="05000000000000000000" pitchFamily="2" charset="2"/>
              <a:buChar char="Ø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3600" dirty="0"/>
              <a:t>z</a:t>
            </a:r>
            <a:r>
              <a:rPr lang="cs-CZ" sz="3600" dirty="0" smtClean="0"/>
              <a:t>ajišťuje zachování druhu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Rectangle 1"/>
          <p:cNvSpPr>
            <a:spLocks noGrp="1" noChangeArrowheads="1"/>
          </p:cNvSpPr>
          <p:nvPr>
            <p:ph type="title"/>
          </p:nvPr>
        </p:nvSpPr>
        <p:spPr>
          <a:xfrm>
            <a:off x="752475" y="665163"/>
            <a:ext cx="8607425" cy="1135062"/>
          </a:xfrm>
        </p:spPr>
        <p:txBody>
          <a:bodyPr tIns="35280">
            <a:normAutofit/>
          </a:bodyPr>
          <a:lstStyle/>
          <a:p>
            <a:pPr eaLnBrk="1" fontAlgn="auto" hangingPunct="1">
              <a:spcAft>
                <a:spcPts val="0"/>
              </a:spcAft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PROMĚNLIVOST ( variabilita)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170" name="Rectangle 2"/>
          <p:cNvSpPr>
            <a:spLocks noGrp="1" noChangeArrowheads="1"/>
          </p:cNvSpPr>
          <p:nvPr>
            <p:ph idx="1"/>
          </p:nvPr>
        </p:nvSpPr>
        <p:spPr>
          <a:xfrm>
            <a:off x="822325" y="2138363"/>
            <a:ext cx="8418513" cy="4762500"/>
          </a:xfrm>
        </p:spPr>
        <p:txBody>
          <a:bodyPr>
            <a:normAutofit/>
          </a:bodyPr>
          <a:lstStyle/>
          <a:p>
            <a:pPr marL="463654" indent="-341313" eaLnBrk="1" fontAlgn="auto" hangingPunct="1">
              <a:spcAft>
                <a:spcPts val="0"/>
              </a:spcAft>
              <a:buClrTx/>
              <a:buFont typeface="Wingdings" pitchFamily="2" charset="2"/>
              <a:buChar char="Ø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sz="3200" dirty="0"/>
              <a:t>v</a:t>
            </a:r>
            <a:r>
              <a:rPr lang="cs-CZ" sz="3200" dirty="0" smtClean="0"/>
              <a:t>zájemná </a:t>
            </a:r>
            <a:r>
              <a:rPr lang="cs-CZ" sz="3200" dirty="0"/>
              <a:t>odlišnost jedinců jednoho druhu</a:t>
            </a:r>
            <a:r>
              <a:rPr lang="cs-CZ" sz="3200" dirty="0" smtClean="0"/>
              <a:t>, popř. jejich </a:t>
            </a:r>
            <a:r>
              <a:rPr lang="cs-CZ" sz="3200" dirty="0"/>
              <a:t>rozdílná schopnost reagovat na podmínky vnějšího </a:t>
            </a:r>
            <a:r>
              <a:rPr lang="cs-CZ" sz="3200" dirty="0" smtClean="0"/>
              <a:t>prostředí</a:t>
            </a:r>
          </a:p>
          <a:p>
            <a:pPr marL="463654" indent="-341313" eaLnBrk="1" fontAlgn="auto" hangingPunct="1">
              <a:spcAft>
                <a:spcPts val="0"/>
              </a:spcAft>
              <a:buClrTx/>
              <a:buFont typeface="Wingdings" pitchFamily="2" charset="2"/>
              <a:buChar char="Ø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sz="3200" dirty="0"/>
              <a:t>v</a:t>
            </a:r>
            <a:r>
              <a:rPr lang="cs-CZ" sz="3200" dirty="0" smtClean="0"/>
              <a:t>ede k novým kombinacím vloh či ke vzniku vloh zcela nových</a:t>
            </a:r>
          </a:p>
          <a:p>
            <a:pPr marL="463654" indent="-341313" eaLnBrk="1" fontAlgn="auto" hangingPunct="1">
              <a:spcAft>
                <a:spcPts val="0"/>
              </a:spcAft>
              <a:buClrTx/>
              <a:buFont typeface="Wingdings" pitchFamily="2" charset="2"/>
              <a:buChar char="Ø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sz="3200" dirty="0"/>
              <a:t>j</a:t>
            </a:r>
            <a:r>
              <a:rPr lang="cs-CZ" sz="3200" dirty="0" smtClean="0"/>
              <a:t>e </a:t>
            </a:r>
            <a:r>
              <a:rPr lang="cs-CZ" sz="3200" b="1" i="1" dirty="0" smtClean="0">
                <a:solidFill>
                  <a:schemeClr val="accent1"/>
                </a:solidFill>
              </a:rPr>
              <a:t>základem evoluce</a:t>
            </a:r>
            <a:endParaRPr lang="cs-CZ" sz="3200" b="1" i="1" dirty="0">
              <a:solidFill>
                <a:schemeClr val="accent1"/>
              </a:solidFill>
            </a:endParaRPr>
          </a:p>
          <a:p>
            <a:pPr marL="463654" indent="-341313" eaLnBrk="1" fontAlgn="auto" hangingPunct="1">
              <a:spcAft>
                <a:spcPts val="0"/>
              </a:spcAft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endParaRPr lang="cs-CZ" sz="3200" dirty="0"/>
          </a:p>
          <a:p>
            <a:pPr marL="463654" indent="-341313" eaLnBrk="1" fontAlgn="auto" hangingPunct="1">
              <a:spcAft>
                <a:spcPts val="0"/>
              </a:spcAft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sz="3200" dirty="0"/>
              <a:t>   př</a:t>
            </a:r>
            <a:r>
              <a:rPr lang="cs-CZ" sz="3200" dirty="0" smtClean="0"/>
              <a:t>. nedědičná </a:t>
            </a:r>
            <a:r>
              <a:rPr lang="cs-CZ" sz="3200" dirty="0"/>
              <a:t>proměnlivost u nížinného a horského typu pampelišky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n</a:t>
            </a:r>
            <a:r>
              <a:rPr lang="cs-CZ" dirty="0" smtClean="0"/>
              <a:t>ížinný a horský typ pampelišky</a:t>
            </a:r>
            <a:endParaRPr lang="cs-CZ" dirty="0"/>
          </a:p>
        </p:txBody>
      </p:sp>
      <p:pic>
        <p:nvPicPr>
          <p:cNvPr id="4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6266"/>
          <a:stretch>
            <a:fillRect/>
          </a:stretch>
        </p:blipFill>
        <p:spPr bwMode="auto">
          <a:xfrm>
            <a:off x="2570836" y="2012950"/>
            <a:ext cx="5170729" cy="47958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 b="36266"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138232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OPAKOVÁNÍ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54668" indent="-514350" eaLnBrk="1" fontAlgn="auto" hangingPunct="1">
              <a:spcAft>
                <a:spcPts val="0"/>
              </a:spcAft>
              <a:buFont typeface="+mj-lt"/>
              <a:buAutoNum type="arabicParenR"/>
              <a:defRPr/>
            </a:pPr>
            <a:r>
              <a:rPr lang="cs-CZ" dirty="0" smtClean="0"/>
              <a:t>Co je předmětem studia genetiky?</a:t>
            </a:r>
          </a:p>
          <a:p>
            <a:pPr marL="554668" indent="-514350" eaLnBrk="1" fontAlgn="auto" hangingPunct="1">
              <a:spcAft>
                <a:spcPts val="0"/>
              </a:spcAft>
              <a:buFont typeface="+mj-lt"/>
              <a:buAutoNum type="arabicParenR"/>
              <a:defRPr/>
            </a:pPr>
            <a:r>
              <a:rPr lang="cs-CZ" dirty="0" smtClean="0"/>
              <a:t>Kdo je považován za zakladatele genetiky?</a:t>
            </a:r>
          </a:p>
          <a:p>
            <a:pPr marL="554668" indent="-514350" eaLnBrk="1" fontAlgn="auto" hangingPunct="1">
              <a:spcAft>
                <a:spcPts val="0"/>
              </a:spcAft>
              <a:buFont typeface="+mj-lt"/>
              <a:buAutoNum type="arabicParenR"/>
              <a:defRPr/>
            </a:pPr>
            <a:r>
              <a:rPr lang="cs-CZ" dirty="0" smtClean="0"/>
              <a:t>Jak se označuje schopnost předávat vlohy potomkům?</a:t>
            </a:r>
          </a:p>
          <a:p>
            <a:pPr marL="554668" indent="-514350" eaLnBrk="1" fontAlgn="auto" hangingPunct="1">
              <a:spcAft>
                <a:spcPts val="0"/>
              </a:spcAft>
              <a:buFont typeface="+mj-lt"/>
              <a:buAutoNum type="arabicParenR"/>
              <a:defRPr/>
            </a:pPr>
            <a:r>
              <a:rPr lang="cs-CZ" dirty="0" smtClean="0"/>
              <a:t>Co si představujete po pojmem evoluce?</a:t>
            </a:r>
          </a:p>
          <a:p>
            <a:pPr marL="554668" indent="-514350" eaLnBrk="1" fontAlgn="auto" hangingPunct="1">
              <a:spcAft>
                <a:spcPts val="0"/>
              </a:spcAft>
              <a:buFont typeface="+mj-lt"/>
              <a:buAutoNum type="arabicParenR"/>
              <a:defRPr/>
            </a:pPr>
            <a:r>
              <a:rPr lang="cs-CZ" dirty="0" smtClean="0"/>
              <a:t>Proč je variabilita považována za základ evoluce?</a:t>
            </a:r>
          </a:p>
          <a:p>
            <a:pPr marL="554668" indent="-514350" eaLnBrk="1" fontAlgn="auto" hangingPunct="1">
              <a:spcAft>
                <a:spcPts val="0"/>
              </a:spcAft>
              <a:buFont typeface="+mj-lt"/>
              <a:buAutoNum type="arabicParenR"/>
              <a:defRPr/>
            </a:pPr>
            <a:endParaRPr lang="cs-CZ" dirty="0" smtClean="0"/>
          </a:p>
          <a:p>
            <a:pPr marL="554668" indent="-514350" eaLnBrk="1" fontAlgn="auto" hangingPunct="1">
              <a:spcAft>
                <a:spcPts val="0"/>
              </a:spcAft>
              <a:buFont typeface="+mj-lt"/>
              <a:buAutoNum type="arabicParenR"/>
              <a:defRPr/>
            </a:pP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  </a:t>
            </a:r>
            <a:endParaRPr lang="cs-CZ" dirty="0"/>
          </a:p>
        </p:txBody>
      </p:sp>
      <p:sp>
        <p:nvSpPr>
          <p:cNvPr id="1433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KOČÁREK</a:t>
            </a:r>
            <a:r>
              <a:rPr lang="cs-CZ" dirty="0"/>
              <a:t>, Eduard. </a:t>
            </a:r>
            <a:r>
              <a:rPr lang="cs-CZ" i="1" dirty="0"/>
              <a:t>Genetika</a:t>
            </a:r>
            <a:r>
              <a:rPr lang="cs-CZ" dirty="0"/>
              <a:t>. Praha: </a:t>
            </a:r>
            <a:r>
              <a:rPr lang="cs-CZ" dirty="0" err="1"/>
              <a:t>Scientia</a:t>
            </a:r>
            <a:r>
              <a:rPr lang="cs-CZ" dirty="0"/>
              <a:t>, 2008, ISBN 978-80-86960-36-4. </a:t>
            </a:r>
            <a:endParaRPr lang="cs-CZ" dirty="0" smtClean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OBRAZOVÝ MATERIÁL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3808" y="2012414"/>
            <a:ext cx="8883774" cy="4796544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Str.3- AUTOR NEUVEDEN. </a:t>
            </a:r>
            <a:r>
              <a:rPr lang="cs-CZ" i="1" dirty="0"/>
              <a:t>wikimedia.org</a:t>
            </a:r>
            <a:r>
              <a:rPr lang="cs-CZ" dirty="0"/>
              <a:t> [online]. [cit. </a:t>
            </a:r>
            <a:r>
              <a:rPr lang="cs-CZ" dirty="0" smtClean="0"/>
              <a:t>12.9</a:t>
            </a:r>
            <a:r>
              <a:rPr lang="cs-CZ" dirty="0" smtClean="0"/>
              <a:t>.2013]. </a:t>
            </a:r>
            <a:r>
              <a:rPr lang="cs-CZ" dirty="0"/>
              <a:t>Dostupný na WWW: http://commons.wikimedia.org/wiki/File:Gregor_Mendel.png</a:t>
            </a:r>
          </a:p>
        </p:txBody>
      </p:sp>
    </p:spTree>
    <p:extLst>
      <p:ext uri="{BB962C8B-B14F-4D97-AF65-F5344CB8AC3E}">
        <p14:creationId xmlns:p14="http://schemas.microsoft.com/office/powerpoint/2010/main" val="15829074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loubka">
  <a:themeElements>
    <a:clrScheme name="Červeno-fialová">
      <a:dk1>
        <a:sysClr val="windowText" lastClr="000000"/>
      </a:dk1>
      <a:lt1>
        <a:sysClr val="window" lastClr="FFFFFF"/>
      </a:lt1>
      <a:dk2>
        <a:srgbClr val="454551"/>
      </a:dk2>
      <a:lt2>
        <a:srgbClr val="D8D9DC"/>
      </a:lt2>
      <a:accent1>
        <a:srgbClr val="E32D91"/>
      </a:accent1>
      <a:accent2>
        <a:srgbClr val="C830CC"/>
      </a:accent2>
      <a:accent3>
        <a:srgbClr val="4EA6DC"/>
      </a:accent3>
      <a:accent4>
        <a:srgbClr val="4775E7"/>
      </a:accent4>
      <a:accent5>
        <a:srgbClr val="8971E1"/>
      </a:accent5>
      <a:accent6>
        <a:srgbClr val="D54773"/>
      </a:accent6>
      <a:hlink>
        <a:srgbClr val="6B9F25"/>
      </a:hlink>
      <a:folHlink>
        <a:srgbClr val="8C8C8C"/>
      </a:folHlink>
    </a:clrScheme>
    <a:fontScheme name="Hloubka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Hloubka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pth" id="{7BEAFC2A-325C-49C4-AC08-2B765DA903F9}" vid="{3016C5A4-E631-4977-A608-ACFB47552625}"/>
    </a:ext>
  </a:ext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349</TotalTime>
  <Words>288</Words>
  <Application>Microsoft Office PowerPoint</Application>
  <PresentationFormat>Vlastní</PresentationFormat>
  <Paragraphs>56</Paragraphs>
  <Slides>11</Slides>
  <Notes>5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8" baseType="lpstr">
      <vt:lpstr>MS Gothic</vt:lpstr>
      <vt:lpstr>Arial</vt:lpstr>
      <vt:lpstr>Calibri</vt:lpstr>
      <vt:lpstr>Corbel</vt:lpstr>
      <vt:lpstr>Times New Roman</vt:lpstr>
      <vt:lpstr>Wingdings</vt:lpstr>
      <vt:lpstr>Hloubka</vt:lpstr>
      <vt:lpstr>Prezentace aplikace PowerPoint</vt:lpstr>
      <vt:lpstr>ANOTACE</vt:lpstr>
      <vt:lpstr>          ÚVOD DO GENETIKY</vt:lpstr>
      <vt:lpstr>GENETIKA</vt:lpstr>
      <vt:lpstr>Johann Gregor Mendel</vt:lpstr>
      <vt:lpstr>DĚDIČNOST</vt:lpstr>
      <vt:lpstr>PROMĚNLIVOST ( variabilita)</vt:lpstr>
      <vt:lpstr>nížinný a horský typ pampelišky</vt:lpstr>
      <vt:lpstr>OPAKOVÁNÍ</vt:lpstr>
      <vt:lpstr>ZDROJE  </vt:lpstr>
      <vt:lpstr>OBRAZOVÝ MATERIÁL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GENETIKA</dc:title>
  <dc:creator>fialova</dc:creator>
  <cp:lastModifiedBy>Pavel Fiala</cp:lastModifiedBy>
  <cp:revision>24</cp:revision>
  <cp:lastPrinted>1601-01-01T00:00:00Z</cp:lastPrinted>
  <dcterms:created xsi:type="dcterms:W3CDTF">2010-02-03T16:41:10Z</dcterms:created>
  <dcterms:modified xsi:type="dcterms:W3CDTF">2014-03-06T15:07:33Z</dcterms:modified>
</cp:coreProperties>
</file>