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50" r:id="rId1"/>
  </p:sldMasterIdLst>
  <p:notesMasterIdLst>
    <p:notesMasterId r:id="rId24"/>
  </p:notesMasterIdLst>
  <p:sldIdLst>
    <p:sldId id="282" r:id="rId2"/>
    <p:sldId id="283" r:id="rId3"/>
    <p:sldId id="281" r:id="rId4"/>
    <p:sldId id="271" r:id="rId5"/>
    <p:sldId id="262" r:id="rId6"/>
    <p:sldId id="263" r:id="rId7"/>
    <p:sldId id="272" r:id="rId8"/>
    <p:sldId id="288" r:id="rId9"/>
    <p:sldId id="264" r:id="rId10"/>
    <p:sldId id="273" r:id="rId11"/>
    <p:sldId id="265" r:id="rId12"/>
    <p:sldId id="274" r:id="rId13"/>
    <p:sldId id="266" r:id="rId14"/>
    <p:sldId id="267" r:id="rId15"/>
    <p:sldId id="276" r:id="rId16"/>
    <p:sldId id="268" r:id="rId17"/>
    <p:sldId id="269" r:id="rId18"/>
    <p:sldId id="277" r:id="rId19"/>
    <p:sldId id="284" r:id="rId20"/>
    <p:sldId id="285" r:id="rId21"/>
    <p:sldId id="286" r:id="rId22"/>
    <p:sldId id="287" r:id="rId23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366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buFont typeface="Times New Roman" pitchFamily="16" charset="0"/>
              <a:buNone/>
              <a:defRPr/>
            </a:pPr>
            <a:endParaRPr lang="cs-CZ">
              <a:latin typeface="Arial" charset="0"/>
              <a:ea typeface="MS Gothic" charset="-128"/>
            </a:endParaRPr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buFont typeface="Times New Roman" pitchFamily="16" charset="0"/>
              <a:buNone/>
              <a:defRPr/>
            </a:pPr>
            <a:endParaRPr lang="cs-CZ">
              <a:latin typeface="Arial" charset="0"/>
              <a:ea typeface="MS Gothic" charset="-128"/>
            </a:endParaRPr>
          </a:p>
        </p:txBody>
      </p:sp>
      <p:sp>
        <p:nvSpPr>
          <p:cNvPr id="25604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9187" cy="369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3076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28063869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93889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627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26092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5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47906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675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00567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699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59628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23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27973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747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38008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77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7358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795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6943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19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2875" cy="410368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919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5C3D06-43A3-45E5-9F40-D1A78FB7D881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4C0EA-7E04-4F6B-A2D7-56248CAFA8E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17337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CE1EB4-CFC9-4CDB-ABB8-FA13537EE4FC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0FAF7-0DB5-419B-B468-490537AB16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37408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DC97E2-8463-45E0-8C2E-C869B903A679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615F-F30E-44D8-9C4C-F631C517CDA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64725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24CF80-5302-44DD-A4AF-DB000652C864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37492-28C7-4E72-8F15-3C20B80B50C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74086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B067FEE-BDD6-498F-9EC7-8A552C5182DF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753C5-88AC-4543-8013-5D6E41277AA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28160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C22CC9-4F0B-4B26-BEBE-A6CC56BCF3F3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CADA6-D1AA-4A59-B5E7-F817CCC17C9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54894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43DA6F-6F7B-49E1-A198-28B44AFB7F6B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AD0B8-8C9D-4275-B4A7-6E54711C6C9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39425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6AAF71-C70E-4405-BF5B-72E17989058A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F84EC-80D4-445C-907A-B2DCE7FA90A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84878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E22C12-0122-44CE-8067-19E9F01593F2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5F9A1-5FE6-4DC4-AF52-86D94AB2BE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23893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CE1EB4-CFC9-4CDB-ABB8-FA13537EE4FC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0FAF7-0DB5-419B-B468-490537AB16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919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CE1EB4-CFC9-4CDB-ABB8-FA13537EE4FC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0FAF7-0DB5-419B-B468-490537AB16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664453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CE1EB4-CFC9-4CDB-ABB8-FA13537EE4FC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0FAF7-0DB5-419B-B468-490537AB16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989833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CE1EB4-CFC9-4CDB-ABB8-FA13537EE4FC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0FAF7-0DB5-419B-B468-490537AB16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20795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CE1EB4-CFC9-4CDB-ABB8-FA13537EE4FC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0FAF7-0DB5-419B-B468-490537AB16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09313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CE1EB4-CFC9-4CDB-ABB8-FA13537EE4FC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0FAF7-0DB5-419B-B468-490537AB16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78123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255716-D07B-410C-8CF1-B90E157F9CEE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09820-675C-4CB8-A4F1-D57322D71E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234213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F74C8B-8B99-4565-A75B-EFDC7D7D7518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FE152-DD29-45D6-BEA9-5E7761D18DB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67320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1363" y="306388"/>
            <a:ext cx="8602662" cy="113188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822325" y="2138363"/>
            <a:ext cx="4130675" cy="4757737"/>
          </a:xfrm>
        </p:spPr>
        <p:txBody>
          <a:bodyPr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05400" y="2138363"/>
            <a:ext cx="4130675" cy="475773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0943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microsoft.com/office/2007/relationships/hdphoto" Target="../media/hdphoto1.wdp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 cstate="print">
            <a:lum/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fld id="{53CE1EB4-CFC9-4CDB-ABB8-FA13537EE4FC}" type="datetimeFigureOut">
              <a:rPr lang="en-US" smtClean="0"/>
              <a:pPr>
                <a:defRPr/>
              </a:pPr>
              <a:t>3/11/2014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BB20FAF7-0DB5-419B-B468-490537AB16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421186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  <p:sldLayoutId id="2147483768" r:id="rId18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file:///E:\Genetika\Morgan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homas_Hunt_Morgan.jpg" TargetMode="External"/><Relationship Id="rId2" Type="http://schemas.openxmlformats.org/officeDocument/2006/relationships/hyperlink" Target="http://commons.wikimedia.org/wiki/File:DNA_orbit_animated.gif?fastcci_from=20308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Drosophila_melanogaster_-_front_(aka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4615943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VY_32_INOVACE_1C_02_Zakladni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geneticke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pojmy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4.ročník, 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57457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prezentaci se studenti seznámí se základními genetickými pojmy, které již v následujících prezentacích nebudou podrobněji vysvětlovány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závěru je prezentace doplněna krátkým opakováním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 </a:t>
            </a:r>
            <a:r>
              <a:rPr lang="cs-CZ" dirty="0" smtClean="0"/>
              <a:t>gen, alela, genotyp, genom, fenotyp, znak</a:t>
            </a:r>
          </a:p>
        </p:txBody>
      </p:sp>
    </p:spTree>
    <p:extLst>
      <p:ext uri="{BB962C8B-B14F-4D97-AF65-F5344CB8AC3E}">
        <p14:creationId xmlns:p14="http://schemas.microsoft.com/office/powerpoint/2010/main" xmlns="" val="2338773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GENETICKÉ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/>
        <p:txBody>
          <a:bodyPr tIns="35280">
            <a:normAutofit/>
          </a:bodyPr>
          <a:lstStyle/>
          <a:p>
            <a:pPr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genetické pojmy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indent="-341313">
              <a:buClrTx/>
              <a:buSz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Párové založení dědičných informací</a:t>
            </a:r>
          </a:p>
          <a:p>
            <a:pPr indent="-341313">
              <a:buClrTx/>
              <a:buSz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Gen (vloha)</a:t>
            </a:r>
          </a:p>
          <a:p>
            <a:pPr indent="-341313">
              <a:buClrTx/>
              <a:buSz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Alela</a:t>
            </a:r>
          </a:p>
          <a:p>
            <a:pPr indent="-341313">
              <a:buClrTx/>
              <a:buSz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Genotyp</a:t>
            </a:r>
          </a:p>
          <a:p>
            <a:pPr indent="-341313">
              <a:buClrTx/>
              <a:buSz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Genom</a:t>
            </a:r>
          </a:p>
          <a:p>
            <a:pPr indent="-341313">
              <a:buClrTx/>
              <a:buSz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Fenotyp</a:t>
            </a:r>
          </a:p>
          <a:p>
            <a:pPr indent="-341313">
              <a:buClrTx/>
              <a:buSz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Znak</a:t>
            </a:r>
          </a:p>
          <a:p>
            <a:pPr indent="-341313">
              <a:buClrTx/>
              <a:buSz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46075"/>
            <a:ext cx="9070975" cy="1171575"/>
          </a:xfrm>
        </p:spPr>
        <p:txBody>
          <a:bodyPr tIns="35280">
            <a:normAutofit fontScale="90000"/>
          </a:bodyPr>
          <a:lstStyle/>
          <a:p>
            <a:pPr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Párové založení dědičných informací</a:t>
            </a:r>
          </a:p>
        </p:txBody>
      </p:sp>
      <p:sp>
        <p:nvSpPr>
          <p:cNvPr id="11267" name="Rectangle 2"/>
          <p:cNvSpPr>
            <a:spLocks noGrp="1" noChangeArrowheads="1"/>
          </p:cNvSpPr>
          <p:nvPr>
            <p:ph idx="1"/>
          </p:nvPr>
        </p:nvSpPr>
        <p:spPr>
          <a:xfrm>
            <a:off x="822325" y="2138363"/>
            <a:ext cx="8418513" cy="47625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i="1" dirty="0" smtClean="0"/>
              <a:t> </a:t>
            </a:r>
            <a:r>
              <a:rPr lang="cs-CZ" sz="3600" b="1" i="1" dirty="0" smtClean="0">
                <a:solidFill>
                  <a:schemeClr val="accent1"/>
                </a:solidFill>
              </a:rPr>
              <a:t>chromozomy</a:t>
            </a:r>
            <a:r>
              <a:rPr lang="cs-CZ" sz="3600" dirty="0" smtClean="0"/>
              <a:t> se vyskytují v jádrech diploidních somatických (tělních) buněk </a:t>
            </a:r>
            <a:r>
              <a:rPr lang="cs-CZ" sz="3600" b="1" i="1" dirty="0" smtClean="0">
                <a:solidFill>
                  <a:schemeClr val="accent1"/>
                </a:solidFill>
              </a:rPr>
              <a:t>v párech</a:t>
            </a:r>
            <a:r>
              <a:rPr lang="cs-CZ" sz="3600" dirty="0" smtClean="0">
                <a:solidFill>
                  <a:schemeClr val="accent1"/>
                </a:solidFill>
              </a:rPr>
              <a:t> </a:t>
            </a:r>
            <a:r>
              <a:rPr lang="cs-CZ" sz="3600" dirty="0" smtClean="0"/>
              <a:t>(diploidní počet chromozomů= 2n).</a:t>
            </a:r>
          </a:p>
          <a:p>
            <a:pPr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 každá dědičná vlastnost u diploidního organismu je řízena </a:t>
            </a:r>
            <a:r>
              <a:rPr lang="cs-CZ" sz="3600" b="1" i="1" dirty="0" smtClean="0">
                <a:solidFill>
                  <a:schemeClr val="accent1"/>
                </a:solidFill>
              </a:rPr>
              <a:t>párem genů </a:t>
            </a:r>
            <a:r>
              <a:rPr lang="cs-CZ" sz="3600" dirty="0" smtClean="0"/>
              <a:t>(nikoliv pouze genem jediným).</a:t>
            </a:r>
          </a:p>
          <a:p>
            <a:pPr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600" dirty="0" smtClean="0"/>
          </a:p>
          <a:p>
            <a: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6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06388"/>
            <a:ext cx="8607425" cy="1135062"/>
          </a:xfrm>
        </p:spPr>
        <p:txBody>
          <a:bodyPr tIns="35280">
            <a:normAutofit/>
          </a:bodyPr>
          <a:lstStyle/>
          <a:p>
            <a:pPr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 (vloha)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idx="1"/>
          </p:nvPr>
        </p:nvSpPr>
        <p:spPr>
          <a:xfrm>
            <a:off x="503238" y="1768475"/>
            <a:ext cx="9070975" cy="4899025"/>
          </a:xfrm>
        </p:spPr>
        <p:txBody>
          <a:bodyPr tIns="23040"/>
          <a:lstStyle/>
          <a:p>
            <a:pPr indent="-341313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/>
              <a:t>u</a:t>
            </a:r>
            <a:r>
              <a:rPr lang="cs-CZ" sz="3600" dirty="0" smtClean="0"/>
              <a:t>rčitý</a:t>
            </a:r>
            <a:r>
              <a:rPr lang="cs-CZ" sz="3600" b="1" dirty="0" smtClean="0"/>
              <a:t> </a:t>
            </a:r>
            <a:r>
              <a:rPr lang="cs-CZ" sz="3600" b="1" i="1" dirty="0" smtClean="0">
                <a:solidFill>
                  <a:schemeClr val="accent1"/>
                </a:solidFill>
              </a:rPr>
              <a:t>úsek molekuly DNA</a:t>
            </a:r>
            <a:r>
              <a:rPr lang="cs-CZ" sz="3600" dirty="0" smtClean="0"/>
              <a:t>, jenž obsahuje genetický záznam v podobě složité </a:t>
            </a:r>
            <a:r>
              <a:rPr lang="cs-CZ" sz="3600" b="1" i="1" dirty="0" smtClean="0">
                <a:solidFill>
                  <a:schemeClr val="accent1"/>
                </a:solidFill>
              </a:rPr>
              <a:t>kombinace</a:t>
            </a:r>
            <a:r>
              <a:rPr lang="cs-CZ" sz="3600" dirty="0" smtClean="0"/>
              <a:t> stavebních jednotek-</a:t>
            </a:r>
            <a:r>
              <a:rPr lang="cs-CZ" sz="3600" b="1" i="1" dirty="0" smtClean="0">
                <a:solidFill>
                  <a:schemeClr val="accent1"/>
                </a:solidFill>
              </a:rPr>
              <a:t>nukleotidů</a:t>
            </a:r>
          </a:p>
          <a:p>
            <a:pPr indent="-341313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 je to </a:t>
            </a:r>
            <a:r>
              <a:rPr lang="cs-CZ" sz="3600" b="1" i="1" dirty="0" smtClean="0">
                <a:solidFill>
                  <a:schemeClr val="accent1"/>
                </a:solidFill>
              </a:rPr>
              <a:t>informace k tvorbě konkrétního proteinu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>
                <a:cs typeface="Arial" panose="020B0604020202020204" pitchFamily="34" charset="0"/>
              </a:rPr>
              <a:t>    →protein má určitou funkci (katalytickou,       regulační nebo stavební</a:t>
            </a:r>
            <a:r>
              <a:rPr lang="cs-CZ" sz="3200" dirty="0" smtClean="0">
                <a:cs typeface="Arial" panose="020B0604020202020204" pitchFamily="34" charset="0"/>
              </a:rPr>
              <a:t>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600" dirty="0" smtClean="0">
                <a:cs typeface="Arial" charset="0"/>
              </a:rPr>
              <a:t>př. </a:t>
            </a:r>
            <a:r>
              <a:rPr lang="cs-CZ" sz="3600" b="1" i="1" u="sng" dirty="0" smtClean="0">
                <a:cs typeface="Arial" charset="0"/>
              </a:rPr>
              <a:t>gen pro barvu květu </a:t>
            </a:r>
            <a:r>
              <a:rPr lang="cs-CZ" sz="3600" dirty="0" smtClean="0">
                <a:cs typeface="Arial" charset="0"/>
              </a:rPr>
              <a:t>-vytváří enzym katalyzující syntézu příslušného květního barviva</a:t>
            </a:r>
          </a:p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lang="cs-CZ" sz="3600" dirty="0" smtClean="0">
              <a:cs typeface="Arial" charset="0"/>
            </a:endParaRPr>
          </a:p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600" dirty="0" smtClean="0">
                <a:cs typeface="Arial" charset="0"/>
              </a:rPr>
              <a:t>př. </a:t>
            </a:r>
            <a:r>
              <a:rPr lang="cs-CZ" sz="3600" b="1" i="1" u="sng" dirty="0" smtClean="0">
                <a:cs typeface="Arial" charset="0"/>
              </a:rPr>
              <a:t>gen pro krevní skupinu </a:t>
            </a:r>
            <a:r>
              <a:rPr lang="cs-CZ" sz="3600" dirty="0" smtClean="0">
                <a:cs typeface="Arial" charset="0"/>
              </a:rPr>
              <a:t>-ovlivňuje tvorbu zvláštních proteinů (antigeny v membráně erytrocytu), které jsou na povrchu erytrocytu a ovlivňují příslušnost ke konkrétní skupině</a:t>
            </a:r>
          </a:p>
          <a:p>
            <a:pPr marL="463654" indent="-423336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857073"/>
          </a:xfrm>
        </p:spPr>
        <p:txBody>
          <a:bodyPr/>
          <a:lstStyle/>
          <a:p>
            <a:pPr algn="ctr"/>
            <a:r>
              <a:rPr lang="cs-CZ" dirty="0" smtClean="0"/>
              <a:t>Struktura DNA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24088" y="1547589"/>
            <a:ext cx="3960440" cy="6192687"/>
          </a:xfrm>
        </p:spPr>
      </p:pic>
    </p:spTree>
    <p:extLst>
      <p:ext uri="{BB962C8B-B14F-4D97-AF65-F5344CB8AC3E}">
        <p14:creationId xmlns:p14="http://schemas.microsoft.com/office/powerpoint/2010/main" xmlns="" val="1150711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06388"/>
            <a:ext cx="8607425" cy="1135062"/>
          </a:xfrm>
        </p:spPr>
        <p:txBody>
          <a:bodyPr tIns="35280">
            <a:normAutofit/>
          </a:bodyPr>
          <a:lstStyle/>
          <a:p>
            <a:pPr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 (vloha)</a:t>
            </a:r>
          </a:p>
        </p:txBody>
      </p:sp>
      <p:sp>
        <p:nvSpPr>
          <p:cNvPr id="14339" name="Rectangle 2"/>
          <p:cNvSpPr>
            <a:spLocks noGrp="1" noChangeArrowheads="1"/>
          </p:cNvSpPr>
          <p:nvPr>
            <p:ph idx="1"/>
          </p:nvPr>
        </p:nvSpPr>
        <p:spPr>
          <a:xfrm>
            <a:off x="539750" y="1922463"/>
            <a:ext cx="8418513" cy="5013325"/>
          </a:xfrm>
        </p:spPr>
        <p:txBody>
          <a:bodyPr/>
          <a:lstStyle/>
          <a:p>
            <a:pPr indent="-341313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 určitý úsek chromozomu</a:t>
            </a:r>
          </a:p>
          <a:p>
            <a:pPr indent="-341313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 smtClean="0"/>
              <a:t> umístění genů na chromozomu se řídí určitými pravidly</a:t>
            </a:r>
          </a:p>
          <a:p>
            <a:pPr indent="-341313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dirty="0"/>
              <a:t> </a:t>
            </a:r>
            <a:r>
              <a:rPr lang="cs-CZ" sz="3600" dirty="0" smtClean="0"/>
              <a:t>pravidla označujeme jako </a:t>
            </a:r>
            <a:r>
              <a:rPr lang="cs-CZ" sz="3600" b="1" i="1" dirty="0" smtClean="0">
                <a:solidFill>
                  <a:schemeClr val="accent1"/>
                </a:solidFill>
              </a:rPr>
              <a:t>Morganovy zákony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600" b="1" u="sng" dirty="0" smtClean="0"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Morganovy zákony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600" dirty="0" smtClean="0"/>
              <a:t>a)na chromozomech jsou </a:t>
            </a:r>
            <a:r>
              <a:rPr lang="cs-CZ" sz="3600" b="1" i="1" dirty="0" smtClean="0">
                <a:solidFill>
                  <a:schemeClr val="accent1"/>
                </a:solidFill>
              </a:rPr>
              <a:t>geny</a:t>
            </a:r>
            <a:r>
              <a:rPr lang="cs-CZ" sz="3600" dirty="0" smtClean="0"/>
              <a:t> umístěny </a:t>
            </a:r>
            <a:r>
              <a:rPr lang="cs-CZ" sz="3600" b="1" i="1" dirty="0" smtClean="0">
                <a:solidFill>
                  <a:schemeClr val="accent1"/>
                </a:solidFill>
              </a:rPr>
              <a:t>lineárně za sebou</a:t>
            </a:r>
            <a:r>
              <a:rPr lang="cs-CZ" sz="3600" i="1" dirty="0" smtClean="0">
                <a:solidFill>
                  <a:schemeClr val="accent1"/>
                </a:solidFill>
              </a:rPr>
              <a:t> </a:t>
            </a:r>
            <a:r>
              <a:rPr lang="cs-CZ" sz="3600" dirty="0" smtClean="0"/>
              <a:t>a jejich umístění na daném chromozomu je neměnné , </a:t>
            </a:r>
            <a:r>
              <a:rPr lang="cs-CZ" sz="3600" dirty="0" smtClean="0">
                <a:cs typeface="Arial" charset="0"/>
              </a:rPr>
              <a:t>každý gen má na svém chromozomu svůj konkrétní </a:t>
            </a:r>
            <a:r>
              <a:rPr lang="cs-CZ" sz="3600" b="1" i="1" dirty="0" err="1" smtClean="0">
                <a:solidFill>
                  <a:schemeClr val="accent1"/>
                </a:solidFill>
                <a:cs typeface="Arial" charset="0"/>
              </a:rPr>
              <a:t>lokus</a:t>
            </a:r>
            <a:r>
              <a:rPr lang="cs-CZ" sz="3600" dirty="0" smtClean="0">
                <a:cs typeface="Arial" charset="0"/>
              </a:rPr>
              <a:t> (=místo)</a:t>
            </a:r>
          </a:p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600" dirty="0" smtClean="0">
                <a:cs typeface="Arial" charset="0"/>
              </a:rPr>
              <a:t>b)všechny geny, které se nacházejí na stejném chromozomu jsou </a:t>
            </a:r>
            <a:r>
              <a:rPr lang="cs-CZ" sz="3600" b="1" i="1" dirty="0" smtClean="0">
                <a:solidFill>
                  <a:schemeClr val="accent1"/>
                </a:solidFill>
                <a:cs typeface="Arial" charset="0"/>
              </a:rPr>
              <a:t>ve</a:t>
            </a:r>
            <a:r>
              <a:rPr lang="cs-CZ" sz="3600" i="1" dirty="0" smtClean="0">
                <a:solidFill>
                  <a:schemeClr val="accent1"/>
                </a:solidFill>
                <a:cs typeface="Arial" charset="0"/>
              </a:rPr>
              <a:t> </a:t>
            </a:r>
            <a:r>
              <a:rPr lang="cs-CZ" sz="3600" b="1" i="1" dirty="0" smtClean="0">
                <a:solidFill>
                  <a:schemeClr val="accent1"/>
                </a:solidFill>
                <a:cs typeface="Arial" charset="0"/>
              </a:rPr>
              <a:t>vazbě </a:t>
            </a:r>
            <a:r>
              <a:rPr lang="cs-CZ" sz="3600" b="1" i="1" dirty="0" smtClean="0">
                <a:cs typeface="Arial" charset="0"/>
              </a:rPr>
              <a:t>, </a:t>
            </a:r>
            <a:r>
              <a:rPr lang="cs-CZ" sz="3600" dirty="0" smtClean="0">
                <a:cs typeface="Arial" charset="0"/>
              </a:rPr>
              <a:t>vytvářejí </a:t>
            </a:r>
            <a:r>
              <a:rPr lang="cs-CZ" sz="3600" b="1" i="1" dirty="0" smtClean="0">
                <a:solidFill>
                  <a:schemeClr val="accent1"/>
                </a:solidFill>
                <a:cs typeface="Arial" charset="0"/>
              </a:rPr>
              <a:t>vazebnou skupinu</a:t>
            </a:r>
          </a:p>
          <a:p>
            <a:pPr marL="40318" indent="0" fontAlgn="auto">
              <a:spcAft>
                <a:spcPts val="0"/>
              </a:spcAft>
              <a:buNone/>
              <a:defRPr/>
            </a:pPr>
            <a:endParaRPr lang="cs-CZ" sz="36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539750" y="0"/>
            <a:ext cx="8602663" cy="1131888"/>
          </a:xfrm>
        </p:spPr>
        <p:txBody>
          <a:bodyPr tIns="35280">
            <a:normAutofit/>
          </a:bodyPr>
          <a:lstStyle/>
          <a:p>
            <a:pPr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Thomas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Hunt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Morgan</a:t>
            </a:r>
          </a:p>
        </p:txBody>
      </p:sp>
      <p:sp>
        <p:nvSpPr>
          <p:cNvPr id="16387" name="Zástupný symbol pro klipart 5"/>
          <p:cNvSpPr>
            <a:spLocks noGrp="1" noTextEdit="1"/>
          </p:cNvSpPr>
          <p:nvPr>
            <p:ph type="clipArt" sz="half" idx="1"/>
          </p:nvPr>
        </p:nvSpPr>
        <p:spPr/>
      </p:sp>
      <p:sp>
        <p:nvSpPr>
          <p:cNvPr id="16388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5105400" y="1645486"/>
            <a:ext cx="4578350" cy="5643563"/>
          </a:xfrm>
        </p:spPr>
        <p:txBody>
          <a:bodyPr tIns="21240"/>
          <a:lstStyle/>
          <a:p>
            <a:pPr indent="-341313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/>
              <a:t>1866-1945</a:t>
            </a:r>
          </a:p>
          <a:p>
            <a:pPr indent="-341313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/>
              <a:t>americký genetik</a:t>
            </a:r>
          </a:p>
          <a:p>
            <a:pPr indent="-341313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/>
              <a:t>V r.1919 se svými spolupracovníky potvrdil, že </a:t>
            </a:r>
            <a:r>
              <a:rPr lang="cs-CZ" sz="2800" b="1" dirty="0" smtClean="0"/>
              <a:t>chromozomy jsou nositeli genetické informace</a:t>
            </a:r>
            <a:r>
              <a:rPr lang="cs-CZ" sz="2800" dirty="0" smtClean="0"/>
              <a:t>.</a:t>
            </a:r>
          </a:p>
          <a:p>
            <a:pPr indent="-341313">
              <a:buClr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/>
              <a:t>Ke svým výzkumům použil mouchy</a:t>
            </a:r>
            <a:r>
              <a:rPr lang="cs-CZ" sz="2800" b="1" u="sng" dirty="0" smtClean="0"/>
              <a:t> octomilky</a:t>
            </a:r>
            <a:r>
              <a:rPr lang="cs-CZ" sz="2800" dirty="0" smtClean="0"/>
              <a:t> (</a:t>
            </a:r>
            <a:r>
              <a:rPr lang="cs-CZ" sz="2800" dirty="0" err="1" smtClean="0"/>
              <a:t>Drosophila</a:t>
            </a:r>
            <a:r>
              <a:rPr lang="cs-CZ" sz="2800" dirty="0" smtClean="0"/>
              <a:t> </a:t>
            </a:r>
            <a:r>
              <a:rPr lang="cs-CZ" sz="2800" dirty="0" err="1" smtClean="0"/>
              <a:t>melanogaster</a:t>
            </a:r>
            <a:r>
              <a:rPr lang="cs-CZ" sz="2800" dirty="0" smtClean="0"/>
              <a:t>); v buňkách slinných žláz má velké dobře pozorovatelné chromozomy</a:t>
            </a:r>
            <a:r>
              <a:rPr lang="cs-CZ" sz="2400" dirty="0" smtClean="0"/>
              <a:t>.</a:t>
            </a:r>
          </a:p>
        </p:txBody>
      </p:sp>
      <p:pic>
        <p:nvPicPr>
          <p:cNvPr id="16389" name="Picture 3" descr="file:///E:/Genetika/Morgan.jpg"/>
          <p:cNvPicPr>
            <a:picLocks noChangeAspect="1" noChangeArrowheads="1"/>
          </p:cNvPicPr>
          <p:nvPr/>
        </p:nvPicPr>
        <p:blipFill>
          <a:blip r:link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113" y="2160588"/>
            <a:ext cx="3959225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639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313" y="1290638"/>
            <a:ext cx="4695825" cy="591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Drosophila melanogaster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75368" y="1863672"/>
            <a:ext cx="5329887" cy="4868493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06388"/>
            <a:ext cx="8607425" cy="1135062"/>
          </a:xfrm>
        </p:spPr>
        <p:txBody>
          <a:bodyPr tIns="35280">
            <a:normAutofit/>
          </a:bodyPr>
          <a:lstStyle/>
          <a:p>
            <a:pPr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Alela</a:t>
            </a:r>
          </a:p>
        </p:txBody>
      </p:sp>
      <p:sp>
        <p:nvSpPr>
          <p:cNvPr id="18435" name="Rectangle 2"/>
          <p:cNvSpPr>
            <a:spLocks noGrp="1" noChangeArrowheads="1"/>
          </p:cNvSpPr>
          <p:nvPr>
            <p:ph idx="1"/>
          </p:nvPr>
        </p:nvSpPr>
        <p:spPr>
          <a:xfrm>
            <a:off x="720725" y="1439863"/>
            <a:ext cx="8640763" cy="6300787"/>
          </a:xfrm>
        </p:spPr>
        <p:txBody>
          <a:bodyPr tIns="21240"/>
          <a:lstStyle/>
          <a:p>
            <a:pPr indent="-341313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dirty="0" smtClean="0">
                <a:cs typeface="Arial" panose="020B0604020202020204" pitchFamily="34" charset="0"/>
              </a:rPr>
              <a:t> </a:t>
            </a:r>
            <a:r>
              <a:rPr lang="cs-CZ" sz="2600" b="1" i="1" dirty="0">
                <a:solidFill>
                  <a:schemeClr val="accent1"/>
                </a:solidFill>
              </a:rPr>
              <a:t>k</a:t>
            </a:r>
            <a:r>
              <a:rPr lang="cs-CZ" sz="2600" b="1" i="1" dirty="0" smtClean="0">
                <a:solidFill>
                  <a:schemeClr val="accent1"/>
                </a:solidFill>
              </a:rPr>
              <a:t>onkrétní forma genu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dirty="0" smtClean="0">
                <a:cs typeface="Arial" panose="020B0604020202020204" pitchFamily="34" charset="0"/>
              </a:rPr>
              <a:t>→gen podmiňuje určitý znak, ale jeho alela obsahuje návod k vytvoření určité konkrétní podoby tohoto znaku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b="1" dirty="0" smtClean="0">
                <a:cs typeface="Arial" panose="020B0604020202020204" pitchFamily="34" charset="0"/>
              </a:rPr>
              <a:t>   př</a:t>
            </a:r>
            <a:r>
              <a:rPr lang="cs-CZ" sz="2600" dirty="0" smtClean="0">
                <a:cs typeface="Arial" panose="020B0604020202020204" pitchFamily="34" charset="0"/>
              </a:rPr>
              <a:t>. gen </a:t>
            </a:r>
            <a:r>
              <a:rPr lang="cs-CZ" sz="2600" dirty="0" smtClean="0">
                <a:cs typeface="Arial" panose="020B0604020202020204" pitchFamily="34" charset="0"/>
              </a:rPr>
              <a:t>pro barvu květů hrachu vytváří 2 různé alely: alelu pro červenou a alelu pro bílou barvu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b="1" dirty="0" smtClean="0">
                <a:cs typeface="Arial" panose="020B0604020202020204" pitchFamily="34" charset="0"/>
              </a:rPr>
              <a:t>   př</a:t>
            </a:r>
            <a:r>
              <a:rPr lang="cs-CZ" sz="2600" dirty="0" smtClean="0">
                <a:cs typeface="Arial" panose="020B0604020202020204" pitchFamily="34" charset="0"/>
              </a:rPr>
              <a:t>. gen </a:t>
            </a:r>
            <a:r>
              <a:rPr lang="cs-CZ" sz="2600" dirty="0" smtClean="0">
                <a:cs typeface="Arial" panose="020B0604020202020204" pitchFamily="34" charset="0"/>
              </a:rPr>
              <a:t>pro krevní skupiny systému ABO vytváří 3 různé alely: pro krevní skupinu A, B a O</a:t>
            </a:r>
          </a:p>
          <a:p>
            <a:pPr indent="-341313">
              <a:buClrTx/>
              <a:buSzTx/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dirty="0" smtClean="0">
                <a:cs typeface="Arial" panose="020B0604020202020204" pitchFamily="34" charset="0"/>
              </a:rPr>
              <a:t> chromozomy v párech , </a:t>
            </a:r>
            <a:r>
              <a:rPr lang="cs-CZ" sz="2600" b="1" dirty="0" smtClean="0">
                <a:cs typeface="Arial" panose="020B0604020202020204" pitchFamily="34" charset="0"/>
              </a:rPr>
              <a:t>alely se mohou vzájemně</a:t>
            </a:r>
            <a:r>
              <a:rPr lang="cs-CZ" sz="2600" dirty="0" smtClean="0">
                <a:cs typeface="Arial" panose="020B0604020202020204" pitchFamily="34" charset="0"/>
              </a:rPr>
              <a:t> </a:t>
            </a:r>
            <a:r>
              <a:rPr lang="cs-CZ" sz="2600" b="1" dirty="0" smtClean="0">
                <a:cs typeface="Arial" panose="020B0604020202020204" pitchFamily="34" charset="0"/>
              </a:rPr>
              <a:t>kombinovat </a:t>
            </a:r>
            <a:r>
              <a:rPr lang="cs-CZ" sz="2600" dirty="0" smtClean="0">
                <a:cs typeface="Arial" panose="020B0604020202020204" pitchFamily="34" charset="0"/>
              </a:rPr>
              <a:t>→</a:t>
            </a:r>
            <a:r>
              <a:rPr lang="cs-CZ" sz="2600" b="1" dirty="0" smtClean="0">
                <a:cs typeface="Arial" panose="020B0604020202020204" pitchFamily="34" charset="0"/>
              </a:rPr>
              <a:t>alely se společně podílejí na </a:t>
            </a:r>
            <a:r>
              <a:rPr lang="cs-CZ" sz="2600" b="1" dirty="0" err="1" smtClean="0">
                <a:cs typeface="Arial" panose="020B0604020202020204" pitchFamily="34" charset="0"/>
              </a:rPr>
              <a:t>na</a:t>
            </a:r>
            <a:r>
              <a:rPr lang="cs-CZ" sz="2600" b="1" dirty="0" smtClean="0">
                <a:cs typeface="Arial" panose="020B0604020202020204" pitchFamily="34" charset="0"/>
              </a:rPr>
              <a:t> vytvoření konkrétní podoby příslušného znaku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600" b="1" dirty="0" smtClean="0">
                <a:cs typeface="Arial" panose="020B0604020202020204" pitchFamily="34" charset="0"/>
              </a:rPr>
              <a:t>   př</a:t>
            </a:r>
            <a:r>
              <a:rPr lang="cs-CZ" sz="2600" dirty="0" smtClean="0">
                <a:cs typeface="Arial" panose="020B0604020202020204" pitchFamily="34" charset="0"/>
              </a:rPr>
              <a:t>. máme </a:t>
            </a:r>
            <a:r>
              <a:rPr lang="cs-CZ" sz="2600" dirty="0" smtClean="0">
                <a:cs typeface="Arial" panose="020B0604020202020204" pitchFamily="34" charset="0"/>
              </a:rPr>
              <a:t>pár </a:t>
            </a:r>
            <a:r>
              <a:rPr lang="cs-CZ" sz="2600" dirty="0" err="1" smtClean="0">
                <a:cs typeface="Arial" panose="020B0604020202020204" pitchFamily="34" charset="0"/>
              </a:rPr>
              <a:t>chromozomů</a:t>
            </a:r>
            <a:r>
              <a:rPr lang="cs-CZ" sz="2600" dirty="0" smtClean="0">
                <a:cs typeface="Arial" panose="020B0604020202020204" pitchFamily="34" charset="0"/>
              </a:rPr>
              <a:t>→na jednom je alela pro </a:t>
            </a:r>
            <a:r>
              <a:rPr lang="cs-CZ" sz="2600" dirty="0" err="1" smtClean="0">
                <a:cs typeface="Arial" panose="020B0604020202020204" pitchFamily="34" charset="0"/>
              </a:rPr>
              <a:t>kr</a:t>
            </a:r>
            <a:r>
              <a:rPr lang="cs-CZ" sz="2600" dirty="0" smtClean="0">
                <a:cs typeface="Arial" panose="020B0604020202020204" pitchFamily="34" charset="0"/>
              </a:rPr>
              <a:t>. skupinu </a:t>
            </a:r>
            <a:r>
              <a:rPr lang="cs-CZ" sz="2600" dirty="0" smtClean="0">
                <a:cs typeface="Arial" panose="020B0604020202020204" pitchFamily="34" charset="0"/>
              </a:rPr>
              <a:t>A </a:t>
            </a:r>
            <a:r>
              <a:rPr lang="cs-CZ" sz="2600" dirty="0" err="1" smtClean="0">
                <a:cs typeface="Arial" panose="020B0604020202020204" pitchFamily="34" charset="0"/>
              </a:rPr>
              <a:t>a</a:t>
            </a:r>
            <a:r>
              <a:rPr lang="cs-CZ" sz="2600" dirty="0" smtClean="0">
                <a:cs typeface="Arial" panose="020B0604020202020204" pitchFamily="34" charset="0"/>
              </a:rPr>
              <a:t> na druhém alela pro </a:t>
            </a:r>
            <a:r>
              <a:rPr lang="cs-CZ" sz="2600" dirty="0" err="1" smtClean="0">
                <a:cs typeface="Arial" panose="020B0604020202020204" pitchFamily="34" charset="0"/>
              </a:rPr>
              <a:t>kr</a:t>
            </a:r>
            <a:r>
              <a:rPr lang="cs-CZ" sz="2600" dirty="0" smtClean="0">
                <a:cs typeface="Arial" panose="020B0604020202020204" pitchFamily="34" charset="0"/>
              </a:rPr>
              <a:t>. skupinu </a:t>
            </a:r>
            <a:r>
              <a:rPr lang="cs-CZ" sz="2600" dirty="0" smtClean="0">
                <a:cs typeface="Arial" panose="020B0604020202020204" pitchFamily="34" charset="0"/>
              </a:rPr>
              <a:t>B→výsledkem působení je krevní skupina AB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/>
          </p:nvPr>
        </p:nvSpPr>
        <p:spPr/>
        <p:txBody>
          <a:bodyPr tIns="35280">
            <a:normAutofit/>
          </a:bodyPr>
          <a:lstStyle/>
          <a:p>
            <a:pPr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Genotyp a genom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63654" indent="-341313" fontAlgn="auto">
              <a:spcAft>
                <a:spcPts val="0"/>
              </a:spcAft>
              <a:buFont typeface="Wingdings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Genotyp</a:t>
            </a:r>
            <a:r>
              <a:rPr lang="cs-CZ" b="1" u="sng" dirty="0" smtClean="0"/>
              <a:t> </a:t>
            </a:r>
            <a:r>
              <a:rPr lang="cs-CZ" dirty="0" smtClean="0"/>
              <a:t>-soubor </a:t>
            </a:r>
            <a:r>
              <a:rPr lang="cs-CZ" dirty="0"/>
              <a:t>všech alel v buňkách daného </a:t>
            </a:r>
            <a:r>
              <a:rPr lang="cs-CZ" dirty="0" smtClean="0"/>
              <a:t>jedince</a:t>
            </a:r>
          </a:p>
          <a:p>
            <a:pPr marL="463654" indent="-341313" fontAlgn="auto">
              <a:spcAft>
                <a:spcPts val="0"/>
              </a:spcAft>
              <a:buFont typeface="Wingdings 2"/>
              <a:buChar char="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lang="cs-CZ" dirty="0"/>
          </a:p>
          <a:p>
            <a:pPr marL="463654" indent="-341313" fontAlgn="auto">
              <a:spcAft>
                <a:spcPts val="0"/>
              </a:spcAft>
              <a:buFont typeface="Wingdings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Genom</a:t>
            </a:r>
            <a:r>
              <a:rPr lang="cs-CZ" b="1" u="sng" dirty="0" smtClean="0"/>
              <a:t> </a:t>
            </a:r>
            <a:r>
              <a:rPr lang="cs-CZ" dirty="0" smtClean="0"/>
              <a:t>-soubor </a:t>
            </a:r>
            <a:r>
              <a:rPr lang="cs-CZ" dirty="0"/>
              <a:t>všech genů v buňkách daného jedince </a:t>
            </a:r>
            <a:endParaRPr lang="cs-CZ" dirty="0" smtClean="0"/>
          </a:p>
          <a:p>
            <a:pPr marL="463654" indent="-341313" fontAlgn="auto">
              <a:spcAft>
                <a:spcPts val="0"/>
              </a:spcAft>
              <a:buFont typeface="Wingdings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dirty="0" smtClean="0"/>
              <a:t> Genom - jaderný</a:t>
            </a:r>
            <a:endParaRPr lang="cs-CZ" dirty="0"/>
          </a:p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dirty="0"/>
              <a:t>               </a:t>
            </a:r>
            <a:r>
              <a:rPr lang="cs-CZ" dirty="0" smtClean="0"/>
              <a:t> - </a:t>
            </a:r>
            <a:r>
              <a:rPr lang="cs-CZ" dirty="0" err="1" smtClean="0"/>
              <a:t>mimojaderný</a:t>
            </a:r>
            <a:r>
              <a:rPr lang="cs-CZ" dirty="0" smtClean="0"/>
              <a:t> </a:t>
            </a:r>
            <a:r>
              <a:rPr lang="cs-CZ" dirty="0"/>
              <a:t>(mitochondrie a </a:t>
            </a:r>
            <a:r>
              <a:rPr lang="cs-CZ" dirty="0" smtClean="0"/>
              <a:t>        				plastidy</a:t>
            </a:r>
            <a:r>
              <a:rPr lang="cs-CZ" dirty="0"/>
              <a:t>)</a:t>
            </a:r>
          </a:p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dirty="0"/>
              <a:t>               </a:t>
            </a:r>
            <a:r>
              <a:rPr lang="cs-CZ" dirty="0" smtClean="0"/>
              <a:t> - </a:t>
            </a:r>
            <a:r>
              <a:rPr lang="cs-CZ" dirty="0" err="1" smtClean="0"/>
              <a:t>plazmidy</a:t>
            </a:r>
            <a:r>
              <a:rPr lang="cs-CZ" dirty="0" smtClean="0"/>
              <a:t> </a:t>
            </a:r>
            <a:r>
              <a:rPr lang="cs-CZ" dirty="0"/>
              <a:t>(u bakterií)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4000" b="1" i="1" dirty="0" smtClean="0">
                <a:solidFill>
                  <a:schemeClr val="accent1"/>
                </a:solidFill>
              </a:rPr>
              <a:t> Genotyp a genom nelze zaměňovat </a:t>
            </a:r>
            <a:r>
              <a:rPr lang="cs-CZ" sz="4000" b="1" i="1" dirty="0" smtClean="0">
                <a:cs typeface="Arial" panose="020B0604020202020204" pitchFamily="34" charset="0"/>
              </a:rPr>
              <a:t>→genotypy jedinců stejného druhu mohou být různé, zatímco jejich genom je jejich společným druhovým znakem!</a:t>
            </a:r>
            <a:r>
              <a:rPr lang="cs-CZ" sz="4000" b="1" i="1" dirty="0" smtClean="0"/>
              <a:t> </a:t>
            </a:r>
          </a:p>
          <a:p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title"/>
          </p:nvPr>
        </p:nvSpPr>
        <p:spPr/>
        <p:txBody>
          <a:bodyPr tIns="35280">
            <a:normAutofit/>
          </a:bodyPr>
          <a:lstStyle/>
          <a:p>
            <a:pPr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Fenotyp</a:t>
            </a:r>
          </a:p>
        </p:txBody>
      </p:sp>
      <p:sp>
        <p:nvSpPr>
          <p:cNvPr id="16386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63654" indent="-341313" fontAlgn="auto">
              <a:spcAft>
                <a:spcPts val="0"/>
              </a:spcAft>
              <a:buFont typeface="Wingdings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dirty="0"/>
              <a:t>k</a:t>
            </a:r>
            <a:r>
              <a:rPr lang="cs-CZ" dirty="0" smtClean="0"/>
              <a:t>onkrétní </a:t>
            </a:r>
            <a:r>
              <a:rPr lang="cs-CZ" dirty="0"/>
              <a:t>vyjádření genotypu v souboru </a:t>
            </a:r>
            <a:r>
              <a:rPr lang="cs-CZ" dirty="0" smtClean="0"/>
              <a:t>znaků</a:t>
            </a:r>
          </a:p>
          <a:p>
            <a:pPr marL="463654" indent="-341313" fontAlgn="auto">
              <a:spcAft>
                <a:spcPts val="0"/>
              </a:spcAft>
              <a:buFont typeface="Wingdings 2"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lang="cs-CZ" dirty="0"/>
          </a:p>
          <a:p>
            <a:pPr marL="463654" indent="-341313" fontAlgn="auto">
              <a:spcAft>
                <a:spcPts val="0"/>
              </a:spcAft>
              <a:buFont typeface="Wingdings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jeho utváření se podílí i </a:t>
            </a:r>
            <a:r>
              <a:rPr lang="cs-CZ" b="1" i="1" dirty="0">
                <a:solidFill>
                  <a:schemeClr val="accent1"/>
                </a:solidFill>
              </a:rPr>
              <a:t>vlivy prostředí</a:t>
            </a:r>
            <a:r>
              <a:rPr lang="cs-CZ" b="1" i="1" dirty="0"/>
              <a:t>,</a:t>
            </a:r>
            <a:r>
              <a:rPr lang="cs-CZ" dirty="0"/>
              <a:t> ve kterém se daný organismus </a:t>
            </a:r>
            <a:r>
              <a:rPr lang="cs-CZ" dirty="0" smtClean="0"/>
              <a:t>nachází</a:t>
            </a:r>
          </a:p>
          <a:p>
            <a:pPr marL="122341" indent="0" fontAlgn="auto">
              <a:spcAft>
                <a:spcPts val="0"/>
              </a:spcAft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lang="cs-CZ" dirty="0"/>
          </a:p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dirty="0" smtClean="0">
                <a:cs typeface="Arial" charset="0"/>
              </a:rPr>
              <a:t> př</a:t>
            </a:r>
            <a:r>
              <a:rPr lang="cs-CZ" dirty="0" smtClean="0">
                <a:cs typeface="Arial" charset="0"/>
              </a:rPr>
              <a:t>. jedinci </a:t>
            </a:r>
            <a:r>
              <a:rPr lang="cs-CZ" dirty="0">
                <a:cs typeface="Arial" charset="0"/>
              </a:rPr>
              <a:t>se stejným genotypem mohou mít v různém prostředí rozdílný fenotypový </a:t>
            </a:r>
            <a:r>
              <a:rPr lang="cs-CZ" dirty="0" smtClean="0">
                <a:cs typeface="Arial" charset="0"/>
              </a:rPr>
              <a:t>projev (viz </a:t>
            </a:r>
            <a:r>
              <a:rPr lang="cs-CZ" dirty="0">
                <a:cs typeface="Arial" charset="0"/>
              </a:rPr>
              <a:t>horský a nížinný typ pampelišky)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 noChangeArrowheads="1"/>
          </p:cNvSpPr>
          <p:nvPr>
            <p:ph type="title"/>
          </p:nvPr>
        </p:nvSpPr>
        <p:spPr/>
        <p:txBody>
          <a:bodyPr tIns="35280">
            <a:normAutofit/>
          </a:bodyPr>
          <a:lstStyle/>
          <a:p>
            <a:pPr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Znak</a:t>
            </a:r>
          </a:p>
        </p:txBody>
      </p:sp>
      <p:sp>
        <p:nvSpPr>
          <p:cNvPr id="22531" name="Rectangle 2"/>
          <p:cNvSpPr>
            <a:spLocks noGrp="1" noChangeArrowheads="1"/>
          </p:cNvSpPr>
          <p:nvPr>
            <p:ph idx="1"/>
          </p:nvPr>
        </p:nvSpPr>
        <p:spPr/>
        <p:txBody>
          <a:bodyPr tIns="19440"/>
          <a:lstStyle/>
          <a:p>
            <a:pPr indent="-341313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/>
              <a:t>j</a:t>
            </a:r>
            <a:r>
              <a:rPr lang="cs-CZ" sz="3200" dirty="0" smtClean="0"/>
              <a:t>akákoliv vlastnost organismu</a:t>
            </a:r>
          </a:p>
          <a:p>
            <a:pPr indent="-341313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 dirty="0" smtClean="0"/>
          </a:p>
          <a:p>
            <a:pPr indent="-341313"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/>
              <a:t>p</a:t>
            </a:r>
            <a:r>
              <a:rPr lang="cs-CZ" sz="3200" dirty="0" smtClean="0"/>
              <a:t>odstatou každého znaku je existence určitého proteinu (viz dříve)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znaků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600" dirty="0" smtClean="0"/>
              <a:t>a) </a:t>
            </a:r>
            <a:r>
              <a:rPr lang="cs-CZ" sz="3600" b="1" i="1" dirty="0" smtClean="0">
                <a:solidFill>
                  <a:schemeClr val="accent1"/>
                </a:solidFill>
              </a:rPr>
              <a:t>kvalitativní</a:t>
            </a:r>
            <a:r>
              <a:rPr lang="cs-CZ" sz="3600" b="1" i="1" dirty="0" smtClean="0"/>
              <a:t> </a:t>
            </a:r>
            <a:r>
              <a:rPr lang="cs-CZ" sz="3600" dirty="0" smtClean="0"/>
              <a:t>-</a:t>
            </a:r>
            <a:r>
              <a:rPr lang="cs-CZ" sz="3600" b="1" dirty="0" err="1" smtClean="0"/>
              <a:t>př</a:t>
            </a:r>
            <a:r>
              <a:rPr lang="cs-CZ" sz="3600" dirty="0" err="1" smtClean="0"/>
              <a:t>.tvar</a:t>
            </a:r>
            <a:r>
              <a:rPr lang="cs-CZ" sz="3600" dirty="0" smtClean="0"/>
              <a:t> semen, plodů, barva květů, barva vlasů  </a:t>
            </a:r>
          </a:p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600" dirty="0" smtClean="0">
                <a:cs typeface="Arial" charset="0"/>
              </a:rPr>
              <a:t>→informaci pro jejich vytvoření nesou tzv</a:t>
            </a:r>
            <a:r>
              <a:rPr lang="cs-CZ" sz="3600" dirty="0" smtClean="0">
                <a:solidFill>
                  <a:schemeClr val="accent1"/>
                </a:solidFill>
                <a:cs typeface="Arial" charset="0"/>
              </a:rPr>
              <a:t>. </a:t>
            </a:r>
            <a:r>
              <a:rPr lang="cs-CZ" sz="3600" b="1" i="1" dirty="0" smtClean="0">
                <a:solidFill>
                  <a:schemeClr val="accent1"/>
                </a:solidFill>
                <a:cs typeface="Arial" charset="0"/>
              </a:rPr>
              <a:t>geny velkého účinku</a:t>
            </a:r>
            <a:r>
              <a:rPr lang="cs-CZ" sz="3600" dirty="0" smtClean="0">
                <a:cs typeface="Arial" charset="0"/>
              </a:rPr>
              <a:t>; mají velký odraz ve fenotypu</a:t>
            </a:r>
          </a:p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lang="cs-CZ" sz="3600" dirty="0" smtClean="0">
              <a:cs typeface="Arial" charset="0"/>
            </a:endParaRPr>
          </a:p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600" dirty="0" smtClean="0"/>
              <a:t>b) </a:t>
            </a:r>
            <a:r>
              <a:rPr lang="cs-CZ" sz="3600" b="1" i="1" dirty="0" smtClean="0">
                <a:solidFill>
                  <a:schemeClr val="accent1"/>
                </a:solidFill>
              </a:rPr>
              <a:t>kvantitativn</a:t>
            </a:r>
            <a:r>
              <a:rPr lang="cs-CZ" sz="3600" i="1" dirty="0" smtClean="0">
                <a:solidFill>
                  <a:schemeClr val="accent1"/>
                </a:solidFill>
              </a:rPr>
              <a:t>í</a:t>
            </a:r>
            <a:r>
              <a:rPr lang="cs-CZ" sz="3600" dirty="0" smtClean="0"/>
              <a:t>-</a:t>
            </a:r>
            <a:r>
              <a:rPr lang="cs-CZ" sz="3600" b="1" dirty="0" smtClean="0"/>
              <a:t>př</a:t>
            </a:r>
            <a:r>
              <a:rPr lang="cs-CZ" sz="3600" dirty="0" smtClean="0"/>
              <a:t>. výška</a:t>
            </a:r>
            <a:r>
              <a:rPr lang="cs-CZ" sz="3600" dirty="0" smtClean="0"/>
              <a:t>, hmotnost, krevní tlak </a:t>
            </a:r>
          </a:p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600" dirty="0" smtClean="0">
                <a:cs typeface="Arial" charset="0"/>
              </a:rPr>
              <a:t>→informaci pro jejich vytvoření nesou </a:t>
            </a:r>
            <a:r>
              <a:rPr lang="cs-CZ" sz="3600" i="1" dirty="0" err="1" smtClean="0">
                <a:solidFill>
                  <a:schemeClr val="accent1"/>
                </a:solidFill>
                <a:cs typeface="Arial" charset="0"/>
              </a:rPr>
              <a:t>tzv.</a:t>
            </a:r>
            <a:r>
              <a:rPr lang="cs-CZ" sz="3600" b="1" i="1" dirty="0" err="1" smtClean="0">
                <a:solidFill>
                  <a:schemeClr val="accent1"/>
                </a:solidFill>
                <a:cs typeface="Arial" charset="0"/>
              </a:rPr>
              <a:t>geny</a:t>
            </a:r>
            <a:r>
              <a:rPr lang="cs-CZ" sz="3600" b="1" i="1" dirty="0" smtClean="0">
                <a:solidFill>
                  <a:schemeClr val="accent1"/>
                </a:solidFill>
                <a:cs typeface="Arial" charset="0"/>
              </a:rPr>
              <a:t> malého účinku</a:t>
            </a:r>
            <a:r>
              <a:rPr lang="cs-CZ" sz="3600" dirty="0" smtClean="0">
                <a:cs typeface="Arial" charset="0"/>
              </a:rPr>
              <a:t>; mají malý odraz ve fenotypu; výsledný znak je dán součtem jejich účinků a vlivu prostředí</a:t>
            </a:r>
          </a:p>
          <a:p>
            <a:pPr marL="463654" indent="-341313" fontAlgn="auto">
              <a:spcAft>
                <a:spcPts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600" dirty="0" err="1" smtClean="0">
                <a:cs typeface="Arial" charset="0"/>
              </a:rPr>
              <a:t>př.na</a:t>
            </a:r>
            <a:r>
              <a:rPr lang="cs-CZ" sz="3600" dirty="0" smtClean="0">
                <a:cs typeface="Arial" charset="0"/>
              </a:rPr>
              <a:t> tělesnou výšku či  hmotnost má kromě genů vliv i prostředí (skladba potravin, pohyb,...)</a:t>
            </a:r>
          </a:p>
          <a:p>
            <a:pPr marL="463654" indent="-423336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ODPOVÍDEJTE ANO/NE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Každá dědičná vlastnost u diploidního organismu je řízena jedním genem.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G</a:t>
            </a:r>
            <a:r>
              <a:rPr lang="cs-CZ" dirty="0" smtClean="0"/>
              <a:t>en je informace k tvorbě konkrétního proteinu.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G</a:t>
            </a:r>
            <a:r>
              <a:rPr lang="cs-CZ" dirty="0" smtClean="0"/>
              <a:t>en je určitý úsek molekuly DNA.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Informaci pro vytvoření kvantitativních znaků nesou geny malého účinku.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Na utváření fenotypu nemá vliv prostředí.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1172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odpovědi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1240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1813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Str.8- RICHARD WHEELER. </a:t>
            </a:r>
            <a:r>
              <a:rPr lang="cs-CZ" i="1" dirty="0"/>
              <a:t>wikimedia.org</a:t>
            </a:r>
            <a:r>
              <a:rPr lang="cs-CZ" dirty="0"/>
              <a:t> [online]. [cit. </a:t>
            </a:r>
            <a:r>
              <a:rPr lang="cs-CZ" dirty="0" smtClean="0"/>
              <a:t>12.9.2013].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commons.wikimedia.org/wiki/File:DNA_orbit_animated.gif?fastcci_from=203082</a:t>
            </a:r>
            <a:r>
              <a:rPr lang="cs-CZ" dirty="0" smtClean="0"/>
              <a:t> </a:t>
            </a:r>
          </a:p>
          <a:p>
            <a:r>
              <a:rPr lang="cs-CZ" dirty="0"/>
              <a:t> Str.11- </a:t>
            </a:r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/>
              <a:t>wikimedia.org</a:t>
            </a:r>
            <a:r>
              <a:rPr lang="cs-CZ" dirty="0"/>
              <a:t> [online]. [cit. </a:t>
            </a:r>
            <a:r>
              <a:rPr lang="cs-CZ" dirty="0" smtClean="0"/>
              <a:t>12.9.2013].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commons.wikimedia.org/wiki/File:Thomas_Hunt_Morgan.jpg</a:t>
            </a:r>
            <a:endParaRPr lang="cs-CZ" dirty="0" smtClean="0"/>
          </a:p>
          <a:p>
            <a:r>
              <a:rPr lang="cs-CZ" dirty="0"/>
              <a:t> Str.12- </a:t>
            </a:r>
            <a:r>
              <a:rPr lang="cs-CZ" dirty="0" smtClean="0"/>
              <a:t>ANDRÉ </a:t>
            </a:r>
            <a:r>
              <a:rPr lang="cs-CZ" dirty="0"/>
              <a:t>KARWATH. </a:t>
            </a:r>
            <a:r>
              <a:rPr lang="cs-CZ" i="1" dirty="0"/>
              <a:t>wikimedia.org</a:t>
            </a:r>
            <a:r>
              <a:rPr lang="cs-CZ" dirty="0"/>
              <a:t> [online]. [cit. </a:t>
            </a:r>
            <a:r>
              <a:rPr lang="cs-CZ" dirty="0" smtClean="0"/>
              <a:t>12.9.2013].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http://commons.wikimedia.org/wiki/File:Drosophila_melanogaster_-_front_%</a:t>
            </a:r>
            <a:r>
              <a:rPr lang="cs-CZ" dirty="0" smtClean="0">
                <a:hlinkClick r:id="rId4"/>
              </a:rPr>
              <a:t>28aka%29.jpg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960436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301</TotalTime>
  <Words>860</Words>
  <Application>Microsoft Office PowerPoint</Application>
  <PresentationFormat>Vlastní</PresentationFormat>
  <Paragraphs>107</Paragraphs>
  <Slides>22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Hloubka</vt:lpstr>
      <vt:lpstr>Snímek 1</vt:lpstr>
      <vt:lpstr>ANOTACE</vt:lpstr>
      <vt:lpstr>ZÁKLADNÍ GENETICKÉ POJMY</vt:lpstr>
      <vt:lpstr>Základní genetické pojmy</vt:lpstr>
      <vt:lpstr>Párové založení dědičných informací</vt:lpstr>
      <vt:lpstr>Gen (vloha)</vt:lpstr>
      <vt:lpstr>Snímek 7</vt:lpstr>
      <vt:lpstr>Struktura DNA</vt:lpstr>
      <vt:lpstr>Gen (vloha)</vt:lpstr>
      <vt:lpstr>Morganovy zákony</vt:lpstr>
      <vt:lpstr>Thomas Hunt Morgan</vt:lpstr>
      <vt:lpstr>      Drosophila melanogaster</vt:lpstr>
      <vt:lpstr>Alela</vt:lpstr>
      <vt:lpstr>Genotyp a genom </vt:lpstr>
      <vt:lpstr>Snímek 15</vt:lpstr>
      <vt:lpstr>Fenotyp</vt:lpstr>
      <vt:lpstr>Znak</vt:lpstr>
      <vt:lpstr>Dělení znaků</vt:lpstr>
      <vt:lpstr>OPAKOVÁNÍ</vt:lpstr>
      <vt:lpstr>Správné odpovědi</vt:lpstr>
      <vt:lpstr>ZDROJE</vt:lpstr>
      <vt:lpstr>OBRAZOVÝ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2)ZÁKLADNÍ GENETICKÉ POJMY</dc:title>
  <dc:creator>fialova</dc:creator>
  <cp:lastModifiedBy>Dum</cp:lastModifiedBy>
  <cp:revision>27</cp:revision>
  <cp:lastPrinted>1601-01-01T00:00:00Z</cp:lastPrinted>
  <dcterms:created xsi:type="dcterms:W3CDTF">2010-02-03T16:41:10Z</dcterms:created>
  <dcterms:modified xsi:type="dcterms:W3CDTF">2014-03-11T16:45:09Z</dcterms:modified>
</cp:coreProperties>
</file>