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48" r:id="rId1"/>
  </p:sldMasterIdLst>
  <p:notesMasterIdLst>
    <p:notesMasterId r:id="rId21"/>
  </p:notesMasterIdLst>
  <p:sldIdLst>
    <p:sldId id="298" r:id="rId2"/>
    <p:sldId id="299" r:id="rId3"/>
    <p:sldId id="289" r:id="rId4"/>
    <p:sldId id="290" r:id="rId5"/>
    <p:sldId id="257" r:id="rId6"/>
    <p:sldId id="259" r:id="rId7"/>
    <p:sldId id="258" r:id="rId8"/>
    <p:sldId id="260" r:id="rId9"/>
    <p:sldId id="261" r:id="rId10"/>
    <p:sldId id="262" r:id="rId11"/>
    <p:sldId id="292" r:id="rId12"/>
    <p:sldId id="293" r:id="rId13"/>
    <p:sldId id="263" r:id="rId14"/>
    <p:sldId id="264" r:id="rId15"/>
    <p:sldId id="265" r:id="rId16"/>
    <p:sldId id="294" r:id="rId17"/>
    <p:sldId id="296" r:id="rId18"/>
    <p:sldId id="297" r:id="rId19"/>
    <p:sldId id="300" r:id="rId20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380" y="6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cs-CZ">
              <a:latin typeface="Arial" charset="0"/>
            </a:endParaRP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cs-CZ">
              <a:latin typeface="Arial" charset="0"/>
            </a:endParaRPr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cs-CZ">
              <a:latin typeface="Arial" charset="0"/>
            </a:endParaRPr>
          </a:p>
        </p:txBody>
      </p:sp>
      <p:sp>
        <p:nvSpPr>
          <p:cNvPr id="3076" name="AutoShape 4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cs-CZ">
              <a:latin typeface="Arial" charset="0"/>
            </a:endParaRPr>
          </a:p>
        </p:txBody>
      </p:sp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cs-CZ">
              <a:latin typeface="Arial" charset="0"/>
            </a:endParaRPr>
          </a:p>
        </p:txBody>
      </p:sp>
      <p:sp>
        <p:nvSpPr>
          <p:cNvPr id="3078" name="AutoShape 6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cs-CZ">
              <a:latin typeface="Arial" charset="0"/>
            </a:endParaRPr>
          </a:p>
        </p:txBody>
      </p:sp>
      <p:sp>
        <p:nvSpPr>
          <p:cNvPr id="29704" name="Rectangle 7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22837" cy="368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3080" name="Rectangle 8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14937" cy="409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val="19822434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4450" y="1027113"/>
            <a:ext cx="4919663" cy="36893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D461C2E-C723-40E4-BF81-EC4A9B7EC41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3010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723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952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1747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598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3795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6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2771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133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4819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28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5843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7940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6867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842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7891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5591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8915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5842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9939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16525" cy="4097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75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7113" y="4920764"/>
            <a:ext cx="7560469" cy="1316880"/>
          </a:xfrm>
        </p:spPr>
        <p:txBody>
          <a:bodyPr wrap="none" anchor="t">
            <a:normAutofit/>
          </a:bodyPr>
          <a:lstStyle>
            <a:lvl1pPr algn="r">
              <a:defRPr sz="7937" b="0" spc="-248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7112" y="4221732"/>
            <a:ext cx="7560469" cy="681807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2315C1-8BB1-4509-B846-B56043783D03}" type="datetimeFigureOut">
              <a:rPr lang="en-US" smtClean="0"/>
              <a:pPr>
                <a:defRPr/>
              </a:pPr>
              <a:t>3/6/2014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F8AB6-B61E-477B-A30E-F02CFF2E11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41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6EB25-F4C7-4777-93E0-141F559529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17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706547" y="4920764"/>
            <a:ext cx="7560469" cy="1316880"/>
          </a:xfrm>
        </p:spPr>
        <p:txBody>
          <a:bodyPr wrap="none" anchor="t">
            <a:normAutofit/>
          </a:bodyPr>
          <a:lstStyle>
            <a:lvl1pPr algn="l">
              <a:defRPr sz="7937" b="0" spc="-248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706547" y="4221731"/>
            <a:ext cx="7560469" cy="681034"/>
          </a:xfrm>
        </p:spPr>
        <p:txBody>
          <a:bodyPr anchor="b">
            <a:normAutofit/>
          </a:bodyPr>
          <a:lstStyle>
            <a:lvl1pPr marL="0" indent="0" algn="l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77979" indent="0" algn="ctr">
              <a:buNone/>
              <a:defRPr sz="1653"/>
            </a:lvl2pPr>
            <a:lvl3pPr marL="755957" indent="0" algn="ctr">
              <a:buNone/>
              <a:defRPr sz="1488"/>
            </a:lvl3pPr>
            <a:lvl4pPr marL="1133936" indent="0" algn="ctr">
              <a:buNone/>
              <a:defRPr sz="1323"/>
            </a:lvl4pPr>
            <a:lvl5pPr marL="1511915" indent="0" algn="ctr">
              <a:buNone/>
              <a:defRPr sz="1323"/>
            </a:lvl5pPr>
            <a:lvl6pPr marL="1889893" indent="0" algn="ctr">
              <a:buNone/>
              <a:defRPr sz="1323"/>
            </a:lvl6pPr>
            <a:lvl7pPr marL="2267872" indent="0" algn="ctr">
              <a:buNone/>
              <a:defRPr sz="1323"/>
            </a:lvl7pPr>
            <a:lvl8pPr marL="2645851" indent="0" algn="ctr">
              <a:buNone/>
              <a:defRPr sz="1323"/>
            </a:lvl8pPr>
            <a:lvl9pPr marL="3023829" indent="0" algn="ctr">
              <a:buNone/>
              <a:defRPr sz="1323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5A7454-666A-4225-8048-406D473DEBA1}" type="datetimeFigureOut">
              <a:rPr lang="en-US" smtClean="0"/>
              <a:pPr>
                <a:defRPr/>
              </a:pPr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D5FD9-2835-47AD-AA31-2B70088851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3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6042" y="2012414"/>
            <a:ext cx="4154964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5389" y="2012414"/>
            <a:ext cx="4162193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A1CE1C-2128-4086-878D-D3634C1CBBBA}" type="datetimeFigureOut">
              <a:rPr lang="en-US" smtClean="0"/>
              <a:pPr>
                <a:defRPr/>
              </a:pPr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8CA0-32F0-4196-874F-98DF1D242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9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1853171"/>
            <a:ext cx="4154964" cy="908210"/>
          </a:xfrm>
        </p:spPr>
        <p:txBody>
          <a:bodyPr anchor="b">
            <a:normAutofit/>
          </a:bodyPr>
          <a:lstStyle>
            <a:lvl1pPr marL="0" indent="0">
              <a:buNone/>
              <a:defRPr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6042" y="2761381"/>
            <a:ext cx="4154964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5389" y="1853171"/>
            <a:ext cx="4163506" cy="90821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5389" y="2761381"/>
            <a:ext cx="4163506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3552EB-1131-4664-80E6-276B0CCE4263}" type="datetimeFigureOut">
              <a:rPr lang="en-US" smtClean="0"/>
              <a:pPr>
                <a:defRPr/>
              </a:pPr>
              <a:t>3/6/2014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3EDC3-0631-44A8-93C6-D3D61783C55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38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DBEBD5-1053-4972-9944-10D95985F4F9}" type="datetimeFigureOut">
              <a:rPr lang="en-US" smtClean="0"/>
              <a:pPr>
                <a:defRPr/>
              </a:pPr>
              <a:t>3/6/2014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2B0A5-2654-4E55-A4E8-8492DB1623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9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D13C6F-FD72-45C0-8129-50452D2EE030}" type="datetimeFigureOut">
              <a:rPr lang="en-US" smtClean="0"/>
              <a:pPr>
                <a:defRPr/>
              </a:pPr>
              <a:t>3/6/2014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0DAAF-98E0-4C84-8A40-F73C0F1BEC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97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1088455"/>
            <a:ext cx="5103316" cy="537226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6E1524-CB4F-410F-8B2F-82E243A98E0D}" type="datetimeFigureOut">
              <a:rPr lang="en-US" smtClean="0"/>
              <a:pPr>
                <a:defRPr/>
              </a:pPr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CB7EC-792E-4C84-BB14-FBCA3B3724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5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1088455"/>
            <a:ext cx="5103316" cy="5372269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B41340-BF0C-46AA-853B-8F1BC47B1193}" type="datetimeFigureOut">
              <a:rPr lang="en-US" smtClean="0"/>
              <a:pPr>
                <a:defRPr/>
              </a:pPr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3B2A7-2DE0-4ADD-B34A-8005A837DA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68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813987"/>
            <a:ext cx="8694539" cy="903187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356" y="1088455"/>
            <a:ext cx="8694539" cy="3725532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717173"/>
            <a:ext cx="8693226" cy="752299"/>
          </a:xfrm>
        </p:spPr>
        <p:txBody>
          <a:bodyPr/>
          <a:lstStyle>
            <a:lvl1pPr marL="0" indent="0">
              <a:buNone/>
              <a:defRPr sz="132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6EB25-F4C7-4777-93E0-141F559529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2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3"/>
            <a:ext cx="8694539" cy="3895960"/>
          </a:xfrm>
        </p:spPr>
        <p:txBody>
          <a:bodyPr anchor="ctr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4948731"/>
            <a:ext cx="8693226" cy="1655485"/>
          </a:xfrm>
        </p:spPr>
        <p:txBody>
          <a:bodyPr anchor="ctr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6EB25-F4C7-4777-93E0-141F559529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29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761" y="402483"/>
            <a:ext cx="7691729" cy="3299122"/>
          </a:xfrm>
        </p:spPr>
        <p:txBody>
          <a:bodyPr anchor="ctr"/>
          <a:lstStyle>
            <a:lvl1pPr>
              <a:defRPr sz="3638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22669" y="3709903"/>
            <a:ext cx="7236601" cy="605136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43" y="4962322"/>
            <a:ext cx="8691913" cy="1641894"/>
          </a:xfrm>
        </p:spPr>
        <p:txBody>
          <a:bodyPr anchor="ctr">
            <a:normAutofit/>
          </a:bodyPr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6EB25-F4C7-4777-93E0-141F559529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918637" y="867328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61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30222" y="3023870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61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891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2565052"/>
            <a:ext cx="8694539" cy="2768833"/>
          </a:xfrm>
        </p:spPr>
        <p:txBody>
          <a:bodyPr anchor="b">
            <a:normAutofit/>
          </a:bodyPr>
          <a:lstStyle>
            <a:lvl1pPr>
              <a:defRPr sz="4464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346867"/>
            <a:ext cx="8693226" cy="1257349"/>
          </a:xfrm>
        </p:spPr>
        <p:txBody>
          <a:bodyPr anchor="t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6EB25-F4C7-4777-93E0-141F559529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91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05695" y="2078911"/>
            <a:ext cx="2436537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1831" y="2834878"/>
            <a:ext cx="2420401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93459" y="2078911"/>
            <a:ext cx="2427752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784734" y="2834878"/>
            <a:ext cx="2436477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73227" y="2078911"/>
            <a:ext cx="2424338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473227" y="2834878"/>
            <a:ext cx="2424338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6EB25-F4C7-4777-93E0-141F559529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69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01399" y="4737201"/>
            <a:ext cx="2430901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01399" y="2487212"/>
            <a:ext cx="2430901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01399" y="5372425"/>
            <a:ext cx="2430901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77751" y="4737201"/>
            <a:ext cx="2423026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777750" y="2487212"/>
            <a:ext cx="2423026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776633" y="5372424"/>
            <a:ext cx="2426235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52794" y="4737201"/>
            <a:ext cx="2424338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452793" y="2487212"/>
            <a:ext cx="2424338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452689" y="5372422"/>
            <a:ext cx="2427550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6EB25-F4C7-4777-93E0-141F559529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1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E9794D-4A50-43F2-B427-3896D496E077}" type="datetimeFigureOut">
              <a:rPr lang="en-US" smtClean="0"/>
              <a:pPr>
                <a:defRPr/>
              </a:pPr>
              <a:t>3/6/2014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160E-B070-4F47-A0A2-C6E1D878F9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80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402483"/>
            <a:ext cx="2173635" cy="6406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402483"/>
            <a:ext cx="6394896" cy="6406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DAB8F1-8564-4B8C-BF21-DDC9EA422BA6}" type="datetimeFigureOut">
              <a:rPr lang="en-US" smtClean="0"/>
              <a:pPr>
                <a:defRPr/>
              </a:pPr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C7EBD-282B-4D54-BDE3-140D712F91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42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PastelsSmooth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2012414"/>
            <a:ext cx="8461540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7006700"/>
            <a:ext cx="340221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DD6EB25-F4C7-4777-93E0-141F559529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1453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  <p:sldLayoutId id="2147483765" r:id="rId17"/>
  </p:sldLayoutIdLst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xStyles>
    <p:titleStyle>
      <a:lvl1pPr algn="l" defTabSz="755957" rtl="0" eaLnBrk="1" latinLnBrk="0" hangingPunct="1">
        <a:lnSpc>
          <a:spcPct val="90000"/>
        </a:lnSpc>
        <a:spcBef>
          <a:spcPct val="0"/>
        </a:spcBef>
        <a:buNone/>
        <a:defRPr sz="485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88989" indent="-188989" algn="l" defTabSz="755957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646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66968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2205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944947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764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322925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700904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078883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861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840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819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7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57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36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915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93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72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851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82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NA_chemical_structure.svg?uselang=cs" TargetMode="External"/><Relationship Id="rId2" Type="http://schemas.openxmlformats.org/officeDocument/2006/relationships/hyperlink" Target="http://commons.wikimedia.org/wiki/File:DNA_orbit_animated.gif?fastcci_from=20308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5431734"/>
              </p:ext>
            </p:extLst>
          </p:nvPr>
        </p:nvGraphicFramePr>
        <p:xfrm>
          <a:off x="912787" y="2430455"/>
          <a:ext cx="8493177" cy="2572390"/>
        </p:xfrm>
        <a:graphic>
          <a:graphicData uri="http://schemas.openxmlformats.org/drawingml/2006/table">
            <a:tbl>
              <a:tblPr/>
              <a:tblGrid>
                <a:gridCol w="2801133"/>
                <a:gridCol w="5692044"/>
              </a:tblGrid>
              <a:tr h="5984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ŠKOLY:</a:t>
                      </a:r>
                    </a:p>
                  </a:txBody>
                  <a:tcPr marL="10500" marR="10500" marT="105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GYMNÁZIUM JOSEFA JUNGMANNA, LITOMĚŘICE, </a:t>
                      </a:r>
                      <a:endParaRPr lang="cs-CZ" sz="180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Svojsíkova 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příspěvková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organizace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ČÍSLO PROJEKTU: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CZ.1.07/1.5.00/34.1082</a:t>
                      </a: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MATERIÁLU: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Clr>
                          <a:srgbClr val="000000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VY_32_INOVACE_1C_03_Struktura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DNA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TÉMA SADY: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Genetika I.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ROČNÍK: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.ročník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oktáva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DATUM VZNIKU: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září 2013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AUTOR: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Markéta</a:t>
                      </a:r>
                      <a:r>
                        <a:rPr lang="cs-CZ" sz="1800" b="1" i="0" u="none" strike="noStrike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Fialová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1546" y="5602038"/>
            <a:ext cx="5960244" cy="115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557" y="446067"/>
            <a:ext cx="1460003" cy="150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6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dirty="0"/>
              <a:t>prezentace je určena pro výuku genetiky v hodinách biologie a biologického semináře ve 3. a 4.ročníku gymnázia (a odpovídajících ročnících víceletého gymnázia)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v prezentaci se studenti seznámí především s chemickou strukturou nukleových kyselin, se základními stavebními kameny- nukleotidy a s typy vazeb, které se na stavbě DNA i RNA podílejí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prezentace je v závěru doplněna krátkým opakováním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b="1" i="1" u="sng" dirty="0" smtClean="0"/>
              <a:t>klíčová slova: </a:t>
            </a:r>
            <a:r>
              <a:rPr lang="cs-CZ" dirty="0" smtClean="0"/>
              <a:t>nukleové kyseliny, nukleotidy, polynukleotidový řetězec, dusíkaté báze, fosfátová skupina, 2-deoxy-D-ribóza, komplementarita bází, dvoušroubovice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190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STRUKTURA DNA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306388"/>
            <a:ext cx="8607425" cy="113506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Molekulární genetika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1768475"/>
            <a:ext cx="9070975" cy="4899025"/>
          </a:xfrm>
        </p:spPr>
        <p:txBody>
          <a:bodyPr>
            <a:normAutofit/>
          </a:bodyPr>
          <a:lstStyle/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600" b="1" i="1" dirty="0" smtClean="0">
                <a:solidFill>
                  <a:schemeClr val="accent1"/>
                </a:solidFill>
              </a:rPr>
              <a:t>Nositelkou genetické informace </a:t>
            </a:r>
            <a:r>
              <a:rPr lang="cs-CZ" sz="3600" dirty="0" smtClean="0"/>
              <a:t>u většiny organismů je </a:t>
            </a:r>
            <a:r>
              <a:rPr lang="cs-CZ" sz="3600" b="1" i="1" dirty="0" smtClean="0">
                <a:solidFill>
                  <a:schemeClr val="accent1"/>
                </a:solidFill>
              </a:rPr>
              <a:t>DNA</a:t>
            </a:r>
            <a:r>
              <a:rPr lang="cs-CZ" sz="3600" dirty="0" smtClean="0"/>
              <a:t> (je materiálním nosičem genetické informace); </a:t>
            </a:r>
            <a:r>
              <a:rPr lang="cs-CZ" sz="3600" dirty="0" smtClean="0">
                <a:solidFill>
                  <a:schemeClr val="accent1"/>
                </a:solidFill>
              </a:rPr>
              <a:t>u RNA virů </a:t>
            </a:r>
            <a:r>
              <a:rPr lang="cs-CZ" sz="3600" dirty="0" smtClean="0"/>
              <a:t>je nositelkou </a:t>
            </a:r>
            <a:r>
              <a:rPr lang="cs-CZ" sz="3600" b="1" i="1" dirty="0" smtClean="0">
                <a:solidFill>
                  <a:schemeClr val="accent1"/>
                </a:solidFill>
              </a:rPr>
              <a:t>RNA</a:t>
            </a:r>
          </a:p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600" dirty="0" smtClean="0"/>
              <a:t>Molekulární genetika studuje molekuly DNA a RNA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306388"/>
            <a:ext cx="8607425" cy="113506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DNA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1768475"/>
            <a:ext cx="9070975" cy="4989513"/>
          </a:xfrm>
        </p:spPr>
        <p:txBody>
          <a:bodyPr>
            <a:normAutofit/>
          </a:bodyPr>
          <a:lstStyle/>
          <a:p>
            <a:pPr marL="463654" indent="-334963" fontAlgn="auto"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600" dirty="0"/>
              <a:t>Základními stavebními kameny jsou </a:t>
            </a:r>
            <a:r>
              <a:rPr lang="cs-CZ" sz="3600" b="1" i="1" dirty="0">
                <a:solidFill>
                  <a:schemeClr val="accent1"/>
                </a:solidFill>
              </a:rPr>
              <a:t>nukleotidy</a:t>
            </a:r>
            <a:r>
              <a:rPr lang="cs-CZ" sz="3600" b="1" u="sng" dirty="0"/>
              <a:t>,</a:t>
            </a:r>
            <a:r>
              <a:rPr lang="cs-CZ" sz="3600" dirty="0"/>
              <a:t> které vytvářejí </a:t>
            </a:r>
            <a:r>
              <a:rPr lang="cs-CZ" sz="3600" b="1" i="1" dirty="0">
                <a:solidFill>
                  <a:schemeClr val="accent1"/>
                </a:solidFill>
              </a:rPr>
              <a:t>polynukleotidový řetězec</a:t>
            </a:r>
          </a:p>
          <a:p>
            <a:pPr marL="463654" indent="-334963" fontAlgn="auto"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600" dirty="0"/>
              <a:t>Nukleotid je složen ze </a:t>
            </a:r>
            <a:r>
              <a:rPr lang="cs-CZ" sz="3600" dirty="0" smtClean="0"/>
              <a:t>třech </a:t>
            </a:r>
            <a:r>
              <a:rPr lang="cs-CZ" sz="3600" dirty="0"/>
              <a:t>částí:</a:t>
            </a:r>
          </a:p>
          <a:p>
            <a:pPr marL="643041" indent="-514350" fontAlgn="auto">
              <a:spcAft>
                <a:spcPts val="0"/>
              </a:spcAft>
              <a:buClrTx/>
              <a:buFont typeface="+mj-lt"/>
              <a:buAutoNum type="arabicParenR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600" dirty="0" smtClean="0"/>
              <a:t>monosacharid </a:t>
            </a:r>
            <a:r>
              <a:rPr lang="cs-CZ" sz="3600" dirty="0"/>
              <a:t>2-</a:t>
            </a:r>
            <a:r>
              <a:rPr lang="cs-CZ" sz="3600" dirty="0" err="1"/>
              <a:t>deoxy</a:t>
            </a:r>
            <a:r>
              <a:rPr lang="cs-CZ" sz="3600" dirty="0"/>
              <a:t>-D-ribóza</a:t>
            </a:r>
          </a:p>
          <a:p>
            <a:pPr marL="643041" indent="-514350" fontAlgn="auto">
              <a:spcAft>
                <a:spcPts val="0"/>
              </a:spcAft>
              <a:buClrTx/>
              <a:buFont typeface="+mj-lt"/>
              <a:buAutoNum type="arabicParenR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600" dirty="0" smtClean="0"/>
              <a:t>fosfátová </a:t>
            </a:r>
            <a:r>
              <a:rPr lang="cs-CZ" sz="3600" dirty="0"/>
              <a:t>skupina PO</a:t>
            </a:r>
            <a:r>
              <a:rPr lang="cs-CZ" sz="3600" baseline="-33000" dirty="0"/>
              <a:t>4</a:t>
            </a:r>
            <a:r>
              <a:rPr lang="cs-CZ" sz="3600" baseline="33000" dirty="0"/>
              <a:t>3-</a:t>
            </a:r>
          </a:p>
          <a:p>
            <a:pPr marL="643041" indent="-514350" fontAlgn="auto">
              <a:spcAft>
                <a:spcPts val="0"/>
              </a:spcAft>
              <a:buClrTx/>
              <a:buFont typeface="+mj-lt"/>
              <a:buAutoNum type="arabicParenR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600" dirty="0" smtClean="0"/>
              <a:t>dusíkaté </a:t>
            </a:r>
            <a:r>
              <a:rPr lang="cs-CZ" sz="3600" dirty="0"/>
              <a:t>báze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306388"/>
            <a:ext cx="8607425" cy="1135062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2–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deoxy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–D-ribóza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2519363"/>
            <a:ext cx="6840537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7412" name="AutoShape 3"/>
          <p:cNvSpPr>
            <a:spLocks noChangeArrowheads="1"/>
          </p:cNvSpPr>
          <p:nvPr/>
        </p:nvSpPr>
        <p:spPr bwMode="auto">
          <a:xfrm>
            <a:off x="539750" y="1801813"/>
            <a:ext cx="8820150" cy="4498975"/>
          </a:xfrm>
          <a:prstGeom prst="roundRect">
            <a:avLst>
              <a:gd name="adj" fmla="val 3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22449"/>
            <a:ext cx="10080625" cy="48593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306388"/>
            <a:ext cx="8607425" cy="113506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fosfátová skupina</a:t>
            </a:r>
          </a:p>
        </p:txBody>
      </p:sp>
      <p:sp>
        <p:nvSpPr>
          <p:cNvPr id="16387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1768475"/>
            <a:ext cx="9070975" cy="4989513"/>
          </a:xfrm>
        </p:spPr>
        <p:txBody>
          <a:bodyPr/>
          <a:lstStyle/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600" dirty="0" smtClean="0"/>
              <a:t>na uhlíkové atomy 2-deoxy-D-ribózy v pozici   3´a 5´ jsou navázány </a:t>
            </a:r>
            <a:r>
              <a:rPr lang="cs-CZ" sz="3600" b="1" i="1" dirty="0" err="1" smtClean="0">
                <a:solidFill>
                  <a:schemeClr val="accent1"/>
                </a:solidFill>
              </a:rPr>
              <a:t>fosfodiesterovou</a:t>
            </a:r>
            <a:r>
              <a:rPr lang="cs-CZ" sz="3600" b="1" i="1" dirty="0" smtClean="0">
                <a:solidFill>
                  <a:schemeClr val="accent1"/>
                </a:solidFill>
              </a:rPr>
              <a:t> vazbou</a:t>
            </a:r>
          </a:p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600" dirty="0" smtClean="0"/>
              <a:t>podle 3 a 5 uhlíkového atomu označeny konce 3´a 5´polynukleotidového řetězce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46075"/>
            <a:ext cx="9070975" cy="11715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dusíkaté báze (heterocyklické sloučeniny)‏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1768475"/>
            <a:ext cx="9070975" cy="4899025"/>
          </a:xfrm>
        </p:spPr>
        <p:txBody>
          <a:bodyPr>
            <a:normAutofit/>
          </a:bodyPr>
          <a:lstStyle/>
          <a:p>
            <a:pPr marL="643041" indent="-514350" fontAlgn="auto"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200" b="1" i="1" dirty="0" smtClean="0">
                <a:solidFill>
                  <a:schemeClr val="accent1"/>
                </a:solidFill>
              </a:rPr>
              <a:t>purinové</a:t>
            </a:r>
            <a:endParaRPr lang="cs-CZ" sz="3200" b="1" i="1" dirty="0">
              <a:solidFill>
                <a:schemeClr val="accent1"/>
              </a:solidFill>
            </a:endParaRPr>
          </a:p>
          <a:p>
            <a:pPr marL="463654" indent="-334963" fontAlgn="auto">
              <a:spcAft>
                <a:spcPts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200" dirty="0"/>
              <a:t>-</a:t>
            </a:r>
            <a:r>
              <a:rPr lang="cs-CZ" sz="3200" dirty="0" smtClean="0"/>
              <a:t>adenin (A), guanin (G)</a:t>
            </a:r>
            <a:endParaRPr lang="cs-CZ" sz="3200" dirty="0"/>
          </a:p>
          <a:p>
            <a:pPr marL="643041" indent="-514350" fontAlgn="auto"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200" b="1" i="1" dirty="0" smtClean="0">
                <a:solidFill>
                  <a:schemeClr val="accent1"/>
                </a:solidFill>
              </a:rPr>
              <a:t>pyrimidinové</a:t>
            </a:r>
            <a:endParaRPr lang="cs-CZ" sz="3200" b="1" i="1" dirty="0">
              <a:solidFill>
                <a:schemeClr val="accent1"/>
              </a:solidFill>
            </a:endParaRPr>
          </a:p>
          <a:p>
            <a:pPr marL="463654" indent="-334963" fontAlgn="auto">
              <a:spcAft>
                <a:spcPts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200" dirty="0"/>
              <a:t>-</a:t>
            </a:r>
            <a:r>
              <a:rPr lang="cs-CZ" sz="3200" dirty="0" smtClean="0"/>
              <a:t>cytosin (C), </a:t>
            </a:r>
            <a:r>
              <a:rPr lang="cs-CZ" sz="3200" dirty="0" err="1" smtClean="0"/>
              <a:t>thymin</a:t>
            </a:r>
            <a:r>
              <a:rPr lang="cs-CZ" sz="3200" dirty="0" smtClean="0"/>
              <a:t> (T)</a:t>
            </a:r>
          </a:p>
          <a:p>
            <a:pPr marL="463654" indent="-334963" fontAlgn="auto"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200" dirty="0" smtClean="0"/>
              <a:t>mezi komplementárními bázemi se vytvářejí </a:t>
            </a:r>
            <a:r>
              <a:rPr lang="cs-CZ" sz="3200" b="1" i="1" dirty="0" smtClean="0">
                <a:solidFill>
                  <a:schemeClr val="accent1"/>
                </a:solidFill>
              </a:rPr>
              <a:t>vodíkové můstky </a:t>
            </a:r>
            <a:r>
              <a:rPr lang="cs-CZ" sz="3200" dirty="0" smtClean="0"/>
              <a:t>(nevazebné interakce)</a:t>
            </a:r>
            <a:endParaRPr lang="cs-CZ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306388"/>
            <a:ext cx="8607425" cy="113506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komplementární báze v DNA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59" name="AutoShape 2"/>
          <p:cNvSpPr>
            <a:spLocks noChangeArrowheads="1"/>
          </p:cNvSpPr>
          <p:nvPr/>
        </p:nvSpPr>
        <p:spPr bwMode="auto">
          <a:xfrm>
            <a:off x="2160588" y="1800225"/>
            <a:ext cx="5578475" cy="4679950"/>
          </a:xfrm>
          <a:prstGeom prst="roundRect">
            <a:avLst>
              <a:gd name="adj" fmla="val 3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23888" y="1438156"/>
            <a:ext cx="7215238" cy="5857916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396875" y="350838"/>
            <a:ext cx="9070975" cy="117157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Polynukleotidový řetězec</a:t>
            </a:r>
          </a:p>
        </p:txBody>
      </p:sp>
      <p:sp>
        <p:nvSpPr>
          <p:cNvPr id="20483" name="Rectangle 2"/>
          <p:cNvSpPr>
            <a:spLocks noGrp="1" noChangeArrowheads="1"/>
          </p:cNvSpPr>
          <p:nvPr>
            <p:ph idx="1"/>
          </p:nvPr>
        </p:nvSpPr>
        <p:spPr>
          <a:xfrm>
            <a:off x="396875" y="1922463"/>
            <a:ext cx="9070975" cy="5133975"/>
          </a:xfrm>
        </p:spPr>
        <p:txBody>
          <a:bodyPr/>
          <a:lstStyle/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dirty="0" smtClean="0"/>
              <a:t> částice deoxyribózy jsou propojeny fosfátovými skupinami ( </a:t>
            </a:r>
            <a:r>
              <a:rPr lang="cs-CZ" sz="3200" b="1" i="1" dirty="0" err="1" smtClean="0"/>
              <a:t>fosfodiesterová</a:t>
            </a:r>
            <a:r>
              <a:rPr lang="cs-CZ" sz="3200" b="1" i="1" dirty="0" smtClean="0"/>
              <a:t> vazba)</a:t>
            </a:r>
            <a:r>
              <a:rPr lang="cs-CZ" sz="3200" dirty="0" smtClean="0"/>
              <a:t>‏</a:t>
            </a:r>
          </a:p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dirty="0" smtClean="0"/>
              <a:t> na každou deoxyribózu připojena jedna z dusíkatých bází (</a:t>
            </a:r>
            <a:r>
              <a:rPr lang="cs-CZ" sz="3200" b="1" i="1" dirty="0" smtClean="0"/>
              <a:t>N-glykosidická vazba)</a:t>
            </a:r>
            <a:r>
              <a:rPr lang="cs-CZ" sz="3200" dirty="0" smtClean="0"/>
              <a:t>‏</a:t>
            </a:r>
          </a:p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dirty="0" smtClean="0"/>
              <a:t> nukleotidy jsou uspořádány za sebou v určitém pořadí - </a:t>
            </a:r>
            <a:r>
              <a:rPr lang="cs-CZ" sz="3200" b="1" i="1" dirty="0" smtClean="0"/>
              <a:t>sekvenci</a:t>
            </a:r>
            <a:endParaRPr lang="cs-CZ" sz="3200" b="1" i="1" u="sng" dirty="0" smtClean="0"/>
          </a:p>
          <a:p>
            <a:pPr indent="-33496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                  </a:t>
            </a:r>
            <a:endParaRPr lang="cs-CZ" dirty="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5891" indent="-457200" fontAlgn="auto">
              <a:spcAft>
                <a:spcPts val="0"/>
              </a:spcAft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200" b="1" i="1" dirty="0" smtClean="0">
                <a:solidFill>
                  <a:schemeClr val="accent1"/>
                </a:solidFill>
                <a:cs typeface="Arial" charset="0"/>
              </a:rPr>
              <a:t>každý gen je v DNA zapsán jako charakteristická sekvence nukleotidů</a:t>
            </a:r>
          </a:p>
          <a:p>
            <a:pPr marL="585891" indent="-457200" fontAlgn="auto">
              <a:spcAft>
                <a:spcPts val="0"/>
              </a:spcAft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3200" dirty="0" smtClean="0">
                <a:cs typeface="Arial" charset="0"/>
              </a:rPr>
              <a:t>sekvenci zapisujeme zkratkami bází (př. </a:t>
            </a:r>
            <a:r>
              <a:rPr lang="cs-CZ" sz="3200" b="1" dirty="0" smtClean="0">
                <a:cs typeface="Arial" charset="0"/>
              </a:rPr>
              <a:t>5´AACTGCGATGCCCTT3´</a:t>
            </a:r>
            <a:r>
              <a:rPr lang="cs-CZ" sz="3200" dirty="0" smtClean="0">
                <a:cs typeface="Arial" charset="0"/>
              </a:rPr>
              <a:t>); </a:t>
            </a:r>
            <a:r>
              <a:rPr lang="cs-CZ" sz="3200" b="1" dirty="0" smtClean="0">
                <a:cs typeface="Arial" charset="0"/>
              </a:rPr>
              <a:t>5´</a:t>
            </a:r>
            <a:r>
              <a:rPr lang="cs-CZ" sz="3200" dirty="0" smtClean="0">
                <a:cs typeface="Arial" charset="0"/>
              </a:rPr>
              <a:t>a </a:t>
            </a:r>
            <a:r>
              <a:rPr lang="cs-CZ" sz="3200" b="1" dirty="0" smtClean="0">
                <a:cs typeface="Arial" charset="0"/>
              </a:rPr>
              <a:t>3´</a:t>
            </a:r>
            <a:r>
              <a:rPr lang="cs-CZ" sz="3200" dirty="0" smtClean="0">
                <a:cs typeface="Arial" charset="0"/>
              </a:rPr>
              <a:t>označují volné konce uhlíků deoxyribózy, čímž udávají orientaci řetězce</a:t>
            </a:r>
          </a:p>
          <a:p>
            <a:pPr marL="40318" indent="0" fontAlgn="auto">
              <a:spcAft>
                <a:spcPts val="0"/>
              </a:spcAft>
              <a:buNone/>
              <a:defRPr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08" y="395461"/>
            <a:ext cx="5613503" cy="655272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1"/>
          <p:cNvSpPr>
            <a:spLocks noChangeArrowheads="1"/>
          </p:cNvSpPr>
          <p:nvPr/>
        </p:nvSpPr>
        <p:spPr bwMode="auto">
          <a:xfrm>
            <a:off x="2700338" y="360363"/>
            <a:ext cx="3779837" cy="6119812"/>
          </a:xfrm>
          <a:prstGeom prst="roundRect">
            <a:avLst>
              <a:gd name="adj" fmla="val 4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9"/>
          <a:stretch/>
        </p:blipFill>
        <p:spPr bwMode="auto">
          <a:xfrm>
            <a:off x="2520032" y="179437"/>
            <a:ext cx="5328592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306388"/>
            <a:ext cx="8607425" cy="113506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Dvoušroubovice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579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1768475"/>
            <a:ext cx="9070975" cy="5395738"/>
          </a:xfrm>
        </p:spPr>
        <p:txBody>
          <a:bodyPr>
            <a:noAutofit/>
          </a:bodyPr>
          <a:lstStyle/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dirty="0" smtClean="0"/>
              <a:t>její strukturu objasnili americký biolog </a:t>
            </a:r>
            <a:r>
              <a:rPr lang="cs-CZ" sz="3200" b="1" dirty="0" smtClean="0">
                <a:solidFill>
                  <a:schemeClr val="accent1"/>
                </a:solidFill>
              </a:rPr>
              <a:t>J. D. Watson</a:t>
            </a:r>
            <a:r>
              <a:rPr lang="cs-CZ" sz="3200" dirty="0" smtClean="0">
                <a:solidFill>
                  <a:schemeClr val="accent1"/>
                </a:solidFill>
              </a:rPr>
              <a:t> </a:t>
            </a:r>
            <a:r>
              <a:rPr lang="cs-CZ" sz="3200" dirty="0" smtClean="0"/>
              <a:t>(nar.1928) a britský fyzik </a:t>
            </a:r>
            <a:r>
              <a:rPr lang="cs-CZ" sz="3200" b="1" dirty="0" smtClean="0">
                <a:solidFill>
                  <a:schemeClr val="accent1"/>
                </a:solidFill>
              </a:rPr>
              <a:t>H. C. Crick</a:t>
            </a:r>
            <a:r>
              <a:rPr lang="cs-CZ" sz="3200" dirty="0" smtClean="0">
                <a:solidFill>
                  <a:schemeClr val="accent1"/>
                </a:solidFill>
              </a:rPr>
              <a:t> </a:t>
            </a:r>
            <a:r>
              <a:rPr lang="cs-CZ" sz="3200" dirty="0" smtClean="0"/>
              <a:t>(1916-2004); společně pracovali v Cambridgi</a:t>
            </a:r>
          </a:p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dirty="0" smtClean="0"/>
              <a:t> molekula DNA je tvořena dvěma polynukleotidovými řetězci, které jsou navzájem propojeny vodíkovými můstky mezi dusíkatými bázemi </a:t>
            </a:r>
            <a:r>
              <a:rPr lang="cs-CZ" sz="3200" dirty="0" smtClean="0">
                <a:cs typeface="Arial" panose="020B0604020202020204" pitchFamily="34" charset="0"/>
              </a:rPr>
              <a:t>→</a:t>
            </a:r>
            <a:r>
              <a:rPr lang="cs-CZ" sz="3200" dirty="0" smtClean="0">
                <a:solidFill>
                  <a:schemeClr val="accent1"/>
                </a:solidFill>
                <a:cs typeface="Arial" panose="020B0604020202020204" pitchFamily="34" charset="0"/>
              </a:rPr>
              <a:t> báze </a:t>
            </a:r>
            <a:r>
              <a:rPr lang="cs-CZ" sz="3200" dirty="0" smtClean="0">
                <a:cs typeface="Arial" panose="020B0604020202020204" pitchFamily="34" charset="0"/>
              </a:rPr>
              <a:t>jsou navzájem</a:t>
            </a:r>
            <a:r>
              <a:rPr lang="cs-CZ" sz="3200" dirty="0" smtClean="0">
                <a:solidFill>
                  <a:schemeClr val="accent1"/>
                </a:solidFill>
                <a:cs typeface="Arial" panose="020B0604020202020204" pitchFamily="34" charset="0"/>
              </a:rPr>
              <a:t> </a:t>
            </a:r>
            <a:r>
              <a:rPr lang="cs-CZ" sz="32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komplementární</a:t>
            </a:r>
            <a:r>
              <a:rPr lang="cs-CZ" sz="3200" dirty="0" smtClean="0">
                <a:solidFill>
                  <a:schemeClr val="accent1"/>
                </a:solidFill>
                <a:cs typeface="Arial" panose="020B0604020202020204" pitchFamily="34" charset="0"/>
              </a:rPr>
              <a:t> </a:t>
            </a:r>
            <a:r>
              <a:rPr lang="cs-CZ" sz="3200" dirty="0" smtClean="0">
                <a:cs typeface="Arial" panose="020B0604020202020204" pitchFamily="34" charset="0"/>
              </a:rPr>
              <a:t>(A↔T;C↔G)‏</a:t>
            </a:r>
          </a:p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dirty="0" smtClean="0">
                <a:cs typeface="Arial" panose="020B0604020202020204" pitchFamily="34" charset="0"/>
              </a:rPr>
              <a:t>řetězce jsou navzájem </a:t>
            </a:r>
            <a:r>
              <a:rPr lang="cs-CZ" sz="32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antiparaleln</a:t>
            </a:r>
            <a:r>
              <a:rPr lang="cs-CZ" sz="3200" dirty="0" smtClean="0">
                <a:solidFill>
                  <a:schemeClr val="accent1"/>
                </a:solidFill>
                <a:cs typeface="Arial" panose="020B0604020202020204" pitchFamily="34" charset="0"/>
              </a:rPr>
              <a:t>í</a:t>
            </a:r>
            <a:r>
              <a:rPr lang="cs-CZ" sz="3200" dirty="0" smtClean="0">
                <a:cs typeface="Arial" panose="020B0604020202020204" pitchFamily="34" charset="0"/>
              </a:rPr>
              <a:t> → jeden orientován ve směru 5´→3´; druhý ve směru 3´→5´</a:t>
            </a:r>
          </a:p>
          <a:p>
            <a:pPr indent="-334963">
              <a:buClrTx/>
              <a:buFont typeface="Wingdings" panose="05000000000000000000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dirty="0" err="1" smtClean="0">
                <a:cs typeface="Arial" panose="020B0604020202020204" pitchFamily="34" charset="0"/>
              </a:rPr>
              <a:t>dvouřetězcový</a:t>
            </a:r>
            <a:r>
              <a:rPr lang="cs-CZ" sz="3200" dirty="0" smtClean="0">
                <a:cs typeface="Arial" panose="020B0604020202020204" pitchFamily="34" charset="0"/>
              </a:rPr>
              <a:t> útvar je stočen do </a:t>
            </a:r>
            <a:r>
              <a:rPr lang="cs-CZ" sz="32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šroubovice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1"/>
          <p:cNvSpPr>
            <a:spLocks noChangeArrowheads="1"/>
          </p:cNvSpPr>
          <p:nvPr/>
        </p:nvSpPr>
        <p:spPr bwMode="auto">
          <a:xfrm>
            <a:off x="2732088" y="512763"/>
            <a:ext cx="4705350" cy="6596062"/>
          </a:xfrm>
          <a:prstGeom prst="roundRect">
            <a:avLst>
              <a:gd name="adj" fmla="val 3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 t="2596" r="2548"/>
          <a:stretch>
            <a:fillRect/>
          </a:stretch>
        </p:blipFill>
        <p:spPr bwMode="auto">
          <a:xfrm>
            <a:off x="2540000" y="544513"/>
            <a:ext cx="4857750" cy="6475412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048" y="-128707"/>
            <a:ext cx="4680520" cy="76986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54668" indent="-514350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cs-CZ" dirty="0" smtClean="0"/>
              <a:t>Vysvětlete zkratky DNA a RNA.</a:t>
            </a:r>
          </a:p>
          <a:p>
            <a:pPr marL="554668" indent="-514350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cs-CZ" dirty="0" smtClean="0"/>
              <a:t>Jaké složky se podílejí na stavbě nukleotidu ? </a:t>
            </a:r>
          </a:p>
          <a:p>
            <a:pPr marL="554668" indent="-514350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cs-CZ" dirty="0" smtClean="0"/>
              <a:t>Jakými typy vazeb jsou složky v DNA vázány?</a:t>
            </a:r>
          </a:p>
          <a:p>
            <a:pPr marL="554668" indent="-514350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cs-CZ" dirty="0" smtClean="0"/>
              <a:t>Jaké báze jsou navzájem komplementární?</a:t>
            </a:r>
          </a:p>
          <a:p>
            <a:pPr marL="554668" indent="-514350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cs-CZ" dirty="0" smtClean="0"/>
              <a:t>Co znamená, že jsou řetězce DNA antiparalelní?</a:t>
            </a:r>
          </a:p>
          <a:p>
            <a:pPr marL="554668" indent="-514350" fontAlgn="auto">
              <a:spcAft>
                <a:spcPts val="0"/>
              </a:spcAft>
              <a:buFont typeface="+mj-lt"/>
              <a:buAutoNum type="arabicParenR"/>
              <a:defRPr/>
            </a:pPr>
            <a:endParaRPr lang="cs-CZ" dirty="0" smtClean="0"/>
          </a:p>
          <a:p>
            <a:pPr marL="554668" indent="-514350" fontAlgn="auto">
              <a:spcAft>
                <a:spcPts val="0"/>
              </a:spcAft>
              <a:buFont typeface="+mj-lt"/>
              <a:buAutoNum type="arabicParenR"/>
              <a:defRPr/>
            </a:pPr>
            <a:endParaRPr lang="cs-CZ" dirty="0" smtClean="0"/>
          </a:p>
          <a:p>
            <a:pPr marL="554668" indent="-514350" fontAlgn="auto">
              <a:spcAft>
                <a:spcPts val="0"/>
              </a:spcAft>
              <a:buFont typeface="+mj-lt"/>
              <a:buAutoNum type="arabicParenR"/>
              <a:defRPr/>
            </a:pP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67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JELÍNEK, Jan; ZICHÁČEK, Vladimír. </a:t>
            </a:r>
            <a:r>
              <a:rPr lang="cs-CZ" i="1" dirty="0"/>
              <a:t>Biologie pro gymnázia</a:t>
            </a:r>
            <a:r>
              <a:rPr lang="cs-CZ" dirty="0"/>
              <a:t>. Olomouc: Nakladatelství Olomouc, 2006, ISBN 80-7182-217-5.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VACÍK, Jiří a kol. </a:t>
            </a:r>
            <a:r>
              <a:rPr lang="cs-CZ" i="1" dirty="0"/>
              <a:t>Přehled středoškolské chemie</a:t>
            </a:r>
            <a:r>
              <a:rPr lang="cs-CZ" dirty="0"/>
              <a:t>. Praha: SPN, 1999, ISBN 80-7235-108-7.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OBRAZOVÝ MATERIÁL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 Str.16- </a:t>
            </a:r>
            <a:r>
              <a:rPr lang="cs-CZ" dirty="0"/>
              <a:t>RICHARD WHEELER. </a:t>
            </a:r>
            <a:r>
              <a:rPr lang="cs-CZ" i="1" dirty="0"/>
              <a:t>wikimedia.org</a:t>
            </a:r>
            <a:r>
              <a:rPr lang="cs-CZ" dirty="0"/>
              <a:t> [online]. [cit. </a:t>
            </a:r>
            <a:r>
              <a:rPr lang="cs-CZ" dirty="0" smtClean="0"/>
              <a:t>25.8.2013</a:t>
            </a:r>
            <a:r>
              <a:rPr lang="cs-CZ" dirty="0" smtClean="0"/>
              <a:t>]. </a:t>
            </a:r>
            <a:r>
              <a:rPr lang="cs-CZ" dirty="0"/>
              <a:t>Dostupný na WWW: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commons.wikimedia.org/wiki/File:DNA_orbit_animated.gif?fastcci_from=203082</a:t>
            </a:r>
            <a:r>
              <a:rPr lang="cs-CZ" dirty="0" smtClean="0"/>
              <a:t> </a:t>
            </a: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Str.12- AUTOR NEUVEDEN. </a:t>
            </a:r>
            <a:r>
              <a:rPr lang="cs-CZ" i="1" dirty="0"/>
              <a:t>wikimedia.org</a:t>
            </a:r>
            <a:r>
              <a:rPr lang="cs-CZ" dirty="0"/>
              <a:t> [online]. [cit. </a:t>
            </a:r>
            <a:r>
              <a:rPr lang="cs-CZ" dirty="0" smtClean="0"/>
              <a:t>25.8.2013</a:t>
            </a:r>
            <a:r>
              <a:rPr lang="cs-CZ" dirty="0" smtClean="0"/>
              <a:t>]. </a:t>
            </a:r>
            <a:r>
              <a:rPr lang="cs-CZ" dirty="0"/>
              <a:t>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commons.wikimedia.org/wiki/File:DNA_chemical_structure.svg?uselang=cs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329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>
</file>

<file path=ppt/theme/theme1.xml><?xml version="1.0" encoding="utf-8"?>
<a:theme xmlns:a="http://schemas.openxmlformats.org/drawingml/2006/main" name="Hloubka">
  <a:themeElements>
    <a:clrScheme name="Červeno-fialová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3016C5A4-E631-4977-A608-ACFB47552625}"/>
    </a:ext>
  </a:ext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Hloubka</Template>
  <TotalTime>34757</TotalTime>
  <Words>564</Words>
  <Application>Microsoft Office PowerPoint</Application>
  <PresentationFormat>Vlastní</PresentationFormat>
  <Paragraphs>70</Paragraphs>
  <Slides>19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5" baseType="lpstr">
      <vt:lpstr>Arial</vt:lpstr>
      <vt:lpstr>Calibri</vt:lpstr>
      <vt:lpstr>Corbel</vt:lpstr>
      <vt:lpstr>Times New Roman</vt:lpstr>
      <vt:lpstr>Wingdings</vt:lpstr>
      <vt:lpstr>Hloubka</vt:lpstr>
      <vt:lpstr>Prezentace aplikace PowerPoint</vt:lpstr>
      <vt:lpstr>ANOTACE</vt:lpstr>
      <vt:lpstr>          STRUKTURA DNA</vt:lpstr>
      <vt:lpstr>Molekulární genetika</vt:lpstr>
      <vt:lpstr>Stavba DNA</vt:lpstr>
      <vt:lpstr>2–deoxy–D-ribóza</vt:lpstr>
      <vt:lpstr>fosfátová skupina</vt:lpstr>
      <vt:lpstr>dusíkaté báze (heterocyklické sloučeniny)‏</vt:lpstr>
      <vt:lpstr>komplementární báze v DNA</vt:lpstr>
      <vt:lpstr>Polynukleotidový řetězec</vt:lpstr>
      <vt:lpstr>Prezentace aplikace PowerPoint</vt:lpstr>
      <vt:lpstr>Prezentace aplikace PowerPoint</vt:lpstr>
      <vt:lpstr>Prezentace aplikace PowerPoint</vt:lpstr>
      <vt:lpstr>Dvoušroubovice</vt:lpstr>
      <vt:lpstr>Prezentace aplikace PowerPoint</vt:lpstr>
      <vt:lpstr>Prezentace aplikace PowerPoint</vt:lpstr>
      <vt:lpstr>OPAKOVÁNÍ</vt:lpstr>
      <vt:lpstr>ZDROJE</vt:lpstr>
      <vt:lpstr>OBRAZOVÝ MATERIÁL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3)Struktura DNA</dc:title>
  <dc:creator>fialova</dc:creator>
  <cp:lastModifiedBy>Pavel Fiala</cp:lastModifiedBy>
  <cp:revision>21</cp:revision>
  <cp:lastPrinted>1601-01-01T00:00:00Z</cp:lastPrinted>
  <dcterms:created xsi:type="dcterms:W3CDTF">1601-01-01T00:00:00Z</dcterms:created>
  <dcterms:modified xsi:type="dcterms:W3CDTF">2014-03-06T15:15:31Z</dcterms:modified>
</cp:coreProperties>
</file>