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44" r:id="rId1"/>
  </p:sldMasterIdLst>
  <p:notesMasterIdLst>
    <p:notesMasterId r:id="rId17"/>
  </p:notesMasterIdLst>
  <p:sldIdLst>
    <p:sldId id="310" r:id="rId2"/>
    <p:sldId id="311" r:id="rId3"/>
    <p:sldId id="290" r:id="rId4"/>
    <p:sldId id="292" r:id="rId5"/>
    <p:sldId id="294" r:id="rId6"/>
    <p:sldId id="296" r:id="rId7"/>
    <p:sldId id="299" r:id="rId8"/>
    <p:sldId id="300" r:id="rId9"/>
    <p:sldId id="302" r:id="rId10"/>
    <p:sldId id="313" r:id="rId11"/>
    <p:sldId id="304" r:id="rId12"/>
    <p:sldId id="307" r:id="rId13"/>
    <p:sldId id="309" r:id="rId14"/>
    <p:sldId id="312" r:id="rId15"/>
    <p:sldId id="308" r:id="rId16"/>
  </p:sldIdLst>
  <p:sldSz cx="10080625" cy="7559675"/>
  <p:notesSz cx="7559675" cy="10691813"/>
  <p:defaultTextStyle>
    <a:defPPr>
      <a:defRPr lang="en-GB"/>
    </a:defPPr>
    <a:lvl1pPr algn="l" defTabSz="449263" rtl="0" eaLnBrk="0" fontAlgn="base" hangingPunct="0">
      <a:spcBef>
        <a:spcPct val="0"/>
      </a:spcBef>
      <a:spcAft>
        <a:spcPct val="0"/>
      </a:spcAft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0"/>
      </a:spcBef>
      <a:spcAft>
        <a:spcPct val="0"/>
      </a:spcAft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0"/>
      </a:spcBef>
      <a:spcAft>
        <a:spcPct val="0"/>
      </a:spcAft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0"/>
      </a:spcBef>
      <a:spcAft>
        <a:spcPct val="0"/>
      </a:spcAft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0"/>
      </a:spcBef>
      <a:spcAft>
        <a:spcPct val="0"/>
      </a:spcAft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630" y="-414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AutoShape 1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36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cs-CZ"/>
          </a:p>
        </p:txBody>
      </p:sp>
      <p:sp>
        <p:nvSpPr>
          <p:cNvPr id="9219" name="AutoShape 2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cs-CZ"/>
          </a:p>
        </p:txBody>
      </p:sp>
      <p:sp>
        <p:nvSpPr>
          <p:cNvPr id="9220" name="AutoShape 3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cs-CZ"/>
          </a:p>
        </p:txBody>
      </p:sp>
      <p:sp>
        <p:nvSpPr>
          <p:cNvPr id="9221" name="AutoShape 4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cs-CZ"/>
          </a:p>
        </p:txBody>
      </p:sp>
      <p:sp>
        <p:nvSpPr>
          <p:cNvPr id="9222" name="AutoShape 5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cs-CZ"/>
          </a:p>
        </p:txBody>
      </p:sp>
      <p:sp>
        <p:nvSpPr>
          <p:cNvPr id="9223" name="AutoShape 6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cs-CZ"/>
          </a:p>
        </p:txBody>
      </p:sp>
      <p:sp>
        <p:nvSpPr>
          <p:cNvPr id="9224" name="Rectangle 7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22837" cy="3689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3080" name="Rectangle 8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14937" cy="4095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</p:spTree>
    <p:extLst>
      <p:ext uri="{BB962C8B-B14F-4D97-AF65-F5344CB8AC3E}">
        <p14:creationId xmlns:p14="http://schemas.microsoft.com/office/powerpoint/2010/main" xmlns="" val="16134014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314450" y="1027113"/>
            <a:ext cx="4919663" cy="36893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2D461C2E-C723-40E4-BF81-EC4A9B7EC413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82678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 Box 1"/>
          <p:cNvSpPr txBox="1">
            <a:spLocks noChangeArrowheads="1"/>
          </p:cNvSpPr>
          <p:nvPr/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cs-CZ"/>
          </a:p>
        </p:txBody>
      </p:sp>
      <p:sp>
        <p:nvSpPr>
          <p:cNvPr id="12291" name="Rectangle 2"/>
          <p:cNvSpPr txBox="1">
            <a:spLocks noGrp="1" noChangeArrowheads="1"/>
          </p:cNvSpPr>
          <p:nvPr>
            <p:ph type="body"/>
          </p:nvPr>
        </p:nvSpPr>
        <p:spPr>
          <a:xfrm>
            <a:off x="1169988" y="5086350"/>
            <a:ext cx="5216525" cy="4097338"/>
          </a:xfrm>
          <a:noFill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xmlns="" val="35700607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 Box 1"/>
          <p:cNvSpPr txBox="1">
            <a:spLocks noChangeArrowheads="1"/>
          </p:cNvSpPr>
          <p:nvPr/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cs-CZ"/>
          </a:p>
        </p:txBody>
      </p:sp>
      <p:sp>
        <p:nvSpPr>
          <p:cNvPr id="14339" name="Rectangle 2"/>
          <p:cNvSpPr txBox="1">
            <a:spLocks noGrp="1" noChangeArrowheads="1"/>
          </p:cNvSpPr>
          <p:nvPr>
            <p:ph type="body"/>
          </p:nvPr>
        </p:nvSpPr>
        <p:spPr>
          <a:xfrm>
            <a:off x="1169988" y="5086350"/>
            <a:ext cx="5216525" cy="4097338"/>
          </a:xfrm>
          <a:noFill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xmlns="" val="40224182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1"/>
          <p:cNvSpPr txBox="1">
            <a:spLocks noChangeArrowheads="1"/>
          </p:cNvSpPr>
          <p:nvPr/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cs-CZ"/>
          </a:p>
        </p:txBody>
      </p:sp>
      <p:sp>
        <p:nvSpPr>
          <p:cNvPr id="16387" name="Rectangle 2"/>
          <p:cNvSpPr txBox="1">
            <a:spLocks noGrp="1" noChangeArrowheads="1"/>
          </p:cNvSpPr>
          <p:nvPr>
            <p:ph type="body"/>
          </p:nvPr>
        </p:nvSpPr>
        <p:spPr>
          <a:xfrm>
            <a:off x="1169988" y="5086350"/>
            <a:ext cx="5216525" cy="4097338"/>
          </a:xfrm>
          <a:noFill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xmlns="" val="33798833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 Box 1"/>
          <p:cNvSpPr txBox="1">
            <a:spLocks noChangeArrowheads="1"/>
          </p:cNvSpPr>
          <p:nvPr/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cs-CZ"/>
          </a:p>
        </p:txBody>
      </p:sp>
      <p:sp>
        <p:nvSpPr>
          <p:cNvPr id="18435" name="Rectangle 2"/>
          <p:cNvSpPr txBox="1">
            <a:spLocks noGrp="1" noChangeArrowheads="1"/>
          </p:cNvSpPr>
          <p:nvPr>
            <p:ph type="body"/>
          </p:nvPr>
        </p:nvSpPr>
        <p:spPr>
          <a:xfrm>
            <a:off x="1169988" y="5086350"/>
            <a:ext cx="5216525" cy="4097338"/>
          </a:xfrm>
          <a:noFill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xmlns="" val="34651588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ext Box 1"/>
          <p:cNvSpPr txBox="1">
            <a:spLocks noChangeArrowheads="1"/>
          </p:cNvSpPr>
          <p:nvPr/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cs-CZ"/>
          </a:p>
        </p:txBody>
      </p:sp>
      <p:sp>
        <p:nvSpPr>
          <p:cNvPr id="20483" name="Rectangle 2"/>
          <p:cNvSpPr txBox="1">
            <a:spLocks noGrp="1" noChangeArrowheads="1"/>
          </p:cNvSpPr>
          <p:nvPr>
            <p:ph type="body"/>
          </p:nvPr>
        </p:nvSpPr>
        <p:spPr>
          <a:xfrm>
            <a:off x="1169988" y="5086350"/>
            <a:ext cx="5216525" cy="4097338"/>
          </a:xfrm>
          <a:noFill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xmlns="" val="15802937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 Box 1"/>
          <p:cNvSpPr txBox="1">
            <a:spLocks noChangeArrowheads="1"/>
          </p:cNvSpPr>
          <p:nvPr/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cs-CZ"/>
          </a:p>
        </p:txBody>
      </p:sp>
      <p:sp>
        <p:nvSpPr>
          <p:cNvPr id="22531" name="Rectangle 2"/>
          <p:cNvSpPr txBox="1">
            <a:spLocks noGrp="1" noChangeArrowheads="1"/>
          </p:cNvSpPr>
          <p:nvPr>
            <p:ph type="body"/>
          </p:nvPr>
        </p:nvSpPr>
        <p:spPr>
          <a:xfrm>
            <a:off x="1169988" y="5086350"/>
            <a:ext cx="5216525" cy="4097338"/>
          </a:xfrm>
          <a:noFill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xmlns="" val="36319425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 Box 1"/>
          <p:cNvSpPr txBox="1">
            <a:spLocks noChangeArrowheads="1"/>
          </p:cNvSpPr>
          <p:nvPr/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cs-CZ"/>
          </a:p>
        </p:txBody>
      </p:sp>
      <p:sp>
        <p:nvSpPr>
          <p:cNvPr id="24579" name="Rectangle 2"/>
          <p:cNvSpPr txBox="1">
            <a:spLocks noGrp="1" noChangeArrowheads="1"/>
          </p:cNvSpPr>
          <p:nvPr>
            <p:ph type="body"/>
          </p:nvPr>
        </p:nvSpPr>
        <p:spPr>
          <a:xfrm>
            <a:off x="1169988" y="5086350"/>
            <a:ext cx="5216525" cy="4097338"/>
          </a:xfrm>
          <a:noFill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xmlns="" val="133597943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ext Box 1"/>
          <p:cNvSpPr txBox="1">
            <a:spLocks noChangeArrowheads="1"/>
          </p:cNvSpPr>
          <p:nvPr/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cs-CZ"/>
          </a:p>
        </p:txBody>
      </p:sp>
      <p:sp>
        <p:nvSpPr>
          <p:cNvPr id="26627" name="Rectangle 2"/>
          <p:cNvSpPr txBox="1">
            <a:spLocks noGrp="1" noChangeArrowheads="1"/>
          </p:cNvSpPr>
          <p:nvPr>
            <p:ph type="body"/>
          </p:nvPr>
        </p:nvSpPr>
        <p:spPr>
          <a:xfrm>
            <a:off x="1169988" y="5086350"/>
            <a:ext cx="5216525" cy="4097338"/>
          </a:xfrm>
          <a:noFill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xmlns="" val="5403275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27113" y="4920764"/>
            <a:ext cx="7560469" cy="1316880"/>
          </a:xfrm>
        </p:spPr>
        <p:txBody>
          <a:bodyPr wrap="none" anchor="t"/>
          <a:lstStyle>
            <a:lvl1pPr algn="r">
              <a:defRPr sz="7937" b="0" spc="-248">
                <a:gradFill flip="none" rotWithShape="1">
                  <a:gsLst>
                    <a:gs pos="0">
                      <a:schemeClr val="tx1"/>
                    </a:gs>
                    <a:gs pos="68000">
                      <a:srgbClr val="F1F1F1"/>
                    </a:gs>
                    <a:gs pos="100000">
                      <a:schemeClr val="bg1">
                        <a:lumMod val="11000"/>
                        <a:lumOff val="89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</a:defRPr>
            </a:lvl1pPr>
          </a:lstStyle>
          <a:p>
            <a:pPr lvl="0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7112" y="4221732"/>
            <a:ext cx="7560469" cy="681807"/>
          </a:xfrm>
        </p:spPr>
        <p:txBody>
          <a:bodyPr anchor="b"/>
          <a:lstStyle>
            <a:lvl1pPr marL="0" indent="0" algn="r">
              <a:buNone/>
              <a:defRPr sz="2646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</a:lstStyle>
          <a:p>
            <a:pPr lvl="0"/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D33117-0E23-4637-ABA9-3F24D50153A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1535534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32DC4C0-D193-4C84-9A4F-C45B703F9B68}" type="datetimeFigureOut">
              <a:rPr lang="en-US"/>
              <a:pPr>
                <a:defRPr/>
              </a:pPr>
              <a:t>3/12/2014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FEB02D-6E92-4556-AA4E-F1C73BCE4975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4493354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706547" y="4920764"/>
            <a:ext cx="7560469" cy="1316880"/>
          </a:xfrm>
        </p:spPr>
        <p:txBody>
          <a:bodyPr wrap="none" anchor="t"/>
          <a:lstStyle>
            <a:lvl1pPr algn="l">
              <a:defRPr sz="7937" b="0" spc="-248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32000"/>
                        <a:lumOff val="68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706547" y="4221731"/>
            <a:ext cx="7560469" cy="681034"/>
          </a:xfrm>
        </p:spPr>
        <p:txBody>
          <a:bodyPr anchor="b"/>
          <a:lstStyle>
            <a:lvl1pPr marL="0" indent="0" algn="l">
              <a:buNone/>
              <a:defRPr sz="2646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377979" indent="0" algn="ctr">
              <a:buNone/>
              <a:defRPr sz="1653"/>
            </a:lvl2pPr>
            <a:lvl3pPr marL="755957" indent="0" algn="ctr">
              <a:buNone/>
              <a:defRPr sz="1488"/>
            </a:lvl3pPr>
            <a:lvl4pPr marL="1133936" indent="0" algn="ctr">
              <a:buNone/>
              <a:defRPr sz="1323"/>
            </a:lvl4pPr>
            <a:lvl5pPr marL="1511915" indent="0" algn="ctr">
              <a:buNone/>
              <a:defRPr sz="1323"/>
            </a:lvl5pPr>
            <a:lvl6pPr marL="1889893" indent="0" algn="ctr">
              <a:buNone/>
              <a:defRPr sz="1323"/>
            </a:lvl6pPr>
            <a:lvl7pPr marL="2267872" indent="0" algn="ctr">
              <a:buNone/>
              <a:defRPr sz="1323"/>
            </a:lvl7pPr>
            <a:lvl8pPr marL="2645851" indent="0" algn="ctr">
              <a:buNone/>
              <a:defRPr sz="1323"/>
            </a:lvl8pPr>
            <a:lvl9pPr marL="3023829" indent="0" algn="ctr">
              <a:buNone/>
              <a:defRPr sz="1323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F93E56-1BE9-411D-B65F-C84894B9A49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832312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26042" y="2012414"/>
            <a:ext cx="4154964" cy="4796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25389" y="2012414"/>
            <a:ext cx="4162193" cy="4796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CB575C-4595-460A-8576-7F67EF1BDF6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9963464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6042" y="1853171"/>
            <a:ext cx="4154964" cy="908210"/>
          </a:xfrm>
        </p:spPr>
        <p:txBody>
          <a:bodyPr anchor="b"/>
          <a:lstStyle>
            <a:lvl1pPr marL="0" indent="0">
              <a:buNone/>
              <a:defRPr sz="2205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26042" y="2761381"/>
            <a:ext cx="4154964" cy="40615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25389" y="1853171"/>
            <a:ext cx="4163506" cy="908210"/>
          </a:xfrm>
        </p:spPr>
        <p:txBody>
          <a:bodyPr anchor="b"/>
          <a:lstStyle>
            <a:lvl1pPr>
              <a:buNone/>
              <a:defRPr lang="en-US" sz="2205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225389" y="2761381"/>
            <a:ext cx="4163506" cy="40615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E0D477-C96A-4868-B48B-B18D3DC3CEB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9248649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8F1360-783E-46D4-AC5F-F6C28299D6F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371908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3D1CED-FDDD-4E5E-9D11-C12D6351058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29131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503978"/>
            <a:ext cx="3251264" cy="1763924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5579" y="1088455"/>
            <a:ext cx="5103316" cy="5372269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6042" y="2267902"/>
            <a:ext cx="3019578" cy="4201570"/>
          </a:xfrm>
        </p:spPr>
        <p:txBody>
          <a:bodyPr/>
          <a:lstStyle>
            <a:lvl1pPr marL="0" indent="0">
              <a:buNone/>
              <a:defRPr sz="154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21EDEA-BC8A-4F4B-8CAF-FF2A3EFA659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2054086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503978"/>
            <a:ext cx="3251264" cy="1763924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85579" y="1088455"/>
            <a:ext cx="5103316" cy="5372269"/>
          </a:xfrm>
        </p:spPr>
        <p:txBody>
          <a:bodyPr anchor="t"/>
          <a:lstStyle>
            <a:lvl1pPr marL="0" indent="0">
              <a:buNone/>
              <a:defRPr sz="2646"/>
            </a:lvl1pPr>
            <a:lvl2pPr marL="377979" indent="0">
              <a:buNone/>
              <a:defRPr sz="2315"/>
            </a:lvl2pPr>
            <a:lvl3pPr marL="755957" indent="0">
              <a:buNone/>
              <a:defRPr sz="1984"/>
            </a:lvl3pPr>
            <a:lvl4pPr marL="1133936" indent="0">
              <a:buNone/>
              <a:defRPr sz="1653"/>
            </a:lvl4pPr>
            <a:lvl5pPr marL="1511915" indent="0">
              <a:buNone/>
              <a:defRPr sz="1653"/>
            </a:lvl5pPr>
            <a:lvl6pPr marL="1889893" indent="0">
              <a:buNone/>
              <a:defRPr sz="1653"/>
            </a:lvl6pPr>
            <a:lvl7pPr marL="2267872" indent="0">
              <a:buNone/>
              <a:defRPr sz="1653"/>
            </a:lvl7pPr>
            <a:lvl8pPr marL="2645851" indent="0">
              <a:buNone/>
              <a:defRPr sz="1653"/>
            </a:lvl8pPr>
            <a:lvl9pPr marL="3023829" indent="0">
              <a:buNone/>
              <a:defRPr sz="1653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6042" y="2267902"/>
            <a:ext cx="3019578" cy="4201570"/>
          </a:xfrm>
        </p:spPr>
        <p:txBody>
          <a:bodyPr/>
          <a:lstStyle>
            <a:lvl1pPr marL="0" indent="0">
              <a:buNone/>
              <a:defRPr sz="154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9F2675-93AE-4947-B4EB-5462D9EDFBB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8668597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813987"/>
            <a:ext cx="8694539" cy="903187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356" y="1088455"/>
            <a:ext cx="8694539" cy="3725532"/>
          </a:xfrm>
        </p:spPr>
        <p:txBody>
          <a:bodyPr anchor="t"/>
          <a:lstStyle>
            <a:lvl1pPr marL="0" indent="0">
              <a:buNone/>
              <a:defRPr sz="2646"/>
            </a:lvl1pPr>
            <a:lvl2pPr marL="377979" indent="0">
              <a:buNone/>
              <a:defRPr sz="2315"/>
            </a:lvl2pPr>
            <a:lvl3pPr marL="755957" indent="0">
              <a:buNone/>
              <a:defRPr sz="1984"/>
            </a:lvl3pPr>
            <a:lvl4pPr marL="1133936" indent="0">
              <a:buNone/>
              <a:defRPr sz="1653"/>
            </a:lvl4pPr>
            <a:lvl5pPr marL="1511915" indent="0">
              <a:buNone/>
              <a:defRPr sz="1653"/>
            </a:lvl5pPr>
            <a:lvl6pPr marL="1889893" indent="0">
              <a:buNone/>
              <a:defRPr sz="1653"/>
            </a:lvl6pPr>
            <a:lvl7pPr marL="2267872" indent="0">
              <a:buNone/>
              <a:defRPr sz="1653"/>
            </a:lvl7pPr>
            <a:lvl8pPr marL="2645851" indent="0">
              <a:buNone/>
              <a:defRPr sz="1653"/>
            </a:lvl8pPr>
            <a:lvl9pPr marL="3023829" indent="0">
              <a:buNone/>
              <a:defRPr sz="1653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5717173"/>
            <a:ext cx="8693226" cy="752299"/>
          </a:xfrm>
        </p:spPr>
        <p:txBody>
          <a:bodyPr/>
          <a:lstStyle>
            <a:lvl1pPr marL="0" indent="0">
              <a:buNone/>
              <a:defRPr sz="132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F32252A4-01A2-4806-875B-D4A26684540E}" type="datetimeFigureOut">
              <a:rPr lang="en-US"/>
              <a:pPr>
                <a:defRPr/>
              </a:pPr>
              <a:t>3/12/2014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6DDEB1-EB0C-4D44-A13F-A9637E11CA3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4673096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02483"/>
            <a:ext cx="8694539" cy="3895960"/>
          </a:xfrm>
        </p:spPr>
        <p:txBody>
          <a:bodyPr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4948731"/>
            <a:ext cx="8693226" cy="1655485"/>
          </a:xfrm>
        </p:spPr>
        <p:txBody>
          <a:bodyPr anchor="ctr"/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C42696C8-DD4D-4CA9-9A2F-57291EB3E73C}" type="datetimeFigureOut">
              <a:rPr lang="en-US"/>
              <a:pPr>
                <a:defRPr/>
              </a:pPr>
              <a:t>3/12/2014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9F9861-8F66-43B2-8CDE-E8B09ECDDE7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42909905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8"/>
          <p:cNvSpPr txBox="1"/>
          <p:nvPr/>
        </p:nvSpPr>
        <p:spPr>
          <a:xfrm>
            <a:off x="919163" y="866775"/>
            <a:ext cx="503237" cy="644525"/>
          </a:xfrm>
          <a:prstGeom prst="rect">
            <a:avLst/>
          </a:prstGeom>
        </p:spPr>
        <p:txBody>
          <a:bodyPr lIns="75597" tIns="37798" rIns="75597" bIns="37798" anchor="ctr"/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defRPr/>
            </a:pPr>
            <a:r>
              <a:rPr lang="en-US" sz="6614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" name="TextBox 9"/>
          <p:cNvSpPr txBox="1"/>
          <p:nvPr/>
        </p:nvSpPr>
        <p:spPr>
          <a:xfrm>
            <a:off x="8629650" y="3024188"/>
            <a:ext cx="504825" cy="644525"/>
          </a:xfrm>
          <a:prstGeom prst="rect">
            <a:avLst/>
          </a:prstGeom>
        </p:spPr>
        <p:txBody>
          <a:bodyPr lIns="75597" tIns="37798" rIns="75597" bIns="37798" anchor="ctr"/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algn="r"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defRPr/>
            </a:pPr>
            <a:r>
              <a:rPr lang="en-US" sz="6614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5761" y="402483"/>
            <a:ext cx="7691729" cy="3299122"/>
          </a:xfrm>
        </p:spPr>
        <p:txBody>
          <a:bodyPr/>
          <a:lstStyle>
            <a:lvl1pPr>
              <a:defRPr sz="3638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22669" y="3709903"/>
            <a:ext cx="7236601" cy="605136"/>
          </a:xfrm>
        </p:spPr>
        <p:txBody>
          <a:bodyPr anchor="t"/>
          <a:lstStyle>
            <a:lvl1pPr marL="0" indent="0">
              <a:buNone/>
              <a:defRPr sz="1157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043" y="4962322"/>
            <a:ext cx="8691913" cy="1641894"/>
          </a:xfrm>
        </p:spPr>
        <p:txBody>
          <a:bodyPr anchor="ctr"/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794B918-8448-41F9-959D-C17B02211DFA}" type="datetimeFigureOut">
              <a:rPr lang="en-US"/>
              <a:pPr>
                <a:defRPr/>
              </a:pPr>
              <a:t>3/12/2014</a:t>
            </a:fld>
            <a:endParaRPr lang="en-US" dirty="0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232D54-C6E8-45A8-9962-5B82A680817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0098541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2565052"/>
            <a:ext cx="8694539" cy="2768833"/>
          </a:xfrm>
        </p:spPr>
        <p:txBody>
          <a:bodyPr anchor="b"/>
          <a:lstStyle>
            <a:lvl1pPr>
              <a:defRPr sz="4464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5346867"/>
            <a:ext cx="8693226" cy="1257349"/>
          </a:xfrm>
        </p:spPr>
        <p:txBody>
          <a:bodyPr anchor="t"/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77B48BC8-2AF4-41AD-B715-38F209A521E1}" type="datetimeFigureOut">
              <a:rPr lang="en-US"/>
              <a:pPr>
                <a:defRPr/>
              </a:pPr>
              <a:t>3/12/2014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5B5268-99B2-454C-8F0F-DBE6131CF1B6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1658150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05695" y="2078911"/>
            <a:ext cx="2436537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1831" y="2834878"/>
            <a:ext cx="2420401" cy="3956580"/>
          </a:xfrm>
        </p:spPr>
        <p:txBody>
          <a:bodyPr anchor="t"/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793459" y="2078911"/>
            <a:ext cx="2427752" cy="635222"/>
          </a:xfrm>
        </p:spPr>
        <p:txBody>
          <a:bodyPr anchor="b">
            <a:noAutofit/>
          </a:bodyPr>
          <a:lstStyle>
            <a:lvl1pPr>
              <a:buNone/>
              <a:defRPr lang="en-US" sz="1984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784734" y="2834878"/>
            <a:ext cx="2436477" cy="3956580"/>
          </a:xfrm>
        </p:spPr>
        <p:txBody>
          <a:bodyPr anchor="t"/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473227" y="2078911"/>
            <a:ext cx="2424338" cy="635222"/>
          </a:xfrm>
        </p:spPr>
        <p:txBody>
          <a:bodyPr anchor="b">
            <a:noAutofit/>
          </a:bodyPr>
          <a:lstStyle>
            <a:lvl1pPr>
              <a:buNone/>
              <a:defRPr lang="en-US" sz="1984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6473227" y="2834878"/>
            <a:ext cx="2424338" cy="3956580"/>
          </a:xfrm>
        </p:spPr>
        <p:txBody>
          <a:bodyPr anchor="t"/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Date Placeholder 2"/>
          <p:cNvSpPr>
            <a:spLocks noGrp="1"/>
          </p:cNvSpPr>
          <p:nvPr>
            <p:ph type="dt" sz="half" idx="18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9AAD0C5-C422-4158-B146-57F52ACEA17F}" type="datetimeFigureOut">
              <a:rPr lang="en-US"/>
              <a:pPr>
                <a:defRPr/>
              </a:pPr>
              <a:t>3/12/2014</a:t>
            </a:fld>
            <a:endParaRPr lang="en-US" dirty="0"/>
          </a:p>
        </p:txBody>
      </p:sp>
      <p:sp>
        <p:nvSpPr>
          <p:cNvPr id="14" name="Footer Placeholder 3"/>
          <p:cNvSpPr>
            <a:spLocks noGrp="1"/>
          </p:cNvSpPr>
          <p:nvPr>
            <p:ph type="ftr" sz="quarter" idx="19"/>
          </p:nvPr>
        </p:nvSpPr>
        <p:spPr/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6" name="Slide Number Placeholder 4"/>
          <p:cNvSpPr>
            <a:spLocks noGrp="1"/>
          </p:cNvSpPr>
          <p:nvPr>
            <p:ph type="sldNum" sz="quarter" idx="2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1AE95B-B0CC-4BFB-BD72-E16F4CF8840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5969244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01399" y="4737201"/>
            <a:ext cx="2430901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01399" y="2487212"/>
            <a:ext cx="2430901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01399" y="5372425"/>
            <a:ext cx="2430901" cy="726634"/>
          </a:xfrm>
        </p:spPr>
        <p:txBody>
          <a:bodyPr anchor="t"/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777751" y="4737201"/>
            <a:ext cx="2423026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777750" y="2487212"/>
            <a:ext cx="2423026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776633" y="5372424"/>
            <a:ext cx="2426235" cy="726634"/>
          </a:xfrm>
        </p:spPr>
        <p:txBody>
          <a:bodyPr anchor="t"/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452794" y="4737201"/>
            <a:ext cx="2424338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452793" y="2487212"/>
            <a:ext cx="2424338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6452689" y="5372422"/>
            <a:ext cx="2427550" cy="726634"/>
          </a:xfrm>
        </p:spPr>
        <p:txBody>
          <a:bodyPr anchor="t"/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2"/>
          <p:cNvSpPr>
            <a:spLocks noGrp="1"/>
          </p:cNvSpPr>
          <p:nvPr>
            <p:ph type="dt" sz="half" idx="23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B78C84D9-953C-450D-92A3-871EFA9E7E7A}" type="datetimeFigureOut">
              <a:rPr lang="en-US"/>
              <a:pPr>
                <a:defRPr/>
              </a:pPr>
              <a:t>3/12/2014</a:t>
            </a:fld>
            <a:endParaRPr lang="en-US" dirty="0"/>
          </a:p>
        </p:txBody>
      </p:sp>
      <p:sp>
        <p:nvSpPr>
          <p:cNvPr id="13" name="Footer Placeholder 3"/>
          <p:cNvSpPr>
            <a:spLocks noGrp="1"/>
          </p:cNvSpPr>
          <p:nvPr>
            <p:ph type="ftr" sz="quarter" idx="24"/>
          </p:nvPr>
        </p:nvSpPr>
        <p:spPr/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4" name="Slide Number Placeholder 4"/>
          <p:cNvSpPr>
            <a:spLocks noGrp="1"/>
          </p:cNvSpPr>
          <p:nvPr>
            <p:ph type="sldNum" sz="quarter" idx="2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FDA4D6-86B3-4940-AF08-D8DDA0A9131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6324646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5D62C7-50F3-4056-9B9D-C9B19C40ABF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5236800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3948" y="402483"/>
            <a:ext cx="2173635" cy="6406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93044" y="402483"/>
            <a:ext cx="6394896" cy="6406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AE4198-CB7B-4F49-B87B-59579052C50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3104854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microsoft.com/office/2007/relationships/hdphoto" Target="../media/hdphoto1.wdp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 cstate="print">
            <a:lum/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artisticPastelsSmooth/>
                    </a14:imgEffect>
                  </a14:imgLayer>
                </a14:imgProps>
              </a:ext>
            </a:extLst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3738" y="403225"/>
            <a:ext cx="8693150" cy="14605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5513" y="2012950"/>
            <a:ext cx="8461375" cy="47958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93738" y="7007225"/>
            <a:ext cx="2266950" cy="4016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338513" y="7007225"/>
            <a:ext cx="3403600" cy="4016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19938" y="7007225"/>
            <a:ext cx="2266950" cy="4016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defRPr sz="992" smtClean="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>
              <a:defRPr/>
            </a:pPr>
            <a:fld id="{475E0605-46FA-4BF0-B080-8A45C364920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9" r:id="rId2"/>
    <p:sldLayoutId id="2147483770" r:id="rId3"/>
    <p:sldLayoutId id="2147483771" r:id="rId4"/>
    <p:sldLayoutId id="2147483772" r:id="rId5"/>
    <p:sldLayoutId id="2147483773" r:id="rId6"/>
    <p:sldLayoutId id="2147483774" r:id="rId7"/>
    <p:sldLayoutId id="2147483775" r:id="rId8"/>
    <p:sldLayoutId id="2147483776" r:id="rId9"/>
    <p:sldLayoutId id="2147483780" r:id="rId10"/>
    <p:sldLayoutId id="2147483781" r:id="rId11"/>
    <p:sldLayoutId id="2147483782" r:id="rId12"/>
    <p:sldLayoutId id="2147483783" r:id="rId13"/>
    <p:sldLayoutId id="2147483784" r:id="rId14"/>
    <p:sldLayoutId id="2147483785" r:id="rId15"/>
    <p:sldLayoutId id="2147483777" r:id="rId16"/>
    <p:sldLayoutId id="2147483778" r:id="rId17"/>
  </p:sldLayoutIdLst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xStyles>
    <p:titleStyle>
      <a:lvl1pPr algn="l" defTabSz="755650" rtl="0" fontAlgn="base">
        <a:lnSpc>
          <a:spcPct val="90000"/>
        </a:lnSpc>
        <a:spcBef>
          <a:spcPct val="0"/>
        </a:spcBef>
        <a:spcAft>
          <a:spcPct val="0"/>
        </a:spcAft>
        <a:defRPr sz="480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  <a:lvl2pPr algn="l" defTabSz="755650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orbel" panose="020B0503020204020204" pitchFamily="34" charset="0"/>
        </a:defRPr>
      </a:lvl2pPr>
      <a:lvl3pPr algn="l" defTabSz="755650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orbel" panose="020B0503020204020204" pitchFamily="34" charset="0"/>
        </a:defRPr>
      </a:lvl3pPr>
      <a:lvl4pPr algn="l" defTabSz="755650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orbel" panose="020B0503020204020204" pitchFamily="34" charset="0"/>
        </a:defRPr>
      </a:lvl4pPr>
      <a:lvl5pPr algn="l" defTabSz="755650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orbel" panose="020B0503020204020204" pitchFamily="34" charset="0"/>
        </a:defRPr>
      </a:lvl5pPr>
      <a:lvl6pPr marL="457200" algn="l" defTabSz="755650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orbel" panose="020B0503020204020204" pitchFamily="34" charset="0"/>
        </a:defRPr>
      </a:lvl6pPr>
      <a:lvl7pPr marL="914400" algn="l" defTabSz="755650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orbel" panose="020B0503020204020204" pitchFamily="34" charset="0"/>
        </a:defRPr>
      </a:lvl7pPr>
      <a:lvl8pPr marL="1371600" algn="l" defTabSz="755650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orbel" panose="020B0503020204020204" pitchFamily="34" charset="0"/>
        </a:defRPr>
      </a:lvl8pPr>
      <a:lvl9pPr marL="1828800" algn="l" defTabSz="755650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orbel" panose="020B0503020204020204" pitchFamily="34" charset="0"/>
        </a:defRPr>
      </a:lvl9pPr>
    </p:titleStyle>
    <p:bodyStyle>
      <a:lvl1pPr marL="188913" indent="-188913" algn="l" defTabSz="755650" rtl="0" fontAlgn="base">
        <a:lnSpc>
          <a:spcPct val="90000"/>
        </a:lnSpc>
        <a:spcBef>
          <a:spcPts val="825"/>
        </a:spcBef>
        <a:spcAft>
          <a:spcPct val="0"/>
        </a:spcAft>
        <a:buFont typeface="Arial" panose="020B0604020202020204" pitchFamily="34" charset="0"/>
        <a:buChar char="•"/>
        <a:defRPr sz="26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566738" indent="-188913" algn="l" defTabSz="755650" rtl="0" fontAlgn="base">
        <a:lnSpc>
          <a:spcPct val="90000"/>
        </a:lnSpc>
        <a:spcBef>
          <a:spcPts val="413"/>
        </a:spcBef>
        <a:spcAft>
          <a:spcPct val="0"/>
        </a:spcAft>
        <a:buFont typeface="Arial" panose="020B0604020202020204" pitchFamily="34" charset="0"/>
        <a:buChar char="•"/>
        <a:defRPr sz="22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944563" indent="-188913" algn="l" defTabSz="755650" rtl="0" fontAlgn="base">
        <a:lnSpc>
          <a:spcPct val="90000"/>
        </a:lnSpc>
        <a:spcBef>
          <a:spcPts val="413"/>
        </a:spcBef>
        <a:spcAft>
          <a:spcPct val="0"/>
        </a:spcAft>
        <a:buFont typeface="Arial" panose="020B0604020202020204" pitchFamily="34" charset="0"/>
        <a:buChar char="•"/>
        <a:defRPr sz="17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322388" indent="-188913" algn="l" defTabSz="755650" rtl="0" fontAlgn="base">
        <a:lnSpc>
          <a:spcPct val="90000"/>
        </a:lnSpc>
        <a:spcBef>
          <a:spcPts val="413"/>
        </a:spcBef>
        <a:spcAft>
          <a:spcPct val="0"/>
        </a:spcAft>
        <a:buFont typeface="Arial" panose="020B0604020202020204" pitchFamily="34" charset="0"/>
        <a:buChar char="•"/>
        <a:defRPr sz="15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1700213" indent="-188913" algn="l" defTabSz="755650" rtl="0" fontAlgn="base">
        <a:lnSpc>
          <a:spcPct val="90000"/>
        </a:lnSpc>
        <a:spcBef>
          <a:spcPts val="413"/>
        </a:spcBef>
        <a:spcAft>
          <a:spcPct val="0"/>
        </a:spcAft>
        <a:buFont typeface="Arial" panose="020B0604020202020204" pitchFamily="34" charset="0"/>
        <a:buChar char="•"/>
        <a:defRPr sz="15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078883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6pPr>
      <a:lvl7pPr marL="2456861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7pPr>
      <a:lvl8pPr marL="2834840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8pPr>
      <a:lvl9pPr marL="3212819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1pPr>
      <a:lvl2pPr marL="377979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2pPr>
      <a:lvl3pPr marL="755957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3pPr>
      <a:lvl4pPr marL="1133936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4pPr>
      <a:lvl5pPr marL="1511915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5pPr>
      <a:lvl6pPr marL="1889893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6pPr>
      <a:lvl7pPr marL="2267872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7pPr>
      <a:lvl8pPr marL="2645851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8pPr>
      <a:lvl9pPr marL="3023829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Dnareplication-no-text.png?uselang=cs" TargetMode="External"/><Relationship Id="rId2" Type="http://schemas.openxmlformats.org/officeDocument/2006/relationships/hyperlink" Target="http://commons.wikimedia.org/wiki/File:DNA_replication_split.svg?uselang=c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745065440"/>
              </p:ext>
            </p:extLst>
          </p:nvPr>
        </p:nvGraphicFramePr>
        <p:xfrm>
          <a:off x="912787" y="2430455"/>
          <a:ext cx="8493177" cy="2572390"/>
        </p:xfrm>
        <a:graphic>
          <a:graphicData uri="http://schemas.openxmlformats.org/drawingml/2006/table">
            <a:tbl>
              <a:tblPr/>
              <a:tblGrid>
                <a:gridCol w="2801133"/>
                <a:gridCol w="5692044"/>
              </a:tblGrid>
              <a:tr h="598474">
                <a:tc>
                  <a:txBody>
                    <a:bodyPr/>
                    <a:lstStyle/>
                    <a:p>
                      <a:pPr algn="l" fontAlgn="ctr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ŠKOLY:</a:t>
                      </a:r>
                    </a:p>
                  </a:txBody>
                  <a:tcPr marL="10500" marR="10500" marT="1050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GYMNÁZIUM JOSEFA JUNGMANNA, LITOMĚŘICE, </a:t>
                      </a:r>
                      <a:endParaRPr lang="cs-CZ" sz="1800" b="1" i="0" u="none" strike="noStrike" dirty="0" smtClean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Svojsíkova </a:t>
                      </a:r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1,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příspěvková</a:t>
                      </a:r>
                      <a:r>
                        <a:rPr lang="cs-CZ" sz="18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organizace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59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ČÍSLO PROJEKTU: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CZ.1.07/1.5.00/34.1082</a:t>
                      </a: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MATERIÁLU: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Clr>
                          <a:srgbClr val="000000"/>
                        </a:buClr>
                        <a:buSzPts val="1600"/>
                        <a:buFont typeface="Calibri"/>
                        <a:buNone/>
                      </a:pP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VY_32_INOVACE_1C_04_Replikace DNA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TÉMA SADY: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Genetika I.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ROČNÍK: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4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.ročník</a:t>
                      </a:r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,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oktáva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DATUM VZNIKU: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září 2013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59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AUTOR: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Markéta</a:t>
                      </a:r>
                      <a:r>
                        <a:rPr lang="cs-CZ" sz="1800" b="1" i="0" u="none" strike="noStrike" baseline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Fialová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41546" y="5602038"/>
            <a:ext cx="5960244" cy="11532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46557" y="446067"/>
            <a:ext cx="1460003" cy="1508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886021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dirty="0"/>
              <a:t>prezentace je určena pro výuku genetiky v hodinách biologie a biologického semináře ve 3. a 4.ročníku gymnázia (a odpovídajících ročnících víceletého gymnázia)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v této prezentaci se s využitím znalostí struktury DNA studenti seznámí s procesem replikace DNA, jedním z prvních kroků, nutných pro přenos genetické informace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závěr prezentace je doplněn krátkým opakováním</a:t>
            </a:r>
          </a:p>
          <a:p>
            <a:pPr>
              <a:buFont typeface="Wingdings" panose="05000000000000000000" pitchFamily="2" charset="2"/>
              <a:buChar char="Ø"/>
            </a:pPr>
            <a:endParaRPr lang="cs-CZ" dirty="0"/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b="1" i="1" u="sng" dirty="0" smtClean="0"/>
              <a:t>klíčová slova: </a:t>
            </a:r>
            <a:r>
              <a:rPr lang="cs-CZ" dirty="0" smtClean="0"/>
              <a:t>replikace, </a:t>
            </a:r>
            <a:r>
              <a:rPr lang="cs-CZ" dirty="0" err="1" smtClean="0"/>
              <a:t>deoxynukleosidtrifosfáty</a:t>
            </a:r>
            <a:r>
              <a:rPr lang="cs-CZ" dirty="0" smtClean="0"/>
              <a:t>, matrice, mateřská a </a:t>
            </a:r>
            <a:r>
              <a:rPr lang="cs-CZ" dirty="0" err="1" smtClean="0"/>
              <a:t>dceřinná</a:t>
            </a:r>
            <a:r>
              <a:rPr lang="cs-CZ" dirty="0" smtClean="0"/>
              <a:t> DNA,DNA- polymeráza, DNA- ligáza,   paralelní a antiparalelní vlákna, </a:t>
            </a:r>
            <a:r>
              <a:rPr lang="cs-CZ" dirty="0" err="1" smtClean="0"/>
              <a:t>semikonzervativní</a:t>
            </a:r>
            <a:r>
              <a:rPr lang="cs-CZ" dirty="0" smtClean="0"/>
              <a:t> proces, </a:t>
            </a:r>
            <a:r>
              <a:rPr lang="cs-CZ" dirty="0" err="1" smtClean="0"/>
              <a:t>Okazakiho</a:t>
            </a:r>
            <a:r>
              <a:rPr lang="cs-CZ" dirty="0" smtClean="0"/>
              <a:t> fragmenty, </a:t>
            </a:r>
            <a:r>
              <a:rPr lang="cs-CZ" dirty="0" err="1" smtClean="0"/>
              <a:t>lokus</a:t>
            </a:r>
            <a:r>
              <a:rPr lang="cs-CZ" dirty="0" smtClean="0"/>
              <a:t> </a:t>
            </a:r>
            <a:r>
              <a:rPr lang="cs-CZ" dirty="0" err="1" smtClean="0"/>
              <a:t>ori</a:t>
            </a:r>
            <a:r>
              <a:rPr lang="cs-CZ" dirty="0" smtClean="0"/>
              <a:t>, </a:t>
            </a:r>
            <a:r>
              <a:rPr lang="cs-CZ" dirty="0" err="1" smtClean="0"/>
              <a:t>replikon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230949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</p:spPr>
        <p:txBody>
          <a:bodyPr/>
          <a:lstStyle/>
          <a:p>
            <a:pPr defTabSz="755957" fontAlgn="auto">
              <a:spcAft>
                <a:spcPts val="0"/>
              </a:spcAft>
              <a:defRPr/>
            </a:pPr>
            <a:r>
              <a:rPr lang="cs-CZ" sz="485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REPLIKACE DNA</a:t>
            </a:r>
            <a:endParaRPr lang="cs-CZ" sz="485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1"/>
          <p:cNvSpPr>
            <a:spLocks noGrp="1" noChangeArrowheads="1"/>
          </p:cNvSpPr>
          <p:nvPr>
            <p:ph type="title"/>
          </p:nvPr>
        </p:nvSpPr>
        <p:spPr>
          <a:xfrm>
            <a:off x="693043" y="402484"/>
            <a:ext cx="8694539" cy="1461188"/>
          </a:xfrm>
        </p:spPr>
        <p:txBody>
          <a:bodyPr/>
          <a:lstStyle/>
          <a:p>
            <a:pPr defTabSz="755957" fontAlgn="auto">
              <a:spcAft>
                <a:spcPts val="0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485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REPLIKACE (syntéza DNA)‏</a:t>
            </a:r>
          </a:p>
        </p:txBody>
      </p:sp>
      <p:sp>
        <p:nvSpPr>
          <p:cNvPr id="14338" name="Rectangle 2"/>
          <p:cNvSpPr>
            <a:spLocks noGrp="1" noChangeArrowheads="1"/>
          </p:cNvSpPr>
          <p:nvPr>
            <p:ph idx="1"/>
          </p:nvPr>
        </p:nvSpPr>
        <p:spPr>
          <a:xfrm>
            <a:off x="575816" y="2012413"/>
            <a:ext cx="8811766" cy="5151799"/>
          </a:xfrm>
        </p:spPr>
        <p:txBody>
          <a:bodyPr/>
          <a:lstStyle/>
          <a:p>
            <a:pPr marL="311226" indent="-457200" defTabSz="755957" fontAlgn="auto">
              <a:spcBef>
                <a:spcPts val="827"/>
              </a:spcBef>
              <a:spcAft>
                <a:spcPts val="0"/>
              </a:spcAft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dirty="0" smtClean="0"/>
              <a:t>dochází </a:t>
            </a:r>
            <a:r>
              <a:rPr lang="cs-CZ" dirty="0"/>
              <a:t>ke zdvojení DNA</a:t>
            </a:r>
          </a:p>
          <a:p>
            <a:pPr marL="311226" indent="-457200" defTabSz="755957" fontAlgn="auto">
              <a:spcBef>
                <a:spcPts val="827"/>
              </a:spcBef>
              <a:spcAft>
                <a:spcPts val="0"/>
              </a:spcAft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dirty="0" smtClean="0"/>
              <a:t>než </a:t>
            </a:r>
            <a:r>
              <a:rPr lang="cs-CZ" dirty="0"/>
              <a:t>začne, probíhají </a:t>
            </a:r>
            <a:r>
              <a:rPr lang="cs-CZ" b="1" i="1" dirty="0">
                <a:solidFill>
                  <a:schemeClr val="accent1"/>
                </a:solidFill>
              </a:rPr>
              <a:t>reparační procesy v G</a:t>
            </a:r>
            <a:r>
              <a:rPr lang="cs-CZ" b="1" i="1" baseline="-33000" dirty="0">
                <a:solidFill>
                  <a:schemeClr val="accent1"/>
                </a:solidFill>
              </a:rPr>
              <a:t>1</a:t>
            </a:r>
            <a:r>
              <a:rPr lang="cs-CZ" b="1" i="1" dirty="0">
                <a:solidFill>
                  <a:schemeClr val="accent1"/>
                </a:solidFill>
              </a:rPr>
              <a:t>-fázi</a:t>
            </a:r>
            <a:r>
              <a:rPr lang="cs-CZ" i="1" dirty="0">
                <a:solidFill>
                  <a:schemeClr val="accent1"/>
                </a:solidFill>
              </a:rPr>
              <a:t> </a:t>
            </a:r>
            <a:r>
              <a:rPr lang="cs-CZ" dirty="0"/>
              <a:t>buněčného</a:t>
            </a:r>
            <a:r>
              <a:rPr lang="cs-CZ" i="1" dirty="0" smtClean="0">
                <a:solidFill>
                  <a:schemeClr val="accent1"/>
                </a:solidFill>
              </a:rPr>
              <a:t>  </a:t>
            </a:r>
            <a:r>
              <a:rPr lang="cs-CZ" dirty="0" smtClean="0"/>
              <a:t>cyklu</a:t>
            </a:r>
            <a:endParaRPr lang="cs-CZ" dirty="0"/>
          </a:p>
          <a:p>
            <a:pPr marL="311226" indent="-457200" defTabSz="755957" fontAlgn="auto">
              <a:spcBef>
                <a:spcPts val="827"/>
              </a:spcBef>
              <a:spcAft>
                <a:spcPts val="0"/>
              </a:spcAft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dirty="0" smtClean="0"/>
              <a:t>současně </a:t>
            </a:r>
            <a:r>
              <a:rPr lang="cs-CZ" dirty="0"/>
              <a:t>se tvoří velké množství </a:t>
            </a:r>
            <a:r>
              <a:rPr lang="cs-CZ" b="1" i="1" dirty="0" err="1">
                <a:solidFill>
                  <a:schemeClr val="accent1"/>
                </a:solidFill>
              </a:rPr>
              <a:t>deoxynukleosidtrifosfátů</a:t>
            </a:r>
            <a:r>
              <a:rPr lang="cs-CZ" dirty="0"/>
              <a:t> (</a:t>
            </a:r>
            <a:r>
              <a:rPr lang="cs-CZ" dirty="0" err="1"/>
              <a:t>dNTP</a:t>
            </a:r>
            <a:r>
              <a:rPr lang="cs-CZ" dirty="0" smtClean="0"/>
              <a:t>) </a:t>
            </a:r>
            <a:r>
              <a:rPr lang="cs-CZ" dirty="0" smtClean="0">
                <a:cs typeface="Arial" panose="020B0604020202020204" pitchFamily="34" charset="0"/>
              </a:rPr>
              <a:t>→ </a:t>
            </a:r>
            <a:r>
              <a:rPr lang="cs-CZ" dirty="0" err="1" smtClean="0">
                <a:cs typeface="Arial" panose="020B0604020202020204" pitchFamily="34" charset="0"/>
              </a:rPr>
              <a:t>dATP</a:t>
            </a:r>
            <a:r>
              <a:rPr lang="cs-CZ" dirty="0">
                <a:cs typeface="Arial" panose="020B0604020202020204" pitchFamily="34" charset="0"/>
              </a:rPr>
              <a:t>, </a:t>
            </a:r>
            <a:r>
              <a:rPr lang="cs-CZ" dirty="0" err="1">
                <a:cs typeface="Arial" panose="020B0604020202020204" pitchFamily="34" charset="0"/>
              </a:rPr>
              <a:t>dGTP</a:t>
            </a:r>
            <a:r>
              <a:rPr lang="cs-CZ" dirty="0">
                <a:cs typeface="Arial" panose="020B0604020202020204" pitchFamily="34" charset="0"/>
              </a:rPr>
              <a:t>, </a:t>
            </a:r>
            <a:r>
              <a:rPr lang="cs-CZ" dirty="0" smtClean="0">
                <a:cs typeface="Arial" panose="020B0604020202020204" pitchFamily="34" charset="0"/>
              </a:rPr>
              <a:t> </a:t>
            </a:r>
            <a:r>
              <a:rPr lang="cs-CZ" dirty="0" err="1" smtClean="0">
                <a:cs typeface="Arial" panose="020B0604020202020204" pitchFamily="34" charset="0"/>
              </a:rPr>
              <a:t>dCTP</a:t>
            </a:r>
            <a:r>
              <a:rPr lang="cs-CZ" dirty="0" smtClean="0">
                <a:cs typeface="Arial" panose="020B0604020202020204" pitchFamily="34" charset="0"/>
              </a:rPr>
              <a:t>, </a:t>
            </a:r>
            <a:r>
              <a:rPr lang="cs-CZ" dirty="0" err="1" smtClean="0">
                <a:cs typeface="Arial" panose="020B0604020202020204" pitchFamily="34" charset="0"/>
              </a:rPr>
              <a:t>dTTP</a:t>
            </a:r>
            <a:r>
              <a:rPr lang="cs-CZ" dirty="0" smtClean="0">
                <a:cs typeface="Arial" panose="020B0604020202020204" pitchFamily="34" charset="0"/>
              </a:rPr>
              <a:t> → základní </a:t>
            </a:r>
            <a:r>
              <a:rPr lang="cs-CZ" dirty="0">
                <a:cs typeface="Arial" panose="020B0604020202020204" pitchFamily="34" charset="0"/>
              </a:rPr>
              <a:t>kameny polynukleotidového řetězce</a:t>
            </a:r>
          </a:p>
          <a:p>
            <a:pPr marL="311226" indent="-457200" defTabSz="755957" fontAlgn="auto">
              <a:spcBef>
                <a:spcPts val="827"/>
              </a:spcBef>
              <a:spcAft>
                <a:spcPts val="0"/>
              </a:spcAft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dirty="0" smtClean="0">
                <a:cs typeface="Arial" panose="020B0604020202020204" pitchFamily="34" charset="0"/>
              </a:rPr>
              <a:t>každá </a:t>
            </a:r>
            <a:r>
              <a:rPr lang="cs-CZ" dirty="0" err="1">
                <a:cs typeface="Arial" panose="020B0604020202020204" pitchFamily="34" charset="0"/>
              </a:rPr>
              <a:t>dceřinná</a:t>
            </a:r>
            <a:r>
              <a:rPr lang="cs-CZ" dirty="0">
                <a:cs typeface="Arial" panose="020B0604020202020204" pitchFamily="34" charset="0"/>
              </a:rPr>
              <a:t> molekula je tvořena dvěma vlákny rozdílného původu: jedno je původní vlákno mateřské molekuly, druhé se nově </a:t>
            </a:r>
            <a:r>
              <a:rPr lang="cs-CZ" dirty="0" smtClean="0">
                <a:cs typeface="Arial" panose="020B0604020202020204" pitchFamily="34" charset="0"/>
              </a:rPr>
              <a:t>vytváří </a:t>
            </a:r>
            <a:r>
              <a:rPr lang="cs-CZ" b="1" i="1" dirty="0" smtClean="0">
                <a:solidFill>
                  <a:schemeClr val="accent1"/>
                </a:solidFill>
                <a:cs typeface="Arial" panose="020B0604020202020204" pitchFamily="34" charset="0"/>
              </a:rPr>
              <a:t>→ mateřská </a:t>
            </a:r>
            <a:r>
              <a:rPr lang="cs-CZ" b="1" i="1" dirty="0">
                <a:solidFill>
                  <a:schemeClr val="accent1"/>
                </a:solidFill>
                <a:cs typeface="Arial" panose="020B0604020202020204" pitchFamily="34" charset="0"/>
              </a:rPr>
              <a:t>DNA je matricí k syntéze nových řetězců</a:t>
            </a:r>
          </a:p>
        </p:txBody>
      </p:sp>
    </p:spTree>
    <p:extLst>
      <p:ext uri="{BB962C8B-B14F-4D97-AF65-F5344CB8AC3E}">
        <p14:creationId xmlns:p14="http://schemas.microsoft.com/office/powerpoint/2010/main" xmlns="" val="41245909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Průběh replikace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314" name="Rectangle 1"/>
          <p:cNvSpPr>
            <a:spLocks noGrp="1" noChangeArrowheads="1"/>
          </p:cNvSpPr>
          <p:nvPr>
            <p:ph idx="1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  <a:normAutofit fontScale="92500" lnSpcReduction="10000"/>
          </a:bodyPr>
          <a:lstStyle/>
          <a:p>
            <a:pPr marL="465137" indent="-457200"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 dirty="0" smtClean="0">
                <a:solidFill>
                  <a:schemeClr val="tx1"/>
                </a:solidFill>
              </a:rPr>
              <a:t>replikace začíná oddálením vláken mateřské DNA </a:t>
            </a:r>
            <a:r>
              <a:rPr lang="cs-CZ" sz="3200" dirty="0" smtClean="0">
                <a:solidFill>
                  <a:schemeClr val="tx1"/>
                </a:solidFill>
                <a:cs typeface="Arial" panose="020B0604020202020204" pitchFamily="34" charset="0"/>
              </a:rPr>
              <a:t>→ obě vlákna slouží jako matrice = </a:t>
            </a:r>
            <a:r>
              <a:rPr lang="cs-CZ" sz="3200" b="1" i="1" dirty="0" err="1" smtClean="0">
                <a:solidFill>
                  <a:schemeClr val="accent1"/>
                </a:solidFill>
                <a:cs typeface="Arial" panose="020B0604020202020204" pitchFamily="34" charset="0"/>
              </a:rPr>
              <a:t>templáty</a:t>
            </a:r>
            <a:r>
              <a:rPr lang="cs-CZ" sz="3200" dirty="0" smtClean="0">
                <a:solidFill>
                  <a:schemeClr val="tx1"/>
                </a:solidFill>
                <a:cs typeface="Arial" panose="020B0604020202020204" pitchFamily="34" charset="0"/>
              </a:rPr>
              <a:t> pro vlákna nová</a:t>
            </a:r>
          </a:p>
          <a:p>
            <a:pPr marL="465137" indent="-457200"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 dirty="0" smtClean="0">
                <a:solidFill>
                  <a:schemeClr val="tx1"/>
                </a:solidFill>
                <a:cs typeface="Arial" panose="020B0604020202020204" pitchFamily="34" charset="0"/>
              </a:rPr>
              <a:t>ke každému nukleotidu mateřského vlákna se přiřadí na základě komplementarity bází nový nukleotid → následným spojením nukleotidů vzniká nový polynukleotidový řetězec</a:t>
            </a:r>
          </a:p>
          <a:p>
            <a:pPr marL="465137" indent="-457200"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 dirty="0" smtClean="0">
                <a:solidFill>
                  <a:schemeClr val="tx1"/>
                </a:solidFill>
                <a:cs typeface="Arial" panose="020B0604020202020204" pitchFamily="34" charset="0"/>
              </a:rPr>
              <a:t>vznik nových vláken katalyzuje enzym </a:t>
            </a:r>
            <a:r>
              <a:rPr lang="cs-CZ" sz="3200" b="1" i="1" dirty="0" smtClean="0">
                <a:solidFill>
                  <a:schemeClr val="accent1"/>
                </a:solidFill>
                <a:cs typeface="Arial" panose="020B0604020202020204" pitchFamily="34" charset="0"/>
              </a:rPr>
              <a:t>DNA-polymeráza</a:t>
            </a:r>
          </a:p>
          <a:p>
            <a:pPr marL="465137" indent="-457200"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 dirty="0" smtClean="0">
                <a:solidFill>
                  <a:schemeClr val="tx1"/>
                </a:solidFill>
                <a:cs typeface="Arial" panose="020B0604020202020204" pitchFamily="34" charset="0"/>
              </a:rPr>
              <a:t>proces replikace je </a:t>
            </a:r>
            <a:r>
              <a:rPr lang="cs-CZ" sz="3200" b="1" i="1" dirty="0" err="1" smtClean="0">
                <a:solidFill>
                  <a:schemeClr val="accent1"/>
                </a:solidFill>
                <a:cs typeface="Arial" panose="020B0604020202020204" pitchFamily="34" charset="0"/>
              </a:rPr>
              <a:t>semikonzervativní</a:t>
            </a:r>
            <a:r>
              <a:rPr lang="cs-CZ" sz="3200" b="1" i="1" dirty="0" smtClean="0">
                <a:solidFill>
                  <a:schemeClr val="accent1"/>
                </a:solidFill>
                <a:cs typeface="Arial" panose="020B0604020202020204" pitchFamily="34" charset="0"/>
              </a:rPr>
              <a:t> </a:t>
            </a:r>
            <a:r>
              <a:rPr lang="cs-CZ" sz="3200" dirty="0" smtClean="0">
                <a:solidFill>
                  <a:schemeClr val="tx1"/>
                </a:solidFill>
                <a:cs typeface="Arial" panose="020B0604020202020204" pitchFamily="34" charset="0"/>
              </a:rPr>
              <a:t>(</a:t>
            </a:r>
            <a:r>
              <a:rPr lang="cs-CZ" sz="3200" dirty="0" err="1" smtClean="0">
                <a:solidFill>
                  <a:schemeClr val="tx1"/>
                </a:solidFill>
                <a:cs typeface="Arial" panose="020B0604020202020204" pitchFamily="34" charset="0"/>
              </a:rPr>
              <a:t>dvojšroubovice</a:t>
            </a:r>
            <a:r>
              <a:rPr lang="cs-CZ" sz="3200" dirty="0" smtClean="0">
                <a:solidFill>
                  <a:schemeClr val="tx1"/>
                </a:solidFill>
                <a:cs typeface="Arial" panose="020B0604020202020204" pitchFamily="34" charset="0"/>
              </a:rPr>
              <a:t> </a:t>
            </a:r>
            <a:r>
              <a:rPr lang="cs-CZ" sz="3200" dirty="0" smtClean="0">
                <a:solidFill>
                  <a:schemeClr val="tx1"/>
                </a:solidFill>
                <a:cs typeface="Arial" panose="020B0604020202020204" pitchFamily="34" charset="0"/>
              </a:rPr>
              <a:t>je tvořena jedním vláknem původním a jedním nově vytvořeným)‏</a:t>
            </a:r>
          </a:p>
        </p:txBody>
      </p:sp>
    </p:spTree>
    <p:extLst>
      <p:ext uri="{BB962C8B-B14F-4D97-AF65-F5344CB8AC3E}">
        <p14:creationId xmlns:p14="http://schemas.microsoft.com/office/powerpoint/2010/main" xmlns="" val="42895881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AutoShape 1"/>
          <p:cNvSpPr>
            <a:spLocks noChangeArrowheads="1"/>
          </p:cNvSpPr>
          <p:nvPr/>
        </p:nvSpPr>
        <p:spPr bwMode="auto">
          <a:xfrm>
            <a:off x="3419475" y="539750"/>
            <a:ext cx="3059113" cy="6480175"/>
          </a:xfrm>
          <a:prstGeom prst="roundRect">
            <a:avLst>
              <a:gd name="adj" fmla="val 51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12120" y="395462"/>
            <a:ext cx="3384376" cy="7056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221630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503238" y="1768475"/>
            <a:ext cx="9070975" cy="4899025"/>
          </a:xfrm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465137" indent="-457200"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 dirty="0" smtClean="0">
                <a:solidFill>
                  <a:schemeClr val="tx1"/>
                </a:solidFill>
              </a:rPr>
              <a:t>do nového řetězce je zařazen </a:t>
            </a:r>
            <a:r>
              <a:rPr lang="cs-CZ" sz="3200" dirty="0" err="1" smtClean="0">
                <a:solidFill>
                  <a:schemeClr val="tx1"/>
                </a:solidFill>
              </a:rPr>
              <a:t>dNMP</a:t>
            </a:r>
            <a:r>
              <a:rPr lang="cs-CZ" sz="3200" dirty="0" smtClean="0">
                <a:solidFill>
                  <a:schemeClr val="tx1"/>
                </a:solidFill>
              </a:rPr>
              <a:t> (</a:t>
            </a:r>
            <a:r>
              <a:rPr lang="cs-CZ" sz="3200" dirty="0" err="1" smtClean="0">
                <a:solidFill>
                  <a:schemeClr val="tx1"/>
                </a:solidFill>
              </a:rPr>
              <a:t>deoxynukleosidmonofosfát</a:t>
            </a:r>
            <a:r>
              <a:rPr lang="cs-CZ" sz="3200" dirty="0" smtClean="0">
                <a:solidFill>
                  <a:schemeClr val="tx1"/>
                </a:solidFill>
              </a:rPr>
              <a:t>), vznikající štěpením (hydrolýzou) </a:t>
            </a:r>
            <a:r>
              <a:rPr lang="cs-CZ" sz="3200" dirty="0" err="1" smtClean="0">
                <a:solidFill>
                  <a:schemeClr val="tx1"/>
                </a:solidFill>
              </a:rPr>
              <a:t>dNTP</a:t>
            </a:r>
            <a:endParaRPr lang="cs-CZ" sz="3200" dirty="0" smtClean="0">
              <a:solidFill>
                <a:schemeClr val="tx1"/>
              </a:solidFill>
            </a:endParaRPr>
          </a:p>
          <a:p>
            <a:pPr marL="465137" indent="-457200"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 dirty="0" smtClean="0">
                <a:solidFill>
                  <a:schemeClr val="tx1"/>
                </a:solidFill>
              </a:rPr>
              <a:t>syntéza DNA probíhá pouze v jednom směru</a:t>
            </a:r>
          </a:p>
          <a:p>
            <a:pPr marL="465137" indent="-457200"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 dirty="0" smtClean="0">
                <a:solidFill>
                  <a:schemeClr val="tx1"/>
                </a:solidFill>
                <a:cs typeface="Arial" panose="020B0604020202020204" pitchFamily="34" charset="0"/>
              </a:rPr>
              <a:t>DNA-polymerázy připojují nový nukleotid pouze k 3´-OH skupině deoxyribózy (nikdy k OH-skupině na 5´-konci)‏</a:t>
            </a:r>
          </a:p>
          <a:p>
            <a:pPr marL="465137" indent="-457200"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 b="1" i="1" dirty="0" smtClean="0">
                <a:solidFill>
                  <a:schemeClr val="accent1"/>
                </a:solidFill>
                <a:cs typeface="Arial" panose="020B0604020202020204" pitchFamily="34" charset="0"/>
              </a:rPr>
              <a:t>syntéza nového řetězce probíhá pouze ve směru 5´→3´ </a:t>
            </a:r>
            <a:r>
              <a:rPr lang="cs-CZ" sz="3200" dirty="0" smtClean="0">
                <a:solidFill>
                  <a:schemeClr val="tx1"/>
                </a:solidFill>
                <a:cs typeface="Arial" panose="020B0604020202020204" pitchFamily="34" charset="0"/>
              </a:rPr>
              <a:t>(5´konec je vždy vpředu)‏</a:t>
            </a:r>
          </a:p>
        </p:txBody>
      </p:sp>
    </p:spTree>
    <p:extLst>
      <p:ext uri="{BB962C8B-B14F-4D97-AF65-F5344CB8AC3E}">
        <p14:creationId xmlns:p14="http://schemas.microsoft.com/office/powerpoint/2010/main" xmlns="" val="36274319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503238" y="611485"/>
            <a:ext cx="9070975" cy="6696744"/>
          </a:xfrm>
        </p:spPr>
        <p:txBody>
          <a:bodyPr wrap="square" numCol="1" anchor="t" anchorCtr="0" compatLnSpc="1">
            <a:prstTxWarp prst="textNoShape">
              <a:avLst/>
            </a:prstTxWarp>
            <a:noAutofit/>
          </a:bodyPr>
          <a:lstStyle/>
          <a:p>
            <a:pPr marL="342900" indent="-334963"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 dirty="0" smtClean="0">
                <a:solidFill>
                  <a:schemeClr val="tx1"/>
                </a:solidFill>
              </a:rPr>
              <a:t>ALE!</a:t>
            </a:r>
          </a:p>
          <a:p>
            <a:pPr marL="465137" indent="-457200"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 dirty="0" smtClean="0">
                <a:solidFill>
                  <a:schemeClr val="tx1"/>
                </a:solidFill>
              </a:rPr>
              <a:t>mateřská vlákna jsou </a:t>
            </a:r>
            <a:r>
              <a:rPr lang="cs-CZ" sz="2800" b="1" i="1" dirty="0" smtClean="0">
                <a:solidFill>
                  <a:schemeClr val="accent1"/>
                </a:solidFill>
              </a:rPr>
              <a:t>antiparalelní</a:t>
            </a:r>
          </a:p>
          <a:p>
            <a:pPr marL="522287" indent="-514350">
              <a:buFont typeface="+mj-lt"/>
              <a:buAutoNum type="alphaLcParenR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 dirty="0" smtClean="0">
                <a:solidFill>
                  <a:schemeClr val="tx1"/>
                </a:solidFill>
              </a:rPr>
              <a:t>na jednom m. v., které je orientováno ve směru 3´</a:t>
            </a:r>
            <a:r>
              <a:rPr lang="cs-CZ" sz="2800" dirty="0" smtClean="0">
                <a:solidFill>
                  <a:schemeClr val="tx1"/>
                </a:solidFill>
                <a:cs typeface="Arial" panose="020B0604020202020204" pitchFamily="34" charset="0"/>
              </a:rPr>
              <a:t>→5´probíhá syntéza nového řetězce </a:t>
            </a:r>
            <a:r>
              <a:rPr lang="cs-CZ" sz="2800" b="1" i="1" dirty="0" smtClean="0">
                <a:solidFill>
                  <a:schemeClr val="accent1"/>
                </a:solidFill>
                <a:cs typeface="Arial" panose="020B0604020202020204" pitchFamily="34" charset="0"/>
              </a:rPr>
              <a:t>kontinuálně </a:t>
            </a:r>
            <a:r>
              <a:rPr lang="cs-CZ" sz="2800" dirty="0" smtClean="0">
                <a:solidFill>
                  <a:schemeClr val="tx1"/>
                </a:solidFill>
                <a:cs typeface="Arial" panose="020B0604020202020204" pitchFamily="34" charset="0"/>
              </a:rPr>
              <a:t>→ nové nukleotidy (nového vlákna ) se řadí ve směru 5´→3´; tento </a:t>
            </a:r>
            <a:r>
              <a:rPr lang="cs-CZ" sz="2800" b="1" i="1" dirty="0" smtClean="0">
                <a:solidFill>
                  <a:schemeClr val="accent1"/>
                </a:solidFill>
                <a:cs typeface="Arial" panose="020B0604020202020204" pitchFamily="34" charset="0"/>
              </a:rPr>
              <a:t>řetězec</a:t>
            </a:r>
            <a:r>
              <a:rPr lang="cs-CZ" sz="2800" dirty="0" smtClean="0">
                <a:solidFill>
                  <a:schemeClr val="tx1"/>
                </a:solidFill>
                <a:cs typeface="Arial" panose="020B0604020202020204" pitchFamily="34" charset="0"/>
              </a:rPr>
              <a:t> se označuje jako </a:t>
            </a:r>
            <a:r>
              <a:rPr lang="cs-CZ" sz="2800" b="1" i="1" dirty="0" smtClean="0">
                <a:solidFill>
                  <a:schemeClr val="accent1"/>
                </a:solidFill>
                <a:cs typeface="Arial" panose="020B0604020202020204" pitchFamily="34" charset="0"/>
              </a:rPr>
              <a:t>vedoucí</a:t>
            </a:r>
          </a:p>
          <a:p>
            <a:pPr marL="522287" indent="-514350">
              <a:buFont typeface="+mj-lt"/>
              <a:buAutoNum type="alphaLcParenR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 dirty="0" smtClean="0">
                <a:solidFill>
                  <a:schemeClr val="tx1"/>
                </a:solidFill>
                <a:cs typeface="Arial" panose="020B0604020202020204" pitchFamily="34" charset="0"/>
              </a:rPr>
              <a:t>na druhém </a:t>
            </a:r>
            <a:r>
              <a:rPr lang="cs-CZ" sz="2800" dirty="0" err="1" smtClean="0">
                <a:solidFill>
                  <a:schemeClr val="tx1"/>
                </a:solidFill>
                <a:cs typeface="Arial" panose="020B0604020202020204" pitchFamily="34" charset="0"/>
              </a:rPr>
              <a:t>m.v</a:t>
            </a:r>
            <a:r>
              <a:rPr lang="cs-CZ" sz="2800" dirty="0" smtClean="0">
                <a:solidFill>
                  <a:schemeClr val="tx1"/>
                </a:solidFill>
                <a:cs typeface="Arial" panose="020B0604020202020204" pitchFamily="34" charset="0"/>
              </a:rPr>
              <a:t>., které je orientováno ve směru opačném,  5´→3´,je replikace pomalejší</a:t>
            </a:r>
          </a:p>
          <a:p>
            <a:pPr marL="342900" indent="-334963"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 dirty="0" smtClean="0">
                <a:solidFill>
                  <a:schemeClr val="tx1"/>
                </a:solidFill>
                <a:cs typeface="Arial" panose="020B0604020202020204" pitchFamily="34" charset="0"/>
              </a:rPr>
              <a:t>      →komplementární řetězec se vytváří </a:t>
            </a:r>
            <a:r>
              <a:rPr lang="cs-CZ" sz="2800" b="1" i="1" dirty="0" smtClean="0">
                <a:solidFill>
                  <a:schemeClr val="accent1"/>
                </a:solidFill>
                <a:cs typeface="Arial" panose="020B0604020202020204" pitchFamily="34" charset="0"/>
              </a:rPr>
              <a:t>diskontinuálně</a:t>
            </a:r>
            <a:r>
              <a:rPr lang="cs-CZ" sz="2800" dirty="0" smtClean="0">
                <a:solidFill>
                  <a:schemeClr val="tx1"/>
                </a:solidFill>
                <a:cs typeface="Arial" panose="020B0604020202020204" pitchFamily="34" charset="0"/>
              </a:rPr>
              <a:t>, po   malých úsecích, zpočátku oddělených = </a:t>
            </a:r>
            <a:r>
              <a:rPr lang="cs-CZ" sz="2800" b="1" i="1" dirty="0" err="1" smtClean="0">
                <a:solidFill>
                  <a:schemeClr val="accent1"/>
                </a:solidFill>
                <a:cs typeface="Arial" panose="020B0604020202020204" pitchFamily="34" charset="0"/>
              </a:rPr>
              <a:t>Okazakiho</a:t>
            </a:r>
            <a:r>
              <a:rPr lang="cs-CZ" sz="2800" b="1" i="1" dirty="0" smtClean="0">
                <a:solidFill>
                  <a:schemeClr val="accent1"/>
                </a:solidFill>
                <a:cs typeface="Arial" panose="020B0604020202020204" pitchFamily="34" charset="0"/>
              </a:rPr>
              <a:t> fragmenty </a:t>
            </a:r>
            <a:r>
              <a:rPr lang="cs-CZ" sz="2800" dirty="0" smtClean="0">
                <a:solidFill>
                  <a:schemeClr val="tx1"/>
                </a:solidFill>
                <a:cs typeface="Arial" panose="020B0604020202020204" pitchFamily="34" charset="0"/>
              </a:rPr>
              <a:t>→ každý z fragmentů vzniká ve směru 5´→3´vždy po rozpletení určitého úseku dvoušroubovice</a:t>
            </a:r>
          </a:p>
          <a:p>
            <a:pPr marL="342900" indent="-334963"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 dirty="0" smtClean="0">
                <a:solidFill>
                  <a:schemeClr val="tx1"/>
                </a:solidFill>
                <a:cs typeface="Arial" panose="020B0604020202020204" pitchFamily="34" charset="0"/>
              </a:rPr>
              <a:t>      → fragmenty jsou poté pospojovány prostřednictvím enzymů - </a:t>
            </a:r>
            <a:r>
              <a:rPr lang="cs-CZ" sz="2800" b="1" dirty="0" smtClean="0">
                <a:solidFill>
                  <a:schemeClr val="accent1"/>
                </a:solidFill>
                <a:cs typeface="Arial" panose="020B0604020202020204" pitchFamily="34" charset="0"/>
              </a:rPr>
              <a:t>DNA-ligázy</a:t>
            </a:r>
          </a:p>
          <a:p>
            <a:pPr marL="342900" indent="-334963"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3000" dirty="0" smtClean="0">
              <a:solidFill>
                <a:srgbClr val="333333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751617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AutoShape 1"/>
          <p:cNvSpPr>
            <a:spLocks noChangeArrowheads="1"/>
          </p:cNvSpPr>
          <p:nvPr/>
        </p:nvSpPr>
        <p:spPr bwMode="auto">
          <a:xfrm>
            <a:off x="3240088" y="720725"/>
            <a:ext cx="3240087" cy="6299200"/>
          </a:xfrm>
          <a:prstGeom prst="roundRect">
            <a:avLst>
              <a:gd name="adj" fmla="val 46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cs-CZ"/>
          </a:p>
        </p:txBody>
      </p:sp>
      <p:pic>
        <p:nvPicPr>
          <p:cNvPr id="21507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27" b="12649"/>
          <a:stretch/>
        </p:blipFill>
        <p:spPr bwMode="auto">
          <a:xfrm>
            <a:off x="3240088" y="1466794"/>
            <a:ext cx="3599474" cy="5976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93738" y="378961"/>
            <a:ext cx="8693150" cy="1069975"/>
          </a:xfrm>
        </p:spPr>
        <p:txBody>
          <a:bodyPr>
            <a:normAutofit fontScale="90000"/>
          </a:bodyPr>
          <a:lstStyle/>
          <a:p>
            <a:r>
              <a:rPr lang="cs-CZ" sz="2400" dirty="0" err="1" smtClean="0"/>
              <a:t>Semidiskontinuální</a:t>
            </a:r>
            <a:r>
              <a:rPr lang="cs-CZ" sz="2400" dirty="0" smtClean="0"/>
              <a:t> syntéza DNA; na mateřském vlákně 3´-5´probíhá syntéza kontinuálně, na opačném mateřském vlákně 5´-3´vznikají </a:t>
            </a:r>
            <a:r>
              <a:rPr lang="cs-CZ" sz="2400" dirty="0" err="1" smtClean="0"/>
              <a:t>Okazakiho</a:t>
            </a:r>
            <a:r>
              <a:rPr lang="cs-CZ" sz="2400" dirty="0" smtClean="0"/>
              <a:t> fragmenty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8058297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80881" y="1346447"/>
            <a:ext cx="5423727" cy="4953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38178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1"/>
          <p:cNvSpPr>
            <a:spLocks noGrp="1" noChangeArrowheads="1"/>
          </p:cNvSpPr>
          <p:nvPr>
            <p:ph type="title"/>
          </p:nvPr>
        </p:nvSpPr>
        <p:spPr>
          <a:xfrm>
            <a:off x="741363" y="306388"/>
            <a:ext cx="8607425" cy="1135062"/>
          </a:xfrm>
        </p:spPr>
        <p:txBody>
          <a:bodyPr/>
          <a:lstStyle/>
          <a:p>
            <a:pPr defTabSz="755957" fontAlgn="auto">
              <a:spcAft>
                <a:spcPts val="0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485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Počátek replikace</a:t>
            </a:r>
          </a:p>
        </p:txBody>
      </p:sp>
      <p:sp>
        <p:nvSpPr>
          <p:cNvPr id="20482" name="Rectangle 2"/>
          <p:cNvSpPr>
            <a:spLocks noGrp="1" noChangeArrowheads="1"/>
          </p:cNvSpPr>
          <p:nvPr>
            <p:ph idx="1"/>
          </p:nvPr>
        </p:nvSpPr>
        <p:spPr>
          <a:xfrm>
            <a:off x="503238" y="1768475"/>
            <a:ext cx="9070975" cy="4899025"/>
          </a:xfrm>
        </p:spPr>
        <p:txBody>
          <a:bodyPr/>
          <a:lstStyle/>
          <a:p>
            <a:pPr marL="368376" indent="-514350" defTabSz="755957" fontAlgn="auto">
              <a:spcBef>
                <a:spcPts val="827"/>
              </a:spcBef>
              <a:spcAft>
                <a:spcPts val="0"/>
              </a:spcAft>
              <a:buFont typeface="+mj-lt"/>
              <a:buAutoNum type="alphaLcParenR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2646" dirty="0" smtClean="0"/>
              <a:t>u </a:t>
            </a:r>
            <a:r>
              <a:rPr lang="cs-CZ" sz="2646" i="1" u="sng" dirty="0">
                <a:solidFill>
                  <a:schemeClr val="accent1"/>
                </a:solidFill>
              </a:rPr>
              <a:t>prokaryotických</a:t>
            </a:r>
            <a:r>
              <a:rPr lang="cs-CZ" sz="2646" dirty="0"/>
              <a:t> organismů existuje zpravidla jedno místo = </a:t>
            </a:r>
            <a:r>
              <a:rPr lang="cs-CZ" sz="2646" dirty="0">
                <a:solidFill>
                  <a:schemeClr val="accent1"/>
                </a:solidFill>
              </a:rPr>
              <a:t>replikační </a:t>
            </a:r>
            <a:r>
              <a:rPr lang="cs-CZ" sz="2646" dirty="0" smtClean="0">
                <a:solidFill>
                  <a:schemeClr val="accent1"/>
                </a:solidFill>
              </a:rPr>
              <a:t>počátek = </a:t>
            </a:r>
            <a:r>
              <a:rPr lang="cs-CZ" sz="2646" dirty="0" err="1" smtClean="0">
                <a:solidFill>
                  <a:schemeClr val="accent1"/>
                </a:solidFill>
              </a:rPr>
              <a:t>lokus</a:t>
            </a:r>
            <a:r>
              <a:rPr lang="cs-CZ" sz="2646" dirty="0" smtClean="0">
                <a:solidFill>
                  <a:schemeClr val="accent1"/>
                </a:solidFill>
              </a:rPr>
              <a:t> </a:t>
            </a:r>
            <a:r>
              <a:rPr lang="cs-CZ" sz="2646" dirty="0" err="1">
                <a:solidFill>
                  <a:schemeClr val="accent1"/>
                </a:solidFill>
              </a:rPr>
              <a:t>ori</a:t>
            </a:r>
            <a:r>
              <a:rPr lang="cs-CZ" sz="2646" dirty="0">
                <a:solidFill>
                  <a:schemeClr val="accent1"/>
                </a:solidFill>
              </a:rPr>
              <a:t> </a:t>
            </a:r>
            <a:r>
              <a:rPr lang="cs-CZ" sz="2646" dirty="0" smtClean="0">
                <a:cs typeface="Arial" panose="020B0604020202020204" pitchFamily="34" charset="0"/>
              </a:rPr>
              <a:t>→ odtud </a:t>
            </a:r>
            <a:r>
              <a:rPr lang="cs-CZ" sz="2646" dirty="0">
                <a:cs typeface="Arial" panose="020B0604020202020204" pitchFamily="34" charset="0"/>
              </a:rPr>
              <a:t>syntéza DNA postupuje oběma směry po celém obvodu kružnicové molekuly</a:t>
            </a:r>
          </a:p>
          <a:p>
            <a:pPr marL="368376" indent="-514350" defTabSz="755957" fontAlgn="auto">
              <a:spcBef>
                <a:spcPts val="827"/>
              </a:spcBef>
              <a:spcAft>
                <a:spcPts val="0"/>
              </a:spcAft>
              <a:buFont typeface="+mj-lt"/>
              <a:buAutoNum type="alphaLcParenR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2646" dirty="0" smtClean="0">
                <a:cs typeface="Arial" panose="020B0604020202020204" pitchFamily="34" charset="0"/>
              </a:rPr>
              <a:t>u </a:t>
            </a:r>
            <a:r>
              <a:rPr lang="cs-CZ" sz="2646" u="sng" dirty="0">
                <a:solidFill>
                  <a:schemeClr val="accent1"/>
                </a:solidFill>
                <a:cs typeface="Arial" panose="020B0604020202020204" pitchFamily="34" charset="0"/>
              </a:rPr>
              <a:t>eukaryotických</a:t>
            </a:r>
            <a:r>
              <a:rPr lang="cs-CZ" sz="2646" dirty="0">
                <a:cs typeface="Arial" panose="020B0604020202020204" pitchFamily="34" charset="0"/>
              </a:rPr>
              <a:t> organismů je genom rozdělen na větší počet současně se replikujících jednotek </a:t>
            </a:r>
            <a:r>
              <a:rPr lang="cs-CZ" sz="2646" b="1" i="1" dirty="0">
                <a:solidFill>
                  <a:schemeClr val="accent1"/>
                </a:solidFill>
                <a:cs typeface="Arial" panose="020B0604020202020204" pitchFamily="34" charset="0"/>
              </a:rPr>
              <a:t>= </a:t>
            </a:r>
            <a:r>
              <a:rPr lang="cs-CZ" sz="2646" b="1" i="1" dirty="0" err="1">
                <a:solidFill>
                  <a:schemeClr val="accent1"/>
                </a:solidFill>
                <a:cs typeface="Arial" panose="020B0604020202020204" pitchFamily="34" charset="0"/>
              </a:rPr>
              <a:t>replikony</a:t>
            </a:r>
            <a:r>
              <a:rPr lang="cs-CZ" sz="2646" dirty="0">
                <a:cs typeface="Arial" panose="020B0604020202020204" pitchFamily="34" charset="0"/>
              </a:rPr>
              <a:t>, z nichž </a:t>
            </a:r>
            <a:r>
              <a:rPr lang="cs-CZ" sz="2646" dirty="0" smtClean="0">
                <a:cs typeface="Arial" panose="020B0604020202020204" pitchFamily="34" charset="0"/>
              </a:rPr>
              <a:t>každý </a:t>
            </a:r>
            <a:r>
              <a:rPr lang="cs-CZ" sz="2646" dirty="0">
                <a:cs typeface="Arial" panose="020B0604020202020204" pitchFamily="34" charset="0"/>
              </a:rPr>
              <a:t>má svůj replikační počátek</a:t>
            </a:r>
          </a:p>
        </p:txBody>
      </p:sp>
    </p:spTree>
    <p:extLst>
      <p:ext uri="{BB962C8B-B14F-4D97-AF65-F5344CB8AC3E}">
        <p14:creationId xmlns:p14="http://schemas.microsoft.com/office/powerpoint/2010/main" xmlns="" val="40074003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250" y="5219700"/>
            <a:ext cx="6480175" cy="692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5603" name="AutoShape 2"/>
          <p:cNvSpPr>
            <a:spLocks noChangeArrowheads="1"/>
          </p:cNvSpPr>
          <p:nvPr/>
        </p:nvSpPr>
        <p:spPr bwMode="auto">
          <a:xfrm>
            <a:off x="3240088" y="900113"/>
            <a:ext cx="3600450" cy="3060700"/>
          </a:xfrm>
          <a:prstGeom prst="roundRect">
            <a:avLst>
              <a:gd name="adj" fmla="val 51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cs-CZ"/>
          </a:p>
        </p:txBody>
      </p:sp>
      <p:sp>
        <p:nvSpPr>
          <p:cNvPr id="25604" name="AutoShape 3"/>
          <p:cNvSpPr>
            <a:spLocks noChangeArrowheads="1"/>
          </p:cNvSpPr>
          <p:nvPr/>
        </p:nvSpPr>
        <p:spPr bwMode="auto">
          <a:xfrm>
            <a:off x="2805113" y="5219700"/>
            <a:ext cx="5114925" cy="871538"/>
          </a:xfrm>
          <a:prstGeom prst="roundRect">
            <a:avLst>
              <a:gd name="adj" fmla="val 181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cs-CZ"/>
          </a:p>
        </p:txBody>
      </p:sp>
      <p:pic>
        <p:nvPicPr>
          <p:cNvPr id="25605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975" y="877888"/>
            <a:ext cx="4759325" cy="3802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5606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00113" y="4887913"/>
            <a:ext cx="7994650" cy="1231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083424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93738" y="0"/>
            <a:ext cx="8693150" cy="1460500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25513" y="1187549"/>
            <a:ext cx="8461375" cy="6120680"/>
          </a:xfrm>
        </p:spPr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Jak se nazývají základní stavební kameny polynukleotidového řetězce?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Jakého původu jsou vlákna každé nové </a:t>
            </a:r>
            <a:r>
              <a:rPr lang="cs-CZ" dirty="0" err="1" smtClean="0"/>
              <a:t>dceřinné</a:t>
            </a:r>
            <a:r>
              <a:rPr lang="cs-CZ" dirty="0" smtClean="0"/>
              <a:t> molekuly DNA?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Co slouží jako </a:t>
            </a:r>
            <a:r>
              <a:rPr lang="cs-CZ" dirty="0" err="1" smtClean="0"/>
              <a:t>templáty</a:t>
            </a:r>
            <a:r>
              <a:rPr lang="cs-CZ" dirty="0" smtClean="0"/>
              <a:t> (matrice) pro nově se tvořící vlákna DNA?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Proč je proces replikace DNA </a:t>
            </a:r>
            <a:r>
              <a:rPr lang="cs-CZ" dirty="0" err="1" smtClean="0"/>
              <a:t>semikonzervativní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 jakém směru probíhá syntéza nového vlákna DNA? Vysvětlete.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Popište, jak se tvoří  </a:t>
            </a:r>
            <a:r>
              <a:rPr lang="cs-CZ" dirty="0" err="1" smtClean="0"/>
              <a:t>Okazakiho</a:t>
            </a:r>
            <a:r>
              <a:rPr lang="cs-CZ" dirty="0" smtClean="0"/>
              <a:t> fragmenty.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Jaký proces katalyzuje enzym DNA-ligáza?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Vysvětlete pojem: </a:t>
            </a:r>
            <a:r>
              <a:rPr lang="cs-CZ" dirty="0" err="1" smtClean="0"/>
              <a:t>lokus</a:t>
            </a:r>
            <a:r>
              <a:rPr lang="cs-CZ" dirty="0" smtClean="0"/>
              <a:t> </a:t>
            </a:r>
            <a:r>
              <a:rPr lang="cs-CZ" dirty="0" err="1" smtClean="0"/>
              <a:t>ori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Vysvětlete pojem: </a:t>
            </a:r>
            <a:r>
              <a:rPr lang="cs-CZ" dirty="0" err="1" smtClean="0"/>
              <a:t>replikon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Jaký úkol má při replikaci enzym DNA- polymeráza?</a:t>
            </a:r>
          </a:p>
          <a:p>
            <a:pPr marL="514350" indent="-514350">
              <a:buFont typeface="+mj-lt"/>
              <a:buAutoNum type="arabicParenR"/>
            </a:pP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566345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 </a:t>
            </a:r>
            <a:r>
              <a:rPr lang="cs-CZ" dirty="0"/>
              <a:t>KOČÁREK, Eduard. </a:t>
            </a:r>
            <a:r>
              <a:rPr lang="cs-CZ" i="1" dirty="0"/>
              <a:t>Genetika</a:t>
            </a:r>
            <a:r>
              <a:rPr lang="cs-CZ" dirty="0"/>
              <a:t>. Praha: </a:t>
            </a:r>
            <a:r>
              <a:rPr lang="cs-CZ" dirty="0" err="1"/>
              <a:t>Scientia</a:t>
            </a:r>
            <a:r>
              <a:rPr lang="cs-CZ" dirty="0"/>
              <a:t>, 2008, ISBN 978-80-86960-36-4.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 </a:t>
            </a:r>
            <a:r>
              <a:rPr lang="cs-CZ" dirty="0"/>
              <a:t>VACÍK, Jiří a kol. </a:t>
            </a:r>
            <a:r>
              <a:rPr lang="cs-CZ" i="1" dirty="0"/>
              <a:t>Přehled středoškolské chemie</a:t>
            </a:r>
            <a:r>
              <a:rPr lang="cs-CZ" dirty="0"/>
              <a:t>. Praha: SPN, 1999, ISBN 80-7235-108-7.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770576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OBRAZOVÝ MATERIÁL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Str.6- MADPRIME. </a:t>
            </a:r>
            <a:r>
              <a:rPr lang="cs-CZ" i="1" dirty="0"/>
              <a:t>wikimedia.org</a:t>
            </a:r>
            <a:r>
              <a:rPr lang="cs-CZ" dirty="0"/>
              <a:t> [online]. [cit. </a:t>
            </a:r>
            <a:r>
              <a:rPr lang="cs-CZ" dirty="0" smtClean="0"/>
              <a:t>14.9.2013]. </a:t>
            </a:r>
            <a:r>
              <a:rPr lang="cs-CZ" dirty="0"/>
              <a:t>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commons.wikimedia.org/wiki/File:DNA_replication_split.svg?uselang=cs</a:t>
            </a:r>
            <a:r>
              <a:rPr lang="cs-CZ" dirty="0" smtClean="0"/>
              <a:t>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Str.10- USER:DAEDALUS. </a:t>
            </a:r>
            <a:r>
              <a:rPr lang="cs-CZ" i="1" dirty="0"/>
              <a:t>wikimedia.org</a:t>
            </a:r>
            <a:r>
              <a:rPr lang="cs-CZ" dirty="0"/>
              <a:t> [online]. [cit. </a:t>
            </a:r>
            <a:r>
              <a:rPr lang="cs-CZ" dirty="0" smtClean="0"/>
              <a:t>14.9.2013]. </a:t>
            </a:r>
            <a:r>
              <a:rPr lang="cs-CZ" dirty="0"/>
              <a:t>Dostupný na WWW: </a:t>
            </a:r>
            <a:r>
              <a:rPr lang="cs-CZ" dirty="0">
                <a:hlinkClick r:id="rId3"/>
              </a:rPr>
              <a:t>http</a:t>
            </a:r>
            <a:r>
              <a:rPr lang="cs-CZ">
                <a:hlinkClick r:id="rId3"/>
              </a:rPr>
              <a:t>://</a:t>
            </a:r>
            <a:r>
              <a:rPr lang="cs-CZ" smtClean="0">
                <a:hlinkClick r:id="rId3"/>
              </a:rPr>
              <a:t>commons.wikimedia.org/wiki/File:Dnareplication-no-text.png?uselang=cs</a:t>
            </a:r>
            <a:endParaRPr lang="cs-CZ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974526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loubka">
  <a:themeElements>
    <a:clrScheme name="Červeno-fialová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Hloubka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Depth" id="{7BEAFC2A-325C-49C4-AC08-2B765DA903F9}" vid="{3016C5A4-E631-4977-A608-ACFB47552625}"/>
    </a:ext>
  </a:extLst>
</a:theme>
</file>

<file path=ppt/theme/theme2.xml><?xml version="1.0" encoding="utf-8"?>
<a:theme xmlns:a="http://schemas.openxmlformats.org/drawingml/2006/main" name="Motiv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Hloubka</Template>
  <TotalTime>34766</TotalTime>
  <Words>684</Words>
  <Application>Microsoft Office PowerPoint</Application>
  <PresentationFormat>Vlastní</PresentationFormat>
  <Paragraphs>65</Paragraphs>
  <Slides>15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Hloubka</vt:lpstr>
      <vt:lpstr>Snímek 1</vt:lpstr>
      <vt:lpstr>ANOTACE</vt:lpstr>
      <vt:lpstr>REPLIKACE DNA</vt:lpstr>
      <vt:lpstr>REPLIKACE (syntéza DNA)‏</vt:lpstr>
      <vt:lpstr>Průběh replikace</vt:lpstr>
      <vt:lpstr>Snímek 6</vt:lpstr>
      <vt:lpstr>Snímek 7</vt:lpstr>
      <vt:lpstr>Snímek 8</vt:lpstr>
      <vt:lpstr>Semidiskontinuální syntéza DNA; na mateřském vlákně 3´-5´probíhá syntéza kontinuálně, na opačném mateřském vlákně 5´-3´vznikají Okazakiho fragmenty</vt:lpstr>
      <vt:lpstr>Snímek 10</vt:lpstr>
      <vt:lpstr>Počátek replikace</vt:lpstr>
      <vt:lpstr>Snímek 12</vt:lpstr>
      <vt:lpstr>OPAKOVÁNÍ</vt:lpstr>
      <vt:lpstr>ZDROJE</vt:lpstr>
      <vt:lpstr>OBRAZOVÝ MATERIÁL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4)Replikace DNA</dc:title>
  <dc:creator>fialova</dc:creator>
  <cp:lastModifiedBy>Dum</cp:lastModifiedBy>
  <cp:revision>21</cp:revision>
  <cp:lastPrinted>1601-01-01T00:00:00Z</cp:lastPrinted>
  <dcterms:created xsi:type="dcterms:W3CDTF">1601-01-01T00:00:00Z</dcterms:created>
  <dcterms:modified xsi:type="dcterms:W3CDTF">2014-03-12T08:29:00Z</dcterms:modified>
</cp:coreProperties>
</file>