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44" r:id="rId1"/>
  </p:sldMasterIdLst>
  <p:notesMasterIdLst>
    <p:notesMasterId r:id="rId15"/>
  </p:notesMasterIdLst>
  <p:sldIdLst>
    <p:sldId id="310" r:id="rId2"/>
    <p:sldId id="311" r:id="rId3"/>
    <p:sldId id="290" r:id="rId4"/>
    <p:sldId id="291" r:id="rId5"/>
    <p:sldId id="307" r:id="rId6"/>
    <p:sldId id="293" r:id="rId7"/>
    <p:sldId id="294" r:id="rId8"/>
    <p:sldId id="295" r:id="rId9"/>
    <p:sldId id="296" r:id="rId10"/>
    <p:sldId id="313" r:id="rId11"/>
    <p:sldId id="308" r:id="rId12"/>
    <p:sldId id="309" r:id="rId13"/>
    <p:sldId id="312" r:id="rId14"/>
  </p:sldIdLst>
  <p:sldSz cx="10080625" cy="7559675"/>
  <p:notesSz cx="7559675" cy="10691813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380" y="6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19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0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1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2" name="AutoShape 5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3" name="AutoShape 6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4" name="Rectangle 7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2837" cy="368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80" name="Rectangle 8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4937" cy="409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2156548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4450" y="1027113"/>
            <a:ext cx="4919663" cy="36893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916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28675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23589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30723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753957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3277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64271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34819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1942798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3686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213121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/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anchor="b"/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lvl="0"/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C4423-B36E-4374-B86A-625705E291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826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691346-A62D-4C12-8FB7-8F14AE56EE1B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47908-3016-491A-BB0A-723E3F3D2DB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888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/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/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FB092-982A-4FCA-AB36-FC45B36A2B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22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1374E-FBAE-4A0C-98E6-3C16F4564E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937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/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anchor="b"/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18896-8F55-4468-936D-FB9A412DFF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00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C6E8F-B073-4C87-8B19-406E7005B4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600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09853-4076-4DEB-9913-7C83CF83D1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00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/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811BC-5FD9-479D-8F3B-63E1B5A857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396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/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75518B-485B-4957-A537-08CBF906EC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68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1972943-E028-4769-8145-32A19443CC1D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4B448-0EF4-46AA-8F58-84C81B1AFA8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296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72AF9E8-59B7-4C8E-88D7-A800DE72D087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EBD6A-1593-46A4-98B3-F7E51A5A5D7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783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919163" y="866775"/>
            <a:ext cx="503237" cy="644525"/>
          </a:xfrm>
          <a:prstGeom prst="rect">
            <a:avLst/>
          </a:prstGeom>
        </p:spPr>
        <p:txBody>
          <a:bodyPr lIns="75597" tIns="37798" rIns="75597" bIns="37798"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" name="TextBox 9"/>
          <p:cNvSpPr txBox="1"/>
          <p:nvPr/>
        </p:nvSpPr>
        <p:spPr>
          <a:xfrm>
            <a:off x="8629650" y="3024188"/>
            <a:ext cx="504825" cy="644525"/>
          </a:xfrm>
          <a:prstGeom prst="rect">
            <a:avLst/>
          </a:prstGeom>
        </p:spPr>
        <p:txBody>
          <a:bodyPr lIns="75597" tIns="37798" rIns="75597" bIns="37798"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B8B1B7E-8743-49D7-9051-26F806F80BC9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7522B-B7B9-4E02-919F-03DEE0F84A1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91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/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A0F77FD-E5F3-4BAF-A909-A13E07A73C28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FCA7B-759F-4F75-AD7A-C362D637A5D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37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787116C-3DAA-45F3-98C1-037CFA7704B6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Slide Number Placehold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25D1F-356E-46B7-B05A-5BB78F5B4BF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55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2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52DB0E3-1D2B-4947-928A-86206AAB7A14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13" name="Footer Placeholder 3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C0E3E-3E6C-4506-9F72-F6EB80A8FEC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37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7C6D1-4BC4-46FD-86FB-B029136627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084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A928E-1493-4663-9FBA-C0D4B1292F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60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3150" cy="1460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5513" y="2012950"/>
            <a:ext cx="8461375" cy="4795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738" y="7007225"/>
            <a:ext cx="2266950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8513" y="7007225"/>
            <a:ext cx="3403600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938" y="7007225"/>
            <a:ext cx="2266950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 sz="992" smtClean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fld id="{331D0FE5-8319-446E-A13D-6DCA1792AD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77" r:id="rId16"/>
    <p:sldLayoutId id="2147483778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  <a:lvl2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2pPr>
      <a:lvl3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3pPr>
      <a:lvl4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4pPr>
      <a:lvl5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5pPr>
      <a:lvl6pPr marL="4572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6pPr>
      <a:lvl7pPr marL="9144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7pPr>
      <a:lvl8pPr marL="13716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8pPr>
      <a:lvl9pPr marL="18288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9pPr>
    </p:titleStyle>
    <p:bodyStyle>
      <a:lvl1pPr marL="188913" indent="-188913" algn="l" defTabSz="755650" rtl="0" fontAlgn="base">
        <a:lnSpc>
          <a:spcPct val="90000"/>
        </a:lnSpc>
        <a:spcBef>
          <a:spcPts val="825"/>
        </a:spcBef>
        <a:spcAft>
          <a:spcPct val="0"/>
        </a:spcAft>
        <a:buFont typeface="Arial" panose="020B0604020202020204" pitchFamily="34" charset="0"/>
        <a:buChar char="•"/>
        <a:defRPr sz="2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738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22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563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17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388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15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213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15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0325_Transcription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820419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VY_32_INOVACE_1C_05_Proteosynteza-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transkripce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01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této prezentaci se studenti seznámí s dalším krokem vedoucím k syntéze proteinů, využijí své znalosti o struktuře nukleových kyselin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proteosyntéza, transkripce, dusíkaté báze, RNA- polymeráza, m RNA, t RNA, r 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09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PROTEOSYNTÉZA  TRANSKRIPCE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361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52425"/>
            <a:ext cx="8607425" cy="1044575"/>
          </a:xfrm>
        </p:spPr>
        <p:txBody>
          <a:bodyPr>
            <a:normAutofit/>
          </a:bodyPr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Proteosyntéza </a:t>
            </a:r>
            <a:r>
              <a:rPr lang="cs-CZ" sz="485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‏</a:t>
            </a:r>
            <a:endParaRPr lang="cs-CZ" sz="485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idx="1"/>
          </p:nvPr>
        </p:nvSpPr>
        <p:spPr>
          <a:xfrm>
            <a:off x="822325" y="2138363"/>
            <a:ext cx="8418513" cy="4672012"/>
          </a:xfrm>
        </p:spPr>
        <p:txBody>
          <a:bodyPr/>
          <a:lstStyle/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800" dirty="0"/>
              <a:t>Základní proces, jímž se informace obsažená v DNA převádí do podoby konkrétního znaku.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800" dirty="0"/>
              <a:t>Nezbytnými prostředníky jsou </a:t>
            </a:r>
            <a:r>
              <a:rPr lang="cs-CZ" sz="2800" b="1" i="1" dirty="0" smtClean="0">
                <a:solidFill>
                  <a:schemeClr val="accent1"/>
                </a:solidFill>
              </a:rPr>
              <a:t>RNA-kyseliny</a:t>
            </a:r>
            <a:endParaRPr lang="cs-CZ" sz="28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53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22978" y="1619597"/>
            <a:ext cx="9030339" cy="50372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>
                <a:solidFill>
                  <a:schemeClr val="tx1"/>
                </a:solidFill>
              </a:rPr>
              <a:t>RNA vytváří rozmanité tvary: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většinou </a:t>
            </a:r>
            <a:r>
              <a:rPr lang="cs-CZ" sz="3200" dirty="0">
                <a:solidFill>
                  <a:schemeClr val="tx1"/>
                </a:solidFill>
              </a:rPr>
              <a:t>jsou molekuly </a:t>
            </a:r>
            <a:r>
              <a:rPr lang="cs-CZ" sz="3200" dirty="0" err="1">
                <a:solidFill>
                  <a:schemeClr val="tx1"/>
                </a:solidFill>
              </a:rPr>
              <a:t>jednořetězcové</a:t>
            </a:r>
            <a:r>
              <a:rPr lang="cs-CZ" sz="3200" dirty="0">
                <a:solidFill>
                  <a:schemeClr val="tx1"/>
                </a:solidFill>
              </a:rPr>
              <a:t> a lineární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jiné </a:t>
            </a:r>
            <a:r>
              <a:rPr lang="cs-CZ" sz="3200" dirty="0">
                <a:solidFill>
                  <a:schemeClr val="tx1"/>
                </a:solidFill>
              </a:rPr>
              <a:t>mají složitější stavbu, v níž se zčásti uplatňují </a:t>
            </a:r>
            <a:r>
              <a:rPr lang="cs-CZ" sz="3200" dirty="0" err="1">
                <a:solidFill>
                  <a:schemeClr val="tx1"/>
                </a:solidFill>
              </a:rPr>
              <a:t>dvouřetězcové</a:t>
            </a:r>
            <a:r>
              <a:rPr lang="cs-CZ" sz="3200" dirty="0">
                <a:solidFill>
                  <a:schemeClr val="tx1"/>
                </a:solidFill>
              </a:rPr>
              <a:t> struktury (t RNA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>
                <a:solidFill>
                  <a:schemeClr val="tx1"/>
                </a:solidFill>
              </a:rPr>
              <a:t>n</a:t>
            </a:r>
            <a:r>
              <a:rPr lang="cs-CZ" sz="3200" dirty="0" smtClean="0">
                <a:solidFill>
                  <a:schemeClr val="tx1"/>
                </a:solidFill>
              </a:rPr>
              <a:t>a struktuře se‏ se podílí místo báze </a:t>
            </a:r>
            <a:r>
              <a:rPr lang="cs-CZ" sz="3200" dirty="0" err="1" smtClean="0">
                <a:solidFill>
                  <a:schemeClr val="tx1"/>
                </a:solidFill>
              </a:rPr>
              <a:t>thyminu</a:t>
            </a:r>
            <a:r>
              <a:rPr lang="cs-CZ" sz="3200" dirty="0" smtClean="0">
                <a:solidFill>
                  <a:schemeClr val="tx1"/>
                </a:solidFill>
              </a:rPr>
              <a:t> báze </a:t>
            </a:r>
            <a:r>
              <a:rPr lang="cs-CZ" sz="3200" b="1" i="1" dirty="0" smtClean="0">
                <a:solidFill>
                  <a:schemeClr val="accent1"/>
                </a:solidFill>
              </a:rPr>
              <a:t>uracil </a:t>
            </a:r>
          </a:p>
          <a:p>
            <a:pPr marL="457200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Tři typy: </a:t>
            </a:r>
            <a:r>
              <a:rPr lang="cs-CZ" sz="3200" dirty="0" err="1" smtClean="0">
                <a:solidFill>
                  <a:schemeClr val="tx1"/>
                </a:solidFill>
              </a:rPr>
              <a:t>mRNA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</a:rPr>
              <a:t>tRNA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</a:rPr>
              <a:t>rRNA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457200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lang="cs-CZ" sz="3200" b="1" i="1" dirty="0">
              <a:solidFill>
                <a:schemeClr val="accent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22978" y="323453"/>
            <a:ext cx="8693150" cy="14605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RNA kyseliny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8225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0" b="14281"/>
          <a:stretch/>
        </p:blipFill>
        <p:spPr bwMode="auto">
          <a:xfrm>
            <a:off x="935856" y="2195661"/>
            <a:ext cx="8136904" cy="4896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t RNA: sekundární (a) a terciární (b) struktura; ramena a smyčky jsou barevně odlišeny; kromě A,C,G,U obsahuje také nukleotidy s vedlejšími bázemi (</a:t>
            </a:r>
            <a:r>
              <a:rPr lang="cs-CZ" sz="3200" dirty="0" err="1" smtClean="0"/>
              <a:t>dihydrouridin</a:t>
            </a:r>
            <a:r>
              <a:rPr lang="cs-CZ" sz="3200" dirty="0" smtClean="0"/>
              <a:t> a </a:t>
            </a:r>
            <a:r>
              <a:rPr lang="cs-CZ" sz="3200" dirty="0" err="1" smtClean="0"/>
              <a:t>pseudouridin</a:t>
            </a:r>
            <a:r>
              <a:rPr lang="cs-CZ" sz="3200" dirty="0" smtClean="0"/>
              <a:t>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75880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52425"/>
            <a:ext cx="8607425" cy="1044575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 dirty="0"/>
              <a:t>Transkripce (přepis)‏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idx="1"/>
          </p:nvPr>
        </p:nvSpPr>
        <p:spPr>
          <a:xfrm>
            <a:off x="822325" y="2138363"/>
            <a:ext cx="8418513" cy="4672012"/>
          </a:xfrm>
        </p:spPr>
        <p:txBody>
          <a:bodyPr>
            <a:normAutofit/>
          </a:bodyPr>
          <a:lstStyle/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/>
              <a:t>p</a:t>
            </a:r>
            <a:r>
              <a:rPr lang="cs-CZ" sz="3200" dirty="0" smtClean="0"/>
              <a:t>rvní </a:t>
            </a:r>
            <a:r>
              <a:rPr lang="cs-CZ" sz="3200" dirty="0"/>
              <a:t>fáze </a:t>
            </a:r>
            <a:r>
              <a:rPr lang="cs-CZ" sz="3200" dirty="0" smtClean="0"/>
              <a:t>proteosyntézy</a:t>
            </a:r>
            <a:endParaRPr lang="cs-CZ" sz="3200" dirty="0"/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/>
              <a:t>s</a:t>
            </a:r>
            <a:r>
              <a:rPr lang="cs-CZ" sz="3200" dirty="0" smtClean="0"/>
              <a:t>ekvence </a:t>
            </a:r>
            <a:r>
              <a:rPr lang="cs-CZ" sz="3200" dirty="0"/>
              <a:t>nukleotidů v DNA se přepisuje (transkribuje) do sekvence nukleotidů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mRNA</a:t>
            </a:r>
            <a:endParaRPr lang="cs-CZ" sz="3200" b="1" i="1" dirty="0">
              <a:solidFill>
                <a:schemeClr val="accent1"/>
              </a:solidFill>
            </a:endParaRP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err="1"/>
              <a:t>mRNA</a:t>
            </a:r>
            <a:r>
              <a:rPr lang="cs-CZ" sz="3200" dirty="0"/>
              <a:t> je lineární, její syntéza probíhá v jádře, její syntézu katalyzuje enzym </a:t>
            </a:r>
            <a:r>
              <a:rPr lang="cs-CZ" sz="3200" b="1" dirty="0" smtClean="0">
                <a:solidFill>
                  <a:schemeClr val="accent1"/>
                </a:solidFill>
              </a:rPr>
              <a:t>RNA-polymeráza</a:t>
            </a:r>
            <a:endParaRPr lang="cs-CZ" sz="3200" b="1" dirty="0">
              <a:solidFill>
                <a:schemeClr val="accent1"/>
              </a:solidFill>
            </a:endParaRP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/>
              <a:t>matricí </a:t>
            </a:r>
            <a:r>
              <a:rPr lang="cs-CZ" sz="3200" dirty="0"/>
              <a:t>pro tvorbu </a:t>
            </a:r>
            <a:r>
              <a:rPr lang="cs-CZ" sz="3200" dirty="0" err="1"/>
              <a:t>mRNA</a:t>
            </a:r>
            <a:r>
              <a:rPr lang="cs-CZ" sz="3200" dirty="0"/>
              <a:t> je jeden z řetězců DNA (templátový řetězec se označuje znaménkem – a druhý pozitivní </a:t>
            </a:r>
            <a:r>
              <a:rPr lang="cs-CZ" sz="3200" dirty="0" smtClean="0"/>
              <a:t>znaménkem </a:t>
            </a:r>
            <a:r>
              <a:rPr lang="cs-CZ" sz="3200" dirty="0"/>
              <a:t>+)‏</a:t>
            </a:r>
          </a:p>
        </p:txBody>
      </p:sp>
    </p:spTree>
    <p:extLst>
      <p:ext uri="{BB962C8B-B14F-4D97-AF65-F5344CB8AC3E}">
        <p14:creationId xmlns:p14="http://schemas.microsoft.com/office/powerpoint/2010/main" val="2922915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97"/>
          <a:stretch/>
        </p:blipFill>
        <p:spPr bwMode="auto">
          <a:xfrm>
            <a:off x="3024088" y="1597995"/>
            <a:ext cx="3960440" cy="5782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chéma transkripce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117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73088"/>
            <a:ext cx="8607425" cy="1135062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defRPr/>
            </a:pPr>
            <a:r>
              <a:rPr lang="cs-CZ" sz="4850" dirty="0" smtClean="0">
                <a:solidFill>
                  <a:schemeClr val="tx1"/>
                </a:solidFill>
              </a:rPr>
              <a:t>Průběh transkripce</a:t>
            </a:r>
            <a:endParaRPr lang="cs-CZ" sz="4850" dirty="0">
              <a:solidFill>
                <a:schemeClr val="tx1"/>
              </a:solidFill>
            </a:endParaRPr>
          </a:p>
        </p:txBody>
      </p:sp>
      <p:sp>
        <p:nvSpPr>
          <p:cNvPr id="26626" name="Rectangle 2"/>
          <p:cNvSpPr>
            <a:spLocks noGrp="1" noChangeArrowheads="1"/>
          </p:cNvSpPr>
          <p:nvPr>
            <p:ph idx="1"/>
          </p:nvPr>
        </p:nvSpPr>
        <p:spPr>
          <a:xfrm>
            <a:off x="777075" y="1979637"/>
            <a:ext cx="8418513" cy="5716587"/>
          </a:xfrm>
        </p:spPr>
        <p:txBody>
          <a:bodyPr>
            <a:normAutofit/>
          </a:bodyPr>
          <a:lstStyle/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/>
              <a:t>v </a:t>
            </a:r>
            <a:r>
              <a:rPr lang="cs-CZ" sz="3200" dirty="0"/>
              <a:t>místě, kde začíná gen (na DNA) nasedá </a:t>
            </a:r>
            <a:r>
              <a:rPr lang="cs-CZ" sz="3200" dirty="0" smtClean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RNA-polymeráza</a:t>
            </a:r>
            <a:r>
              <a:rPr lang="cs-CZ" sz="3200" dirty="0" smtClean="0"/>
              <a:t> </a:t>
            </a:r>
            <a:r>
              <a:rPr lang="cs-CZ" sz="3200" dirty="0"/>
              <a:t>a k jeho jednotlivým deoxyribonukleotidům přiřazuje komplementární </a:t>
            </a:r>
            <a:r>
              <a:rPr lang="cs-CZ" sz="3200" dirty="0" err="1" smtClean="0"/>
              <a:t>ribonukleotidy</a:t>
            </a:r>
            <a:r>
              <a:rPr lang="cs-CZ" sz="3200" dirty="0" smtClean="0"/>
              <a:t> 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3200" dirty="0" smtClean="0">
                <a:cs typeface="Times New Roman" panose="02020603050405020304" pitchFamily="18" charset="0"/>
              </a:rPr>
              <a:t>z </a:t>
            </a:r>
            <a:r>
              <a:rPr lang="cs-CZ" sz="3200" dirty="0">
                <a:cs typeface="Times New Roman" panose="02020603050405020304" pitchFamily="18" charset="0"/>
              </a:rPr>
              <a:t>nich se vytváří nový řetěze RNA</a:t>
            </a:r>
          </a:p>
          <a:p>
            <a:pPr marL="311226" indent="-457200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cs typeface="Times New Roman" panose="02020603050405020304" pitchFamily="18" charset="0"/>
              </a:rPr>
              <a:t>zdrojem </a:t>
            </a:r>
            <a:r>
              <a:rPr lang="cs-CZ" sz="3200" dirty="0" err="1">
                <a:cs typeface="Times New Roman" panose="02020603050405020304" pitchFamily="18" charset="0"/>
              </a:rPr>
              <a:t>ribonukleotidů</a:t>
            </a:r>
            <a:r>
              <a:rPr lang="cs-CZ" sz="3200" dirty="0">
                <a:cs typeface="Times New Roman" panose="02020603050405020304" pitchFamily="18" charset="0"/>
              </a:rPr>
              <a:t> jsou </a:t>
            </a:r>
            <a:r>
              <a:rPr lang="cs-CZ" sz="3200" dirty="0" err="1">
                <a:cs typeface="Times New Roman" panose="02020603050405020304" pitchFamily="18" charset="0"/>
              </a:rPr>
              <a:t>nukleosidtrifosfáty</a:t>
            </a:r>
            <a:r>
              <a:rPr lang="cs-CZ" sz="3200" dirty="0">
                <a:cs typeface="Times New Roman" panose="02020603050405020304" pitchFamily="18" charset="0"/>
              </a:rPr>
              <a:t> NTP (ATP, CTP, UTP, GTP</a:t>
            </a:r>
            <a:r>
              <a:rPr lang="cs-CZ" sz="3200" dirty="0" smtClean="0">
                <a:cs typeface="Times New Roman" panose="02020603050405020304" pitchFamily="18" charset="0"/>
              </a:rPr>
              <a:t>)</a:t>
            </a:r>
            <a:endParaRPr lang="cs-CZ" sz="3200" dirty="0">
              <a:cs typeface="Times New Roman" panose="02020603050405020304" pitchFamily="18" charset="0"/>
            </a:endParaRPr>
          </a:p>
          <a:p>
            <a:pPr marL="311226" indent="-457200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cs typeface="Times New Roman" panose="02020603050405020304" pitchFamily="18" charset="0"/>
              </a:rPr>
              <a:t>řetězec </a:t>
            </a:r>
            <a:r>
              <a:rPr lang="cs-CZ" sz="3200" dirty="0">
                <a:cs typeface="Times New Roman" panose="02020603050405020304" pitchFamily="18" charset="0"/>
              </a:rPr>
              <a:t>se prodlužuje ve směru 5´</a:t>
            </a:r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cs-CZ" sz="3200" dirty="0">
                <a:cs typeface="Times New Roman" panose="02020603050405020304" pitchFamily="18" charset="0"/>
              </a:rPr>
              <a:t>3´</a:t>
            </a:r>
          </a:p>
          <a:p>
            <a:pPr marL="311226" indent="-457200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cs typeface="Times New Roman" panose="02020603050405020304" pitchFamily="18" charset="0"/>
              </a:rPr>
              <a:t>dospějí-li </a:t>
            </a:r>
            <a:r>
              <a:rPr lang="cs-CZ" sz="3200" dirty="0">
                <a:cs typeface="Times New Roman" panose="02020603050405020304" pitchFamily="18" charset="0"/>
              </a:rPr>
              <a:t>částice RNA-polymerázy na konec genu, vlákno </a:t>
            </a:r>
            <a:r>
              <a:rPr lang="cs-CZ" sz="3200" dirty="0" err="1">
                <a:cs typeface="Times New Roman" panose="02020603050405020304" pitchFamily="18" charset="0"/>
              </a:rPr>
              <a:t>mRNA</a:t>
            </a:r>
            <a:r>
              <a:rPr lang="cs-CZ" sz="3200" dirty="0">
                <a:cs typeface="Times New Roman" panose="02020603050405020304" pitchFamily="18" charset="0"/>
              </a:rPr>
              <a:t> se odpojí</a:t>
            </a:r>
          </a:p>
        </p:txBody>
      </p:sp>
    </p:spTree>
    <p:extLst>
      <p:ext uri="{BB962C8B-B14F-4D97-AF65-F5344CB8AC3E}">
        <p14:creationId xmlns:p14="http://schemas.microsoft.com/office/powerpoint/2010/main" val="3074945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584" y="755501"/>
            <a:ext cx="8770216" cy="626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63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 proces v sobě zahrnuje proteosyntéza?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Jaké typy RNA se podílejí na proteosyntéze?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čeho se přepisuje sekvence nukleotidů při transkripci?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označujeme enzym katalyzující transkripci?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jakém směru se prodlužuje nově vznikající řetězec?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1407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VACÍK, Jiří a kol. </a:t>
            </a:r>
            <a:r>
              <a:rPr lang="cs-CZ" i="1" dirty="0"/>
              <a:t>Přehled středoškolské chemie</a:t>
            </a:r>
            <a:r>
              <a:rPr lang="cs-CZ" dirty="0"/>
              <a:t>. Praha: SPN, 1999, ISBN 80-7235-108-7.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034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Str.10- OPENSTAX COLLEGE.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16.9</a:t>
            </a:r>
            <a:r>
              <a:rPr lang="cs-CZ" dirty="0" smtClean="0"/>
              <a:t>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</a:t>
            </a:r>
            <a:r>
              <a:rPr lang="cs-CZ">
                <a:hlinkClick r:id="rId2"/>
              </a:rPr>
              <a:t>://</a:t>
            </a:r>
            <a:r>
              <a:rPr lang="cs-CZ" smtClean="0">
                <a:hlinkClick r:id="rId2"/>
              </a:rPr>
              <a:t>commons.wikimedia.org/wiki/File:0325_Transcription.jpg?uselang=cs</a:t>
            </a:r>
            <a:endParaRPr lang="cs-CZ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2847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34542</TotalTime>
  <Words>452</Words>
  <Application>Microsoft Office PowerPoint</Application>
  <PresentationFormat>Vlastní</PresentationFormat>
  <Paragraphs>55</Paragraphs>
  <Slides>13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Calibri</vt:lpstr>
      <vt:lpstr>Corbel</vt:lpstr>
      <vt:lpstr>Times New Roman</vt:lpstr>
      <vt:lpstr>Wingdings</vt:lpstr>
      <vt:lpstr>Hloubka</vt:lpstr>
      <vt:lpstr>Prezentace aplikace PowerPoint</vt:lpstr>
      <vt:lpstr>Anotace</vt:lpstr>
      <vt:lpstr>PROTEOSYNTÉZA  TRANSKRIPCE</vt:lpstr>
      <vt:lpstr>Proteosyntéza ‏</vt:lpstr>
      <vt:lpstr>RNA kyseliny</vt:lpstr>
      <vt:lpstr>t RNA: sekundární (a) a terciární (b) struktura; ramena a smyčky jsou barevně odlišeny; kromě A,C,G,U obsahuje také nukleotidy s vedlejšími bázemi (dihydrouridin a pseudouridin)</vt:lpstr>
      <vt:lpstr>Transkripce (přepis)‏</vt:lpstr>
      <vt:lpstr>schéma transkripce</vt:lpstr>
      <vt:lpstr>Průběh transkripce</vt:lpstr>
      <vt:lpstr>Prezentace aplikace PowerPoint</vt:lpstr>
      <vt:lpstr>OPAKOVÁNÍ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5)Transkripce</dc:title>
  <dc:creator>fialova</dc:creator>
  <cp:lastModifiedBy>Pavel Fiala</cp:lastModifiedBy>
  <cp:revision>16</cp:revision>
  <cp:lastPrinted>1601-01-01T00:00:00Z</cp:lastPrinted>
  <dcterms:created xsi:type="dcterms:W3CDTF">1601-01-01T00:00:00Z</dcterms:created>
  <dcterms:modified xsi:type="dcterms:W3CDTF">2014-03-06T15:18:57Z</dcterms:modified>
</cp:coreProperties>
</file>