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3"/>
  </p:notesMasterIdLst>
  <p:sldIdLst>
    <p:sldId id="276" r:id="rId3"/>
    <p:sldId id="256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593E92-9A1F-4CED-A970-6051A13974E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30733-E7E7-436C-A3BB-69039367D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229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8610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982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4314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8894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458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3346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41883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00894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1269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5724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051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932BFD4-450B-471C-A329-AA87751089CC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7617011-B34C-46AA-860C-969EA2C8F653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797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VY_32_INOVACE_19_11_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test-asertivita a NŽS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ke zjištění vědomostí a znalostí z probrané látky na téma Náročné životní situace a Asertivita.  V druhé polovině testu je pomocí animací ukázáno řešení daných otázek.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753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Asertivita, NŽS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70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760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2587" y="1844824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b="1" u="sng" dirty="0" smtClean="0"/>
              <a:t>Mezi druhy komunikace nepatří: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Verbální komunikace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Elektronická komunikace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Neverbální komunikace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Novověká </a:t>
            </a:r>
            <a:r>
              <a:rPr lang="cs-CZ" sz="3200" dirty="0" smtClean="0"/>
              <a:t>komunikace</a:t>
            </a:r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00041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95536" y="1700808"/>
            <a:ext cx="792088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/>
              <a:t>2) Jak můžeš zareagovat na nějakou situaci?</a:t>
            </a:r>
          </a:p>
          <a:p>
            <a:pPr marL="514350" indent="-514350">
              <a:buAutoNum type="alphaLcParenR"/>
            </a:pPr>
            <a:r>
              <a:rPr lang="cs-CZ" sz="3200" dirty="0"/>
              <a:t>pasivně, asertivně, agresivně</a:t>
            </a:r>
          </a:p>
          <a:p>
            <a:pPr marL="514350" indent="-514350">
              <a:buAutoNum type="alphaLcParenR"/>
            </a:pPr>
            <a:r>
              <a:rPr lang="cs-CZ" sz="3200" dirty="0"/>
              <a:t>pozitivně, negativně, reálně</a:t>
            </a:r>
          </a:p>
          <a:p>
            <a:pPr marL="514350" indent="-514350">
              <a:buAutoNum type="alphaLcParenR"/>
            </a:pPr>
            <a:r>
              <a:rPr lang="cs-CZ" sz="3200" dirty="0"/>
              <a:t>komunikací, smíchem, pláčem</a:t>
            </a:r>
          </a:p>
        </p:txBody>
      </p:sp>
    </p:spTree>
    <p:extLst>
      <p:ext uri="{BB962C8B-B14F-4D97-AF65-F5344CB8AC3E}">
        <p14:creationId xmlns:p14="http://schemas.microsoft.com/office/powerpoint/2010/main" val="816198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9694" y="1268760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3) Co je to asertivita?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Jednání kdy si neprosadím svůj názor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Jednání kdy si prosadím vlastní názor, bez toho aniž bych porušil svoje, či cizí práva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Jednání kdy si prosadím vlastní názor a ublížím ostatním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97656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  <a:p>
            <a:r>
              <a:rPr lang="cs-CZ" sz="3200" b="1" u="sng" dirty="0"/>
              <a:t>4) Asertivní technika „otevřené dveře“ znamená:</a:t>
            </a:r>
          </a:p>
          <a:p>
            <a:pPr marL="514350" indent="-514350">
              <a:buAutoNum type="alphaLcParenR"/>
            </a:pPr>
            <a:r>
              <a:rPr lang="cs-CZ" sz="3200" dirty="0"/>
              <a:t>Nebavím se s druhým a prosadím si svou</a:t>
            </a:r>
          </a:p>
          <a:p>
            <a:pPr marL="514350" indent="-514350">
              <a:buAutoNum type="alphaLcParenR"/>
            </a:pPr>
            <a:r>
              <a:rPr lang="cs-CZ" sz="3200" dirty="0"/>
              <a:t>Otevřu druhému dveře, aby mohl během diskuse odejít</a:t>
            </a:r>
          </a:p>
          <a:p>
            <a:pPr marL="514350" indent="-514350">
              <a:buAutoNum type="alphaLcParenR"/>
            </a:pPr>
            <a:r>
              <a:rPr lang="cs-CZ" sz="3200" dirty="0"/>
              <a:t>Pochválím názor druhého, a navrhnu mu jinou variantu.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00632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039" y="1700808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5) Musí NŽS na náš organismus působit vždy jen negativně?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Ano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Nevím</a:t>
            </a:r>
          </a:p>
          <a:p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72899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6) Jak dělíme konflikt, uveď příklady…</a:t>
            </a:r>
          </a:p>
        </p:txBody>
      </p:sp>
    </p:spTree>
    <p:extLst>
      <p:ext uri="{BB962C8B-B14F-4D97-AF65-F5344CB8AC3E}">
        <p14:creationId xmlns:p14="http://schemas.microsoft.com/office/powerpoint/2010/main" val="818941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45000">
        <p14:glitter pattern="hexagon"/>
      </p:transition>
    </mc:Choice>
    <mc:Fallback xmlns="">
      <p:transition spd="slow" advTm="4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8806" y="1556792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7) Řešení konfliktu je:</a:t>
            </a:r>
          </a:p>
          <a:p>
            <a:pPr marL="514350" indent="-514350">
              <a:buAutoNum type="alphaLcParenR"/>
            </a:pPr>
            <a:r>
              <a:rPr lang="cs-CZ" sz="3200" dirty="0"/>
              <a:t>Ú</a:t>
            </a:r>
            <a:r>
              <a:rPr lang="cs-CZ" sz="3200" dirty="0" smtClean="0"/>
              <a:t>nik, řešení, </a:t>
            </a:r>
            <a:r>
              <a:rPr lang="cs-CZ" sz="3200" dirty="0" smtClean="0"/>
              <a:t>útok, dohoda, kompromis</a:t>
            </a: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Nemáme žádné konflikty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Stresovat se, nadávat, smát se</a:t>
            </a:r>
          </a:p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6603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8) Co jsou to stresory a jak je dělíme?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195650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45000">
        <p14:glitter pattern="hexagon"/>
      </p:transition>
    </mc:Choice>
    <mc:Fallback xmlns="">
      <p:transition spd="slow" advTm="4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412776"/>
            <a:ext cx="8229600" cy="4392488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b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 </a:t>
            </a:r>
            <a:b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ZKONTROLUJ SI PODPIS</a:t>
            </a:r>
            <a:b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</a:b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ZADNÍ SEBEROU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218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760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2587" y="1844824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1A) Mezi druhy komunikace nepatří: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Verbální komunikace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Elektronická komunikace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Neverbální komunikace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Novověká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komunikace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960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95536" y="1700808"/>
            <a:ext cx="792088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2A) </a:t>
            </a:r>
            <a:r>
              <a:rPr lang="cs-CZ" sz="3200" b="1" u="sng" dirty="0" smtClean="0">
                <a:solidFill>
                  <a:prstClr val="black"/>
                </a:solidFill>
              </a:rPr>
              <a:t>Jak můžeš zareagovat na nějakou situaci?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pasivně, asertivně, agresivně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pozitivně</a:t>
            </a:r>
            <a:r>
              <a:rPr lang="cs-CZ" sz="3200" dirty="0">
                <a:solidFill>
                  <a:prstClr val="black"/>
                </a:solidFill>
              </a:rPr>
              <a:t>, negativně, reálně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komunikací, smíchem, pláčem</a:t>
            </a:r>
          </a:p>
        </p:txBody>
      </p:sp>
    </p:spTree>
    <p:extLst>
      <p:ext uri="{BB962C8B-B14F-4D97-AF65-F5344CB8AC3E}">
        <p14:creationId xmlns:p14="http://schemas.microsoft.com/office/powerpoint/2010/main" val="125475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9694" y="1268760"/>
            <a:ext cx="9144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3A) Co je to asertivita?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Jednání kdy si neprosadím svůj názor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Jednání kdy si prosadím vlastní názor, bez toho aniž bych porušil svoje, či cizí práva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Jednání kdy si prosadím vlastní názor a ublížím ostatním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719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3690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 smtClean="0">
                <a:solidFill>
                  <a:prstClr val="black"/>
                </a:solidFill>
              </a:rPr>
              <a:t>4A) </a:t>
            </a:r>
            <a:r>
              <a:rPr lang="cs-CZ" sz="3200" b="1" u="sng" dirty="0">
                <a:solidFill>
                  <a:prstClr val="black"/>
                </a:solidFill>
              </a:rPr>
              <a:t>Asertivní technika „otevřené dveře“ znamená: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Nebavím se s druhým a prosadím si svou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Otevřu druhému dveře, aby mohl během diskuse odejít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Pochválím názor druhého, a navrhnu mu jinou variantu.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654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039" y="1700808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5A) Musí NŽS na náš organismus působit vždy jen negativně?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Ano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Ne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Nevím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874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3529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6A) Jak dělíme konflikt, uveď příklady…</a:t>
            </a:r>
          </a:p>
          <a:p>
            <a:endParaRPr lang="cs-CZ" sz="3200" b="1" u="sng" dirty="0" smtClean="0">
              <a:solidFill>
                <a:prstClr val="black"/>
              </a:solidFill>
            </a:endParaRPr>
          </a:p>
          <a:p>
            <a:endParaRPr lang="cs-CZ" sz="3200" b="1" u="sng" dirty="0">
              <a:solidFill>
                <a:prstClr val="black"/>
              </a:solidFill>
            </a:endParaRPr>
          </a:p>
          <a:p>
            <a:r>
              <a:rPr lang="cs-CZ" sz="32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konfliktu:</a:t>
            </a:r>
          </a:p>
          <a:p>
            <a:pPr marL="514350" indent="-514350">
              <a:buAutoNum type="alphaLcParenR"/>
            </a:pPr>
            <a:r>
              <a:rPr lang="cs-CZ" sz="3200" dirty="0"/>
              <a:t>Intrapersonální (uvnitř jedince)</a:t>
            </a:r>
          </a:p>
          <a:p>
            <a:pPr marL="514350" indent="-514350">
              <a:buAutoNum type="alphaLcParenR"/>
            </a:pPr>
            <a:r>
              <a:rPr lang="cs-CZ" sz="3200" dirty="0"/>
              <a:t>Interpersonální (konflikt mezi lidmi)</a:t>
            </a:r>
          </a:p>
          <a:p>
            <a:endParaRPr lang="cs-CZ" sz="3200" b="1" u="sng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04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8806" y="1556792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7A) Řešení konfliktu je: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>
                <a:solidFill>
                  <a:prstClr val="black"/>
                </a:solidFill>
              </a:rPr>
              <a:t>Ú</a:t>
            </a:r>
            <a:r>
              <a:rPr lang="cs-CZ" sz="3200" dirty="0" smtClean="0">
                <a:solidFill>
                  <a:prstClr val="black"/>
                </a:solidFill>
              </a:rPr>
              <a:t>nik, řešení, </a:t>
            </a:r>
            <a:r>
              <a:rPr lang="cs-CZ" sz="3200" dirty="0" smtClean="0">
                <a:solidFill>
                  <a:prstClr val="black"/>
                </a:solidFill>
              </a:rPr>
              <a:t>útok, dohoda, kompromis</a:t>
            </a:r>
            <a:endParaRPr lang="cs-CZ" sz="3200" dirty="0" smtClean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Nemáme žádné konflikty</a:t>
            </a:r>
          </a:p>
          <a:p>
            <a:pPr marL="514350" indent="-514350">
              <a:buFontTx/>
              <a:buAutoNum type="alphaLcParenR"/>
            </a:pPr>
            <a:r>
              <a:rPr lang="cs-CZ" sz="3200" dirty="0" smtClean="0">
                <a:solidFill>
                  <a:prstClr val="black"/>
                </a:solidFill>
              </a:rPr>
              <a:t>Stresovat se, nadávat, smát se</a:t>
            </a:r>
          </a:p>
          <a:p>
            <a:pPr marL="514350" indent="-514350">
              <a:buFontTx/>
              <a:buAutoNum type="alphaLcParenR"/>
            </a:pPr>
            <a:endParaRPr lang="cs-CZ" sz="3200" dirty="0" smtClean="0">
              <a:solidFill>
                <a:prstClr val="black"/>
              </a:solidFill>
            </a:endParaRPr>
          </a:p>
          <a:p>
            <a:pPr marL="514350" indent="-514350">
              <a:buFontTx/>
              <a:buAutoNum type="alphaLcParenR"/>
            </a:pP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40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</a:rPr>
              <a:t>8A) Co jsou to stresory a jak je dělíme?</a:t>
            </a:r>
          </a:p>
          <a:p>
            <a:endParaRPr lang="cs-CZ" sz="3200" b="1" u="sng" dirty="0"/>
          </a:p>
          <a:p>
            <a:pPr lvl="0"/>
            <a:r>
              <a:rPr lang="cs-CZ" sz="3200" dirty="0">
                <a:latin typeface="Candara"/>
              </a:rPr>
              <a:t>Jsou věci, situace, stavy které člověka stresují.</a:t>
            </a:r>
          </a:p>
          <a:p>
            <a:pPr lvl="0"/>
            <a:endParaRPr lang="cs-CZ" sz="3200" dirty="0">
              <a:latin typeface="Candara"/>
            </a:endParaRPr>
          </a:p>
          <a:p>
            <a:pPr lvl="0"/>
            <a:r>
              <a:rPr lang="cs-CZ" sz="3200" dirty="0">
                <a:latin typeface="Candara"/>
              </a:rPr>
              <a:t>Dělení:            	vnější stresory</a:t>
            </a:r>
          </a:p>
          <a:p>
            <a:pPr lvl="0"/>
            <a:r>
              <a:rPr lang="cs-CZ" sz="3200" dirty="0">
                <a:latin typeface="Candara"/>
              </a:rPr>
              <a:t>			vnitřní stresory</a:t>
            </a:r>
          </a:p>
          <a:p>
            <a:endParaRPr lang="cs-CZ" sz="3200" b="1" u="sng" dirty="0">
              <a:solidFill>
                <a:prstClr val="black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763688" y="2852936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763688" y="2852936"/>
            <a:ext cx="1368152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7366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84969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/>
              <a:t>JANOŠKOVÁ, </a:t>
            </a:r>
            <a:r>
              <a:rPr lang="cs-CZ" sz="2000" dirty="0" err="1"/>
              <a:t>D.,a</a:t>
            </a:r>
            <a:r>
              <a:rPr lang="cs-CZ" sz="2000" dirty="0"/>
              <a:t> kol. autorů. Občanská výchova 8, Rodinná výchova 8, učebnice pro základní školy a víceletá gymnázia.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80-7238-393-0.</a:t>
            </a:r>
          </a:p>
          <a:p>
            <a:endParaRPr lang="cs-CZ" sz="2000" dirty="0"/>
          </a:p>
          <a:p>
            <a:r>
              <a:rPr lang="cs-CZ" sz="2000" dirty="0"/>
              <a:t>JANOŠKOVÁ, D., ONDRÁČKOVÁ, M.,ČABALOVÁ,D. Občanská výchova 8, Rodinná výchova 8, příručka pro učitele.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80-7238-394-9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Citováno dne 9. 1. 2012</a:t>
            </a:r>
            <a:endParaRPr lang="cs-CZ" sz="20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97254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Tm="30000">
        <p14:glitter pattern="hexagon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167</TotalTime>
  <Words>528</Words>
  <Application>Microsoft Office PowerPoint</Application>
  <PresentationFormat>Předvádění na obrazovce (4:3)</PresentationFormat>
  <Paragraphs>81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Původ</vt:lpstr>
      <vt:lpstr>1_Motiv systému Office</vt:lpstr>
      <vt:lpstr>Název školy: ZŠ Klášterec nad Ohří, Krátká 676 Autor: Mgr. Veronika Kubincová Název materiálu: VY_32_INOVACE_19_11_ test-asertivita a NŽS Číslo projektu: CZ.1.07/1.4.00/21.1115  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KONEC   ZKONTROLUJ SI PODPIS ZADNÍ SEBEROU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</dc:title>
  <dc:creator>Kabinet</dc:creator>
  <cp:lastModifiedBy>Kabinet</cp:lastModifiedBy>
  <cp:revision>14</cp:revision>
  <dcterms:created xsi:type="dcterms:W3CDTF">2012-01-26T08:29:37Z</dcterms:created>
  <dcterms:modified xsi:type="dcterms:W3CDTF">2012-03-27T19:41:48Z</dcterms:modified>
</cp:coreProperties>
</file>