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04" r:id="rId1"/>
  </p:sldMasterIdLst>
  <p:notesMasterIdLst>
    <p:notesMasterId r:id="rId16"/>
  </p:notesMasterIdLst>
  <p:sldIdLst>
    <p:sldId id="313" r:id="rId2"/>
    <p:sldId id="314" r:id="rId3"/>
    <p:sldId id="309" r:id="rId4"/>
    <p:sldId id="302" r:id="rId5"/>
    <p:sldId id="303" r:id="rId6"/>
    <p:sldId id="304" r:id="rId7"/>
    <p:sldId id="287" r:id="rId8"/>
    <p:sldId id="305" r:id="rId9"/>
    <p:sldId id="292" r:id="rId10"/>
    <p:sldId id="310" r:id="rId11"/>
    <p:sldId id="306" r:id="rId12"/>
    <p:sldId id="311" r:id="rId13"/>
    <p:sldId id="312" r:id="rId14"/>
    <p:sldId id="315" r:id="rId15"/>
  </p:sldIdLst>
  <p:sldSz cx="10080625" cy="7559675"/>
  <p:notesSz cx="7559675" cy="10691813"/>
  <p:defaultTextStyle>
    <a:defPPr>
      <a:defRPr lang="en-GB"/>
    </a:defPPr>
    <a:lvl1pPr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380" y="6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19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0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1" name="AutoShape 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2" name="AutoShape 5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3" name="AutoShape 6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4" name="Rectangle 7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2837" cy="368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80" name="Rectangle 8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14937" cy="409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val="2156548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4450" y="1027113"/>
            <a:ext cx="4919663" cy="36893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7290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49155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2924239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51203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5262223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5325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2704617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55299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6284831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57347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4054837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0C4423-B36E-4374-B86A-625705E291B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18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691346-A62D-4C12-8FB7-8F14AE56EE1B}" type="datetimeFigureOut">
              <a:rPr lang="en-US" smtClean="0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C47908-3016-491A-BB0A-723E3F3D2DB0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8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8FB092-982A-4FCA-AB36-FC45B36A2B0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16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B1374E-FBAE-4A0C-98E6-3C16F4564E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021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F18896-8F55-4468-936D-FB9A412DFFD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228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DC6E8F-B073-4C87-8B19-406E7005B48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76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909853-4076-4DEB-9913-7C83CF83D14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969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B811BC-5FD9-479D-8F3B-63E1B5A8579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905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75518B-485B-4957-A537-08CBF906EC1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615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972943-E028-4769-8145-32A19443CC1D}" type="datetimeFigureOut">
              <a:rPr lang="en-US" smtClean="0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4B448-0EF4-46AA-8F58-84C81B1AFA8E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70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2AF9E8-59B7-4C8E-88D7-A800DE72D087}" type="datetimeFigureOut">
              <a:rPr lang="en-US" smtClean="0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CEBD6A-1593-46A4-98B3-F7E51A5A5D79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64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8B1B7E-8743-49D7-9051-26F806F80BC9}" type="datetimeFigureOut">
              <a:rPr lang="en-US" smtClean="0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27522B-B7B9-4E02-919F-03DEE0F84A1E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14995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0F77FD-E5F3-4BAF-A909-A13E07A73C28}" type="datetimeFigureOut">
              <a:rPr lang="en-US" smtClean="0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EFCA7B-759F-4F75-AD7A-C362D637A5DB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838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87116C-3DAA-45F3-98C1-037CFA7704B6}" type="datetimeFigureOut">
              <a:rPr lang="en-US" smtClean="0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425D1F-356E-46B7-B05A-5BB78F5B4BF0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486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2DB0E3-1D2B-4947-928A-86206AAB7A14}" type="datetimeFigureOut">
              <a:rPr lang="en-US" smtClean="0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0C0E3E-3E6C-4506-9F72-F6EB80A8FEC5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68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F7C6D1-4BC4-46FD-86FB-B029136627F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21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4A928E-1493-4663-9FBA-C0D4B1292FD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08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fld id="{331D0FE5-8319-446E-A13D-6DCA1792AD1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9920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Aminoacids_table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5028111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VY_32_INOVACE_1C_07_Proteosynteza-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geneticky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kod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38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studenti se seznámí s pravidlem, podle něhož se překládá informace z m RNA do pořadí aminokyselin v proteinu; prezentace je doplněna tabulkou genetického kódu; seznámí se s ústředním dogmatem molekulární biologie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příklady k procvičení za použití tabulky genetického kódu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</a:t>
            </a:r>
            <a:r>
              <a:rPr lang="cs-CZ" dirty="0" smtClean="0"/>
              <a:t> genetický kód, iniciační a terminační kodóny, triplet, degenerovaný genetický kód, ústřední dogma molekulární biologie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564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PROTEOSYNTÉZA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GENETICKÝ KÓD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644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52425"/>
            <a:ext cx="8607425" cy="1044575"/>
          </a:xfrm>
        </p:spPr>
        <p:txBody>
          <a:bodyPr/>
          <a:lstStyle/>
          <a:p>
            <a:pPr defTabSz="755957"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850" dirty="0"/>
              <a:t>Genetický kód</a:t>
            </a:r>
          </a:p>
        </p:txBody>
      </p:sp>
      <p:sp>
        <p:nvSpPr>
          <p:cNvPr id="32770" name="Rectangle 2"/>
          <p:cNvSpPr>
            <a:spLocks noGrp="1" noChangeArrowheads="1"/>
          </p:cNvSpPr>
          <p:nvPr>
            <p:ph idx="1"/>
          </p:nvPr>
        </p:nvSpPr>
        <p:spPr>
          <a:xfrm>
            <a:off x="741363" y="1691605"/>
            <a:ext cx="8418513" cy="5024438"/>
          </a:xfrm>
        </p:spPr>
        <p:txBody>
          <a:bodyPr/>
          <a:lstStyle/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b="1" i="1" dirty="0">
                <a:solidFill>
                  <a:schemeClr val="accent1"/>
                </a:solidFill>
              </a:rPr>
              <a:t>Pravidlo, podle něhož se překládá informace uložená jako pořadí nukleotidů v </a:t>
            </a:r>
            <a:r>
              <a:rPr lang="cs-CZ" sz="2646" b="1" i="1" dirty="0" err="1">
                <a:solidFill>
                  <a:schemeClr val="accent1"/>
                </a:solidFill>
              </a:rPr>
              <a:t>mRNA</a:t>
            </a:r>
            <a:r>
              <a:rPr lang="cs-CZ" sz="2646" b="1" i="1" dirty="0">
                <a:solidFill>
                  <a:schemeClr val="accent1"/>
                </a:solidFill>
              </a:rPr>
              <a:t> do pořadí AMK v </a:t>
            </a:r>
            <a:r>
              <a:rPr lang="cs-CZ" sz="2646" b="1" i="1" dirty="0" smtClean="0">
                <a:solidFill>
                  <a:schemeClr val="accent1"/>
                </a:solidFill>
              </a:rPr>
              <a:t>bílkovině</a:t>
            </a:r>
            <a:endParaRPr lang="cs-CZ" sz="2646" b="1" i="1" dirty="0">
              <a:solidFill>
                <a:schemeClr val="accent1"/>
              </a:solidFill>
            </a:endParaRP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/>
              <a:t>Tabulka </a:t>
            </a:r>
            <a:r>
              <a:rPr lang="cs-CZ" sz="2646" dirty="0" err="1"/>
              <a:t>gen.kódu</a:t>
            </a:r>
            <a:r>
              <a:rPr lang="cs-CZ" sz="2646" dirty="0"/>
              <a:t> udává výčet všech možných tripletů </a:t>
            </a:r>
            <a:r>
              <a:rPr lang="cs-CZ" sz="2646" dirty="0" err="1"/>
              <a:t>mRNA</a:t>
            </a:r>
            <a:r>
              <a:rPr lang="cs-CZ" sz="2646" dirty="0"/>
              <a:t> kódujících příslušné </a:t>
            </a:r>
            <a:r>
              <a:rPr lang="cs-CZ" sz="2646" dirty="0" smtClean="0"/>
              <a:t>AMK</a:t>
            </a:r>
            <a:endParaRPr lang="cs-CZ" sz="2646" dirty="0"/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/>
              <a:t>Ne všechny triplety slouží k zařazení AMK</a:t>
            </a:r>
          </a:p>
          <a:p>
            <a:pPr marL="188989" indent="-334963" defTabSz="755957" fontAlgn="auto">
              <a:lnSpc>
                <a:spcPct val="95000"/>
              </a:lnSpc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cs-CZ" sz="2646" b="1" i="1" dirty="0">
                <a:solidFill>
                  <a:schemeClr val="accent1"/>
                </a:solidFill>
                <a:cs typeface="Times New Roman" panose="02020603050405020304" pitchFamily="18" charset="0"/>
              </a:rPr>
              <a:t>UAA,UAG,UGA=koncové (terminační) </a:t>
            </a:r>
            <a:r>
              <a:rPr lang="cs-CZ" sz="2646" b="1" i="1" dirty="0" smtClean="0">
                <a:solidFill>
                  <a:schemeClr val="accent1"/>
                </a:solidFill>
                <a:cs typeface="Times New Roman" panose="02020603050405020304" pitchFamily="18" charset="0"/>
              </a:rPr>
              <a:t>kodóny= stop kodóny</a:t>
            </a:r>
            <a:r>
              <a:rPr lang="cs-CZ" sz="2646" dirty="0" smtClean="0">
                <a:solidFill>
                  <a:schemeClr val="accent1"/>
                </a:solidFill>
                <a:cs typeface="Times New Roman" panose="02020603050405020304" pitchFamily="18" charset="0"/>
              </a:rPr>
              <a:t> </a:t>
            </a:r>
            <a:r>
              <a:rPr lang="cs-CZ" sz="2646" dirty="0">
                <a:cs typeface="Times New Roman" panose="02020603050405020304" pitchFamily="18" charset="0"/>
              </a:rPr>
              <a:t>,označují </a:t>
            </a:r>
            <a:r>
              <a:rPr lang="cs-CZ" sz="2646" b="1" i="1" dirty="0">
                <a:solidFill>
                  <a:schemeClr val="accent1"/>
                </a:solidFill>
                <a:cs typeface="Times New Roman" panose="02020603050405020304" pitchFamily="18" charset="0"/>
              </a:rPr>
              <a:t>závěr translace</a:t>
            </a:r>
          </a:p>
          <a:p>
            <a:pPr marL="311226" indent="-457200" defTabSz="755957" fontAlgn="auto">
              <a:lnSpc>
                <a:spcPct val="95000"/>
              </a:lnSpc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 smtClean="0">
                <a:cs typeface="Times New Roman" panose="02020603050405020304" pitchFamily="18" charset="0"/>
              </a:rPr>
              <a:t>dospěje-li </a:t>
            </a:r>
            <a:r>
              <a:rPr lang="cs-CZ" sz="2646" dirty="0">
                <a:cs typeface="Times New Roman" panose="02020603050405020304" pitchFamily="18" charset="0"/>
              </a:rPr>
              <a:t>ribozom ke stop kodonu, polypeptidový řetězec se odpojí</a:t>
            </a:r>
          </a:p>
        </p:txBody>
      </p:sp>
    </p:spTree>
    <p:extLst>
      <p:ext uri="{BB962C8B-B14F-4D97-AF65-F5344CB8AC3E}">
        <p14:creationId xmlns:p14="http://schemas.microsoft.com/office/powerpoint/2010/main" val="300162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52425"/>
            <a:ext cx="8607425" cy="1044575"/>
          </a:xfrm>
        </p:spPr>
        <p:txBody>
          <a:bodyPr/>
          <a:lstStyle/>
          <a:p>
            <a:pPr defTabSz="755957"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850"/>
              <a:t>Vlastnosti genetického kódu</a:t>
            </a:r>
          </a:p>
        </p:txBody>
      </p:sp>
      <p:sp>
        <p:nvSpPr>
          <p:cNvPr id="33794" name="Rectangle 2"/>
          <p:cNvSpPr>
            <a:spLocks noGrp="1" noChangeArrowheads="1"/>
          </p:cNvSpPr>
          <p:nvPr>
            <p:ph idx="1"/>
          </p:nvPr>
        </p:nvSpPr>
        <p:spPr>
          <a:xfrm>
            <a:off x="705619" y="1628775"/>
            <a:ext cx="8418512" cy="5930900"/>
          </a:xfrm>
        </p:spPr>
        <p:txBody>
          <a:bodyPr/>
          <a:lstStyle/>
          <a:p>
            <a:pPr marL="188989" indent="-334963" defTabSz="755957" fontAlgn="auto"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/>
              <a:t>1</a:t>
            </a:r>
            <a:r>
              <a:rPr lang="cs-CZ" sz="2646" dirty="0" smtClean="0"/>
              <a:t>)</a:t>
            </a:r>
            <a:r>
              <a:rPr lang="cs-CZ" sz="2646" dirty="0" smtClean="0">
                <a:solidFill>
                  <a:schemeClr val="accent1"/>
                </a:solidFill>
              </a:rPr>
              <a:t> </a:t>
            </a:r>
            <a:r>
              <a:rPr lang="cs-CZ" sz="2646" b="1" i="1" dirty="0" smtClean="0">
                <a:solidFill>
                  <a:schemeClr val="accent1"/>
                </a:solidFill>
              </a:rPr>
              <a:t>tripletový </a:t>
            </a:r>
            <a:r>
              <a:rPr lang="cs-CZ" sz="2646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cs-CZ" sz="2646" dirty="0" smtClean="0">
                <a:cs typeface="Times New Roman" panose="02020603050405020304" pitchFamily="18" charset="0"/>
              </a:rPr>
              <a:t>trojice </a:t>
            </a:r>
            <a:r>
              <a:rPr lang="cs-CZ" sz="2646" dirty="0">
                <a:cs typeface="Times New Roman" panose="02020603050405020304" pitchFamily="18" charset="0"/>
              </a:rPr>
              <a:t>nukleotidů určuje zařazení jedné AMK (kromě stop kodonů)‏</a:t>
            </a:r>
          </a:p>
          <a:p>
            <a:pPr marL="188989" indent="-334963" defTabSz="755957" fontAlgn="auto"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>
                <a:cs typeface="Times New Roman" panose="02020603050405020304" pitchFamily="18" charset="0"/>
              </a:rPr>
              <a:t>2</a:t>
            </a:r>
            <a:r>
              <a:rPr lang="cs-CZ" sz="2646" dirty="0" smtClean="0">
                <a:cs typeface="Times New Roman" panose="02020603050405020304" pitchFamily="18" charset="0"/>
              </a:rPr>
              <a:t>) </a:t>
            </a:r>
            <a:r>
              <a:rPr lang="cs-CZ" sz="2646" b="1" i="1" dirty="0" smtClean="0">
                <a:solidFill>
                  <a:schemeClr val="accent1"/>
                </a:solidFill>
                <a:cs typeface="Times New Roman" panose="02020603050405020304" pitchFamily="18" charset="0"/>
              </a:rPr>
              <a:t>degenerovaný </a:t>
            </a:r>
            <a:r>
              <a:rPr lang="cs-CZ" sz="2646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cs-CZ" sz="2646" dirty="0" smtClean="0">
                <a:cs typeface="Times New Roman" panose="02020603050405020304" pitchFamily="18" charset="0"/>
              </a:rPr>
              <a:t>jedna </a:t>
            </a:r>
            <a:r>
              <a:rPr lang="cs-CZ" sz="2646" dirty="0">
                <a:cs typeface="Times New Roman" panose="02020603050405020304" pitchFamily="18" charset="0"/>
              </a:rPr>
              <a:t>AMK může být kódována více </a:t>
            </a:r>
            <a:r>
              <a:rPr lang="cs-CZ" sz="2646" dirty="0" smtClean="0">
                <a:cs typeface="Times New Roman" panose="02020603050405020304" pitchFamily="18" charset="0"/>
              </a:rPr>
              <a:t>triplety (</a:t>
            </a:r>
            <a:r>
              <a:rPr lang="cs-CZ" sz="2646" dirty="0">
                <a:cs typeface="Times New Roman" panose="02020603050405020304" pitchFamily="18" charset="0"/>
              </a:rPr>
              <a:t>většinou 2-6</a:t>
            </a:r>
            <a:r>
              <a:rPr lang="cs-CZ" sz="2646" dirty="0" smtClean="0">
                <a:cs typeface="Times New Roman" panose="02020603050405020304" pitchFamily="18" charset="0"/>
              </a:rPr>
              <a:t>), výjimkou </a:t>
            </a:r>
            <a:r>
              <a:rPr lang="cs-CZ" sz="2646" dirty="0">
                <a:cs typeface="Times New Roman" panose="02020603050405020304" pitchFamily="18" charset="0"/>
              </a:rPr>
              <a:t>jsou metionin a tryptofan (1 triplet); žádný triplet však nemůže kódovat více než jednu AMK; </a:t>
            </a:r>
            <a:r>
              <a:rPr lang="cs-CZ" sz="2646" b="1" i="1" dirty="0">
                <a:cs typeface="Times New Roman" panose="02020603050405020304" pitchFamily="18" charset="0"/>
              </a:rPr>
              <a:t>kodón AUG </a:t>
            </a:r>
            <a:r>
              <a:rPr lang="cs-CZ" sz="2646" dirty="0">
                <a:cs typeface="Times New Roman" panose="02020603050405020304" pitchFamily="18" charset="0"/>
              </a:rPr>
              <a:t>pro metionin je</a:t>
            </a:r>
            <a:r>
              <a:rPr lang="cs-CZ" sz="2646" b="1" i="1" dirty="0">
                <a:cs typeface="Times New Roman" panose="02020603050405020304" pitchFamily="18" charset="0"/>
              </a:rPr>
              <a:t> </a:t>
            </a:r>
            <a:r>
              <a:rPr lang="cs-CZ" sz="2646" b="1" i="1" dirty="0" smtClean="0">
                <a:cs typeface="Times New Roman" panose="02020603050405020304" pitchFamily="18" charset="0"/>
              </a:rPr>
              <a:t>bifunkční </a:t>
            </a:r>
            <a:r>
              <a:rPr lang="cs-CZ" sz="2646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cs-CZ" sz="2646" dirty="0" smtClean="0">
                <a:cs typeface="Times New Roman" panose="02020603050405020304" pitchFamily="18" charset="0"/>
              </a:rPr>
              <a:t>uvnitř </a:t>
            </a:r>
            <a:r>
              <a:rPr lang="cs-CZ" sz="2646" dirty="0">
                <a:cs typeface="Times New Roman" panose="02020603050405020304" pitchFamily="18" charset="0"/>
              </a:rPr>
              <a:t>řetězce kóduje  metionin ; také funguje jako </a:t>
            </a:r>
            <a:r>
              <a:rPr lang="cs-CZ" sz="2646" b="1" i="1" dirty="0">
                <a:cs typeface="Times New Roman" panose="02020603050405020304" pitchFamily="18" charset="0"/>
              </a:rPr>
              <a:t>iniciační kodón</a:t>
            </a:r>
            <a:r>
              <a:rPr lang="cs-CZ" sz="2646" dirty="0">
                <a:cs typeface="Times New Roman" panose="02020603050405020304" pitchFamily="18" charset="0"/>
              </a:rPr>
              <a:t> od kterého začíná translace</a:t>
            </a:r>
          </a:p>
          <a:p>
            <a:pPr marL="188989" indent="-334963" defTabSz="755957" fontAlgn="auto"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 smtClean="0">
                <a:cs typeface="Times New Roman" panose="02020603050405020304" pitchFamily="18" charset="0"/>
              </a:rPr>
              <a:t>3) </a:t>
            </a:r>
            <a:r>
              <a:rPr lang="cs-CZ" sz="2646" b="1" i="1" dirty="0" smtClean="0">
                <a:solidFill>
                  <a:schemeClr val="accent1"/>
                </a:solidFill>
                <a:cs typeface="Times New Roman" panose="02020603050405020304" pitchFamily="18" charset="0"/>
              </a:rPr>
              <a:t>univerzální</a:t>
            </a:r>
            <a:r>
              <a:rPr lang="cs-CZ" sz="2646" b="1" i="1" u="sng" dirty="0" smtClean="0">
                <a:cs typeface="Times New Roman" panose="02020603050405020304" pitchFamily="18" charset="0"/>
              </a:rPr>
              <a:t> </a:t>
            </a:r>
            <a:r>
              <a:rPr lang="cs-CZ" sz="2646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cs-CZ" sz="2646" dirty="0" smtClean="0">
                <a:cs typeface="Times New Roman" panose="02020603050405020304" pitchFamily="18" charset="0"/>
              </a:rPr>
              <a:t>v </a:t>
            </a:r>
            <a:r>
              <a:rPr lang="cs-CZ" sz="2646" dirty="0">
                <a:cs typeface="Times New Roman" panose="02020603050405020304" pitchFamily="18" charset="0"/>
              </a:rPr>
              <a:t>uvedené podobě jej využívají všechny organismy</a:t>
            </a:r>
          </a:p>
          <a:p>
            <a:pPr marL="188989" indent="-334963" defTabSz="755957" fontAlgn="auto"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lang="cs-CZ" sz="2646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821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" b="9694"/>
          <a:stretch/>
        </p:blipFill>
        <p:spPr bwMode="auto">
          <a:xfrm>
            <a:off x="2808064" y="1475581"/>
            <a:ext cx="4608512" cy="56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92908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Vzájemný vztah kodónu, </a:t>
            </a:r>
            <a:r>
              <a:rPr lang="cs-CZ" sz="2800" dirty="0" err="1" smtClean="0"/>
              <a:t>antikodónu</a:t>
            </a:r>
            <a:r>
              <a:rPr lang="cs-CZ" sz="2800" dirty="0" smtClean="0"/>
              <a:t> a aminokyseliny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35425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4" b="12493"/>
          <a:stretch/>
        </p:blipFill>
        <p:spPr bwMode="auto">
          <a:xfrm>
            <a:off x="1079872" y="2051645"/>
            <a:ext cx="8028631" cy="5039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Tabulka genetického kódu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06388"/>
            <a:ext cx="8607425" cy="1135062"/>
          </a:xfrm>
        </p:spPr>
        <p:txBody>
          <a:bodyPr>
            <a:normAutofit fontScale="90000"/>
          </a:bodyPr>
          <a:lstStyle/>
          <a:p>
            <a:pPr defTabSz="755957"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850" dirty="0"/>
              <a:t>Ústřední dogma molekulární biologie</a:t>
            </a:r>
          </a:p>
        </p:txBody>
      </p:sp>
      <p:sp>
        <p:nvSpPr>
          <p:cNvPr id="36866" name="Rectangle 2"/>
          <p:cNvSpPr>
            <a:spLocks noGrp="1" noChangeArrowheads="1"/>
          </p:cNvSpPr>
          <p:nvPr>
            <p:ph idx="1"/>
          </p:nvPr>
        </p:nvSpPr>
        <p:spPr>
          <a:xfrm>
            <a:off x="822325" y="2138363"/>
            <a:ext cx="8418513" cy="4672012"/>
          </a:xfrm>
        </p:spPr>
        <p:txBody>
          <a:bodyPr/>
          <a:lstStyle/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/>
              <a:t>Genetická informace se přenáší z DNA do RNA a odtud do molekuly proteinu; avšak zpětný přenos informace z proteinu do molekuly nukleové kyseliny není </a:t>
            </a:r>
            <a:r>
              <a:rPr lang="cs-CZ" sz="2646" dirty="0" smtClean="0"/>
              <a:t>možný</a:t>
            </a:r>
            <a:endParaRPr lang="cs-CZ" sz="2646" dirty="0"/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 err="1"/>
              <a:t>Schema</a:t>
            </a:r>
            <a:r>
              <a:rPr lang="cs-CZ" sz="2646" dirty="0"/>
              <a:t> toku </a:t>
            </a:r>
            <a:r>
              <a:rPr lang="cs-CZ" sz="2646" dirty="0" smtClean="0"/>
              <a:t>informace: </a:t>
            </a:r>
            <a:r>
              <a:rPr lang="cs-CZ" sz="2646" b="1" i="1" dirty="0" err="1" smtClean="0">
                <a:solidFill>
                  <a:schemeClr val="accent1"/>
                </a:solidFill>
              </a:rPr>
              <a:t>DNA</a:t>
            </a:r>
            <a:r>
              <a:rPr lang="cs-CZ" sz="2646" b="1" i="1" dirty="0" err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↔</a:t>
            </a:r>
            <a:r>
              <a:rPr lang="cs-CZ" sz="2646" b="1" i="1" dirty="0" err="1">
                <a:solidFill>
                  <a:schemeClr val="accent1"/>
                </a:solidFill>
                <a:cs typeface="Times New Roman" panose="02020603050405020304" pitchFamily="18" charset="0"/>
              </a:rPr>
              <a:t>DNA</a:t>
            </a:r>
            <a:r>
              <a:rPr lang="cs-CZ" sz="2646" b="1" i="1" dirty="0" err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cs-CZ" sz="2646" b="1" i="1" dirty="0" err="1">
                <a:solidFill>
                  <a:schemeClr val="accent1"/>
                </a:solidFill>
                <a:cs typeface="Times New Roman" panose="02020603050405020304" pitchFamily="18" charset="0"/>
              </a:rPr>
              <a:t>RNA</a:t>
            </a:r>
            <a:r>
              <a:rPr lang="cs-CZ" sz="2646" b="1" i="1" dirty="0" err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cs-CZ" sz="2646" b="1" i="1" dirty="0" err="1">
                <a:solidFill>
                  <a:schemeClr val="accent1"/>
                </a:solidFill>
                <a:cs typeface="Times New Roman" panose="02020603050405020304" pitchFamily="18" charset="0"/>
              </a:rPr>
              <a:t>protein</a:t>
            </a:r>
            <a:endParaRPr lang="cs-CZ" sz="2646" b="1" i="1" dirty="0">
              <a:solidFill>
                <a:schemeClr val="accent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711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i="1" dirty="0"/>
              <a:t>P</a:t>
            </a:r>
            <a:r>
              <a:rPr lang="cs-CZ" b="1" i="1" dirty="0" smtClean="0"/>
              <a:t>říklady k procvičení</a:t>
            </a:r>
            <a:br>
              <a:rPr lang="cs-CZ" b="1" i="1" dirty="0" smtClean="0"/>
            </a:br>
            <a:r>
              <a:rPr lang="cs-CZ" b="1" i="1" dirty="0" smtClean="0"/>
              <a:t> </a:t>
            </a:r>
            <a:r>
              <a:rPr lang="cs-CZ" sz="3100" dirty="0" smtClean="0"/>
              <a:t>(je potřeba mít k dispozici tabulku genetického kódu) 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792" y="2012413"/>
            <a:ext cx="9361040" cy="515179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/>
              <a:t>U</a:t>
            </a:r>
            <a:r>
              <a:rPr lang="cs-CZ" sz="2800" dirty="0" smtClean="0"/>
              <a:t>veďte pořadí nukleotidů v úsecích molekuly </a:t>
            </a:r>
            <a:r>
              <a:rPr lang="cs-CZ" sz="2800" dirty="0" err="1" smtClean="0"/>
              <a:t>mRNA</a:t>
            </a:r>
            <a:r>
              <a:rPr lang="cs-CZ" sz="2800" dirty="0" smtClean="0"/>
              <a:t>, které se vytvářejí podle úseku genu s následujícím pořadím nukleotidů v hlavním řetězci DNA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sz="2800" b="1" i="1" dirty="0" smtClean="0"/>
              <a:t>AATCACGATCCTTCTAGGAGG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800" b="1" i="1" dirty="0" smtClean="0"/>
              <a:t>GCCTAGCTGCCGCTTAGTCTT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800" b="1" i="1" dirty="0" smtClean="0"/>
              <a:t>TCTGATGCTAGCCTAGGACTT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19219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2) Jaké pořadí nukleotidů v molekule </a:t>
            </a:r>
            <a:r>
              <a:rPr lang="cs-CZ" sz="2800" dirty="0" err="1" smtClean="0"/>
              <a:t>mRNA</a:t>
            </a:r>
            <a:r>
              <a:rPr lang="cs-CZ" sz="2800" dirty="0" smtClean="0"/>
              <a:t> by kódovalo následující úseky polypeptidového řetězce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sz="2800" b="1" i="1" dirty="0" smtClean="0"/>
              <a:t>treonin-tryptofan-tyrosin-valin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800" b="1" i="1" dirty="0" smtClean="0"/>
              <a:t>alanin-asparagin-kyselina </a:t>
            </a:r>
            <a:r>
              <a:rPr lang="cs-CZ" sz="2800" b="1" i="1" dirty="0" err="1" smtClean="0"/>
              <a:t>glutamová</a:t>
            </a:r>
            <a:r>
              <a:rPr lang="cs-CZ" sz="2800" b="1" i="1" dirty="0" smtClean="0"/>
              <a:t>-histidin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800" b="1" i="1" dirty="0" smtClean="0"/>
              <a:t>leucin-prolin-histidin-fenylalanin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115959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 startAt="3"/>
            </a:pPr>
            <a:r>
              <a:rPr lang="cs-CZ" dirty="0" smtClean="0"/>
              <a:t>Jak jsou uspořádány jednotlivé aminokyseliny v řetězci </a:t>
            </a:r>
            <a:r>
              <a:rPr lang="cs-CZ" sz="2800" dirty="0" smtClean="0"/>
              <a:t>bílkoviny</a:t>
            </a:r>
            <a:r>
              <a:rPr lang="cs-CZ" dirty="0" smtClean="0"/>
              <a:t>, která je tvořena podle molekuly m RNA o následujícím pořadí nukleotidů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b="1" i="1" dirty="0" smtClean="0"/>
              <a:t>GCCUCCACCGGGCGCAGAAGU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i="1" dirty="0" smtClean="0"/>
              <a:t>CGCCACGAGGACGAGAGAAGU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i="1" dirty="0" smtClean="0"/>
              <a:t>CCCGCCACCUGCGGGAUCCAC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2844409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4)  </a:t>
            </a:r>
            <a:r>
              <a:rPr lang="cs-CZ" sz="2800" dirty="0" smtClean="0"/>
              <a:t>Účinkem kyseliny dusité dochází k přeměně cytosinu na guanin. Jaké složení bude mít úsek bílkoviny viru tabákové mozaiky, jestliže v odpovídajícím úseku virové RNA došlo u všech molekul cytosinu k této chemické přeměně? původní pořadí aminokyselin v bílkovině bylo:</a:t>
            </a:r>
          </a:p>
          <a:p>
            <a:pPr marL="0" indent="0">
              <a:buNone/>
            </a:pPr>
            <a:endParaRPr lang="cs-CZ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cs-CZ" sz="2800" dirty="0" smtClean="0"/>
              <a:t>  </a:t>
            </a:r>
            <a:r>
              <a:rPr lang="cs-CZ" sz="2800" b="1" i="1" dirty="0" smtClean="0"/>
              <a:t>serin-glycin-serin-izoleucin-treonin-prolin-serin</a:t>
            </a:r>
          </a:p>
          <a:p>
            <a:pPr marL="0" indent="0">
              <a:buNone/>
            </a:pP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126119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 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VACÍK, Jiří a kol. </a:t>
            </a:r>
            <a:r>
              <a:rPr lang="cs-CZ" i="1" dirty="0"/>
              <a:t>Přehled středoškolské chemie</a:t>
            </a:r>
            <a:r>
              <a:rPr lang="cs-CZ" dirty="0"/>
              <a:t>. Praha: SPN, 1999, ISBN 80-7235-108-7.</a:t>
            </a:r>
          </a:p>
        </p:txBody>
      </p:sp>
    </p:spTree>
    <p:extLst>
      <p:ext uri="{BB962C8B-B14F-4D97-AF65-F5344CB8AC3E}">
        <p14:creationId xmlns:p14="http://schemas.microsoft.com/office/powerpoint/2010/main" val="3176856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Str.8- MOUAGIP (TALK).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20.9.2013].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commons.wikimedia.org/wiki/File:Aminoacids_table.svg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102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34643</TotalTime>
  <Words>517</Words>
  <Application>Microsoft Office PowerPoint</Application>
  <PresentationFormat>Vlastní</PresentationFormat>
  <Paragraphs>61</Paragraphs>
  <Slides>14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Calibri</vt:lpstr>
      <vt:lpstr>Corbel</vt:lpstr>
      <vt:lpstr>Times New Roman</vt:lpstr>
      <vt:lpstr>Wingdings</vt:lpstr>
      <vt:lpstr>Hloubka</vt:lpstr>
      <vt:lpstr>Prezentace aplikace PowerPoint</vt:lpstr>
      <vt:lpstr>Anotace</vt:lpstr>
      <vt:lpstr>PROTEOSYNTÉZA GENETICKÝ KÓD</vt:lpstr>
      <vt:lpstr>Genetický kód</vt:lpstr>
      <vt:lpstr>Vlastnosti genetického kódu</vt:lpstr>
      <vt:lpstr>Vzájemný vztah kodónu, antikodónu a aminokyseliny</vt:lpstr>
      <vt:lpstr>Tabulka genetického kódu</vt:lpstr>
      <vt:lpstr>Ústřední dogma molekulární biologie</vt:lpstr>
      <vt:lpstr>Příklady k procvičení  (je potřeba mít k dispozici tabulku genetického kódu) </vt:lpstr>
      <vt:lpstr>Prezentace aplikace PowerPoint</vt:lpstr>
      <vt:lpstr>Prezentace aplikace PowerPoint</vt:lpstr>
      <vt:lpstr>Prezentace aplikace PowerPoint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7)Genetický kód</dc:title>
  <dc:creator>fialova</dc:creator>
  <cp:lastModifiedBy>Pavel Fiala</cp:lastModifiedBy>
  <cp:revision>24</cp:revision>
  <cp:lastPrinted>1601-01-01T00:00:00Z</cp:lastPrinted>
  <dcterms:created xsi:type="dcterms:W3CDTF">1601-01-01T00:00:00Z</dcterms:created>
  <dcterms:modified xsi:type="dcterms:W3CDTF">2014-03-06T17:42:24Z</dcterms:modified>
</cp:coreProperties>
</file>