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26" r:id="rId1"/>
  </p:sldMasterIdLst>
  <p:notesMasterIdLst>
    <p:notesMasterId r:id="rId17"/>
  </p:notesMasterIdLst>
  <p:sldIdLst>
    <p:sldId id="293" r:id="rId2"/>
    <p:sldId id="295" r:id="rId3"/>
    <p:sldId id="257" r:id="rId4"/>
    <p:sldId id="258" r:id="rId5"/>
    <p:sldId id="282" r:id="rId6"/>
    <p:sldId id="259" r:id="rId7"/>
    <p:sldId id="285" r:id="rId8"/>
    <p:sldId id="287" r:id="rId9"/>
    <p:sldId id="286" r:id="rId10"/>
    <p:sldId id="260" r:id="rId11"/>
    <p:sldId id="289" r:id="rId12"/>
    <p:sldId id="288" r:id="rId13"/>
    <p:sldId id="291" r:id="rId14"/>
    <p:sldId id="294" r:id="rId15"/>
    <p:sldId id="292" r:id="rId16"/>
  </p:sldIdLst>
  <p:sldSz cx="10080625" cy="7559675"/>
  <p:notesSz cx="7559675" cy="10691813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>
        <p:scale>
          <a:sx n="80" d="100"/>
          <a:sy n="80" d="100"/>
        </p:scale>
        <p:origin x="-654" y="-54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5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Rectangle 5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37175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8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0438" cy="480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3425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endParaRPr lang="cs-CZ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3425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endParaRPr lang="cs-CZ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/>
          </p:nvPr>
        </p:nvSpPr>
        <p:spPr bwMode="auto">
          <a:xfrm>
            <a:off x="0" y="10155238"/>
            <a:ext cx="3273425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endParaRPr lang="cs-CZ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5238"/>
            <a:ext cx="3273425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fld id="{8E317DF0-D898-4978-B5F7-9593031B124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6463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8075" y="812800"/>
            <a:ext cx="5334000" cy="40005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24244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6483F25-9B46-40C7-A5F7-6E775D606A40}" type="slidenum">
              <a:rPr lang="cs-CZ"/>
              <a:pPr/>
              <a:t>3</a:t>
            </a:fld>
            <a:endParaRPr lang="cs-CZ"/>
          </a:p>
        </p:txBody>
      </p:sp>
      <p:sp>
        <p:nvSpPr>
          <p:cNvPr id="30721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2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565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C0A07E-EC2F-4537-97BB-995DE04EAEA6}" type="slidenum">
              <a:rPr lang="cs-CZ"/>
              <a:pPr/>
              <a:t>4</a:t>
            </a:fld>
            <a:endParaRPr lang="cs-CZ"/>
          </a:p>
        </p:txBody>
      </p:sp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174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7159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68921F-D5E9-49C9-90B8-A79D9AA3131A}" type="slidenum">
              <a:rPr lang="cs-CZ"/>
              <a:pPr/>
              <a:t>6</a:t>
            </a:fld>
            <a:endParaRPr lang="cs-CZ"/>
          </a:p>
        </p:txBody>
      </p:sp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277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1662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29A249-1D95-4CBC-A3CD-51220DAC4881}" type="slidenum">
              <a:rPr lang="cs-CZ"/>
              <a:pPr/>
              <a:t>10</a:t>
            </a:fld>
            <a:endParaRPr lang="cs-CZ"/>
          </a:p>
        </p:txBody>
      </p:sp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379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2025" cy="48053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4271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113" y="4920764"/>
            <a:ext cx="7560469" cy="1316880"/>
          </a:xfrm>
        </p:spPr>
        <p:txBody>
          <a:bodyPr wrap="none" anchor="t">
            <a:normAutofit/>
          </a:bodyPr>
          <a:lstStyle>
            <a:lvl1pPr algn="r">
              <a:defRPr sz="7937" b="0" spc="-248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112" y="4221732"/>
            <a:ext cx="7560469" cy="681807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FD804-5CA1-4DC2-9183-E06CA15D5856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3FE34-7BFC-423A-89AF-035B493A7F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85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A28BC-4E12-4781-9260-4848DE4A09A3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772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06547" y="4920764"/>
            <a:ext cx="7560469" cy="1316880"/>
          </a:xfrm>
        </p:spPr>
        <p:txBody>
          <a:bodyPr wrap="none" anchor="t">
            <a:normAutofit/>
          </a:bodyPr>
          <a:lstStyle>
            <a:lvl1pPr algn="l">
              <a:defRPr sz="7937" b="0" spc="-248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706547" y="4221731"/>
            <a:ext cx="7560469" cy="681034"/>
          </a:xfrm>
        </p:spPr>
        <p:txBody>
          <a:bodyPr anchor="b">
            <a:normAutofit/>
          </a:bodyPr>
          <a:lstStyle>
            <a:lvl1pPr marL="0" indent="0" algn="l">
              <a:buNone/>
              <a:defRPr sz="2646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77979" indent="0" algn="ctr">
              <a:buNone/>
              <a:defRPr sz="1653"/>
            </a:lvl2pPr>
            <a:lvl3pPr marL="755957" indent="0" algn="ctr">
              <a:buNone/>
              <a:defRPr sz="1488"/>
            </a:lvl3pPr>
            <a:lvl4pPr marL="1133936" indent="0" algn="ctr">
              <a:buNone/>
              <a:defRPr sz="1323"/>
            </a:lvl4pPr>
            <a:lvl5pPr marL="1511915" indent="0" algn="ctr">
              <a:buNone/>
              <a:defRPr sz="1323"/>
            </a:lvl5pPr>
            <a:lvl6pPr marL="1889893" indent="0" algn="ctr">
              <a:buNone/>
              <a:defRPr sz="1323"/>
            </a:lvl6pPr>
            <a:lvl7pPr marL="2267872" indent="0" algn="ctr">
              <a:buNone/>
              <a:defRPr sz="1323"/>
            </a:lvl7pPr>
            <a:lvl8pPr marL="2645851" indent="0" algn="ctr">
              <a:buNone/>
              <a:defRPr sz="1323"/>
            </a:lvl8pPr>
            <a:lvl9pPr marL="3023829" indent="0" algn="ctr">
              <a:buNone/>
              <a:defRPr sz="1323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5459F-7627-4731-9FC7-39B9205588EA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A5BC-0C88-48F3-8533-F54641692A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7187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6042" y="2012414"/>
            <a:ext cx="4154964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5389" y="2012414"/>
            <a:ext cx="4162193" cy="4796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D4539-E975-4E0E-9E08-AAD23B0BB32C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5CF2-FCEB-4032-A5BA-573089665E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871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1853171"/>
            <a:ext cx="4154964" cy="908210"/>
          </a:xfrm>
        </p:spPr>
        <p:txBody>
          <a:bodyPr anchor="b">
            <a:normAutofit/>
          </a:bodyPr>
          <a:lstStyle>
            <a:lvl1pPr marL="0" indent="0">
              <a:buNone/>
              <a:defRPr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6042" y="2761381"/>
            <a:ext cx="4154964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5389" y="1853171"/>
            <a:ext cx="4163506" cy="90821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205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25389" y="2761381"/>
            <a:ext cx="4163506" cy="40615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D407D-D82E-4EE0-BC0F-CB49E31F7A1C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54CB-1C67-4DB9-81CE-D2B25D51EE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143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5F0AC-45E1-43AD-8DF0-B6A0E8F9F17A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A1E60-29FD-4480-AF96-8811FDA5AA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807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80228-663E-4813-BC6C-CD21CA325977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54ED8-C8FD-4B1B-9FB6-0B5563B6C1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01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579" y="1088455"/>
            <a:ext cx="5103316" cy="537226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33272-44AF-4CBF-B50B-628973BED1D7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E3496-5F20-4965-9102-7DCF4ABE0D2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8384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503978"/>
            <a:ext cx="3251264" cy="1763924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85579" y="1088455"/>
            <a:ext cx="5103316" cy="5372269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6042" y="2267902"/>
            <a:ext cx="3019578" cy="4201570"/>
          </a:xfrm>
        </p:spPr>
        <p:txBody>
          <a:bodyPr>
            <a:normAutofit/>
          </a:bodyPr>
          <a:lstStyle>
            <a:lvl1pPr marL="0" indent="0">
              <a:buNone/>
              <a:defRPr sz="154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0ECA2-DA39-43A8-A7DE-F338779108DD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4B461-698A-4EE9-B8B0-7CFE3C494A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15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813987"/>
            <a:ext cx="8694539" cy="903187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356" y="1088455"/>
            <a:ext cx="8694539" cy="3725532"/>
          </a:xfrm>
        </p:spPr>
        <p:txBody>
          <a:bodyPr anchor="t"/>
          <a:lstStyle>
            <a:lvl1pPr marL="0" indent="0">
              <a:buNone/>
              <a:defRPr sz="2646"/>
            </a:lvl1pPr>
            <a:lvl2pPr marL="377979" indent="0">
              <a:buNone/>
              <a:defRPr sz="2315"/>
            </a:lvl2pPr>
            <a:lvl3pPr marL="755957" indent="0">
              <a:buNone/>
              <a:defRPr sz="1984"/>
            </a:lvl3pPr>
            <a:lvl4pPr marL="1133936" indent="0">
              <a:buNone/>
              <a:defRPr sz="1653"/>
            </a:lvl4pPr>
            <a:lvl5pPr marL="1511915" indent="0">
              <a:buNone/>
              <a:defRPr sz="1653"/>
            </a:lvl5pPr>
            <a:lvl6pPr marL="1889893" indent="0">
              <a:buNone/>
              <a:defRPr sz="1653"/>
            </a:lvl6pPr>
            <a:lvl7pPr marL="2267872" indent="0">
              <a:buNone/>
              <a:defRPr sz="1653"/>
            </a:lvl7pPr>
            <a:lvl8pPr marL="2645851" indent="0">
              <a:buNone/>
              <a:defRPr sz="1653"/>
            </a:lvl8pPr>
            <a:lvl9pPr marL="3023829" indent="0">
              <a:buNone/>
              <a:defRPr sz="165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717173"/>
            <a:ext cx="8693226" cy="752299"/>
          </a:xfrm>
        </p:spPr>
        <p:txBody>
          <a:bodyPr/>
          <a:lstStyle>
            <a:lvl1pPr marL="0" indent="0">
              <a:buNone/>
              <a:defRPr sz="1323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C0211-8367-4450-BDD7-D06E169711BC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525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402483"/>
            <a:ext cx="8694539" cy="3895960"/>
          </a:xfrm>
        </p:spPr>
        <p:txBody>
          <a:bodyPr anchor="ctr"/>
          <a:lstStyle>
            <a:lvl1pPr>
              <a:defRPr sz="2646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4948731"/>
            <a:ext cx="8693226" cy="1655485"/>
          </a:xfrm>
        </p:spPr>
        <p:txBody>
          <a:bodyPr anchor="ctr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7BE90-4462-417A-A956-1F6732709F26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003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761" y="402483"/>
            <a:ext cx="7691729" cy="3299122"/>
          </a:xfrm>
        </p:spPr>
        <p:txBody>
          <a:bodyPr anchor="ctr"/>
          <a:lstStyle>
            <a:lvl1pPr>
              <a:defRPr sz="3638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22669" y="3709903"/>
            <a:ext cx="7236601" cy="605136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43" y="4962322"/>
            <a:ext cx="8691913" cy="1641894"/>
          </a:xfrm>
        </p:spPr>
        <p:txBody>
          <a:bodyPr anchor="ctr">
            <a:normAutofit/>
          </a:bodyPr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8F427-2612-4A39-9CE0-312086F05295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918637" y="867328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14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30222" y="3023870"/>
            <a:ext cx="504031" cy="644607"/>
          </a:xfrm>
          <a:prstGeom prst="rect">
            <a:avLst/>
          </a:prstGeom>
        </p:spPr>
        <p:txBody>
          <a:bodyPr vert="horz" lIns="75597" tIns="37798" rIns="75597" bIns="3779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14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35181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356" y="2565052"/>
            <a:ext cx="8694539" cy="2768833"/>
          </a:xfrm>
        </p:spPr>
        <p:txBody>
          <a:bodyPr anchor="b">
            <a:normAutofit/>
          </a:bodyPr>
          <a:lstStyle>
            <a:lvl1pPr>
              <a:defRPr sz="4464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4357" y="5346867"/>
            <a:ext cx="8693226" cy="1257349"/>
          </a:xfrm>
        </p:spPr>
        <p:txBody>
          <a:bodyPr anchor="t"/>
          <a:lstStyle>
            <a:lvl1pPr marL="0" indent="0">
              <a:buNone/>
              <a:defRPr sz="1323"/>
            </a:lvl1pPr>
            <a:lvl2pPr marL="377979" indent="0">
              <a:buNone/>
              <a:defRPr sz="1157"/>
            </a:lvl2pPr>
            <a:lvl3pPr marL="755957" indent="0">
              <a:buNone/>
              <a:defRPr sz="992"/>
            </a:lvl3pPr>
            <a:lvl4pPr marL="1133936" indent="0">
              <a:buNone/>
              <a:defRPr sz="827"/>
            </a:lvl4pPr>
            <a:lvl5pPr marL="1511915" indent="0">
              <a:buNone/>
              <a:defRPr sz="827"/>
            </a:lvl5pPr>
            <a:lvl6pPr marL="1889893" indent="0">
              <a:buNone/>
              <a:defRPr sz="827"/>
            </a:lvl6pPr>
            <a:lvl7pPr marL="2267872" indent="0">
              <a:buNone/>
              <a:defRPr sz="827"/>
            </a:lvl7pPr>
            <a:lvl8pPr marL="2645851" indent="0">
              <a:buNone/>
              <a:defRPr sz="827"/>
            </a:lvl8pPr>
            <a:lvl9pPr marL="3023829" indent="0">
              <a:buNone/>
              <a:defRPr sz="827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3977-0778-43F5-AA18-15D51F482491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6232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05695" y="2078911"/>
            <a:ext cx="2436537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1831" y="2834878"/>
            <a:ext cx="2420401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93459" y="2078911"/>
            <a:ext cx="2427752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84734" y="2834878"/>
            <a:ext cx="2436477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3227" y="2078911"/>
            <a:ext cx="2424338" cy="63522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984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3227" y="2834878"/>
            <a:ext cx="2424338" cy="3956580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DA7C4-F701-440F-884A-62C97EB7AFA5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815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01399" y="4737201"/>
            <a:ext cx="2430901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1399" y="2487212"/>
            <a:ext cx="2430901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01399" y="5372425"/>
            <a:ext cx="2430901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77751" y="4737201"/>
            <a:ext cx="2423026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77750" y="2487212"/>
            <a:ext cx="2423026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6633" y="5372424"/>
            <a:ext cx="2426235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52794" y="4737201"/>
            <a:ext cx="2424338" cy="635222"/>
          </a:xfrm>
        </p:spPr>
        <p:txBody>
          <a:bodyPr anchor="b">
            <a:noAutofit/>
          </a:bodyPr>
          <a:lstStyle>
            <a:lvl1pPr marL="0" indent="0">
              <a:buNone/>
              <a:defRPr sz="1984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77979" indent="0">
              <a:buNone/>
              <a:defRPr sz="1653" b="1"/>
            </a:lvl2pPr>
            <a:lvl3pPr marL="755957" indent="0">
              <a:buNone/>
              <a:defRPr sz="1488" b="1"/>
            </a:lvl3pPr>
            <a:lvl4pPr marL="1133936" indent="0">
              <a:buNone/>
              <a:defRPr sz="1323" b="1"/>
            </a:lvl4pPr>
            <a:lvl5pPr marL="1511915" indent="0">
              <a:buNone/>
              <a:defRPr sz="1323" b="1"/>
            </a:lvl5pPr>
            <a:lvl6pPr marL="1889893" indent="0">
              <a:buNone/>
              <a:defRPr sz="1323" b="1"/>
            </a:lvl6pPr>
            <a:lvl7pPr marL="2267872" indent="0">
              <a:buNone/>
              <a:defRPr sz="1323" b="1"/>
            </a:lvl7pPr>
            <a:lvl8pPr marL="2645851" indent="0">
              <a:buNone/>
              <a:defRPr sz="1323" b="1"/>
            </a:lvl8pPr>
            <a:lvl9pPr marL="3023829" indent="0">
              <a:buNone/>
              <a:defRPr sz="1323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52793" y="2487212"/>
            <a:ext cx="2424338" cy="167992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323"/>
            </a:lvl1pPr>
            <a:lvl2pPr marL="377979" indent="0">
              <a:buNone/>
              <a:defRPr sz="1323"/>
            </a:lvl2pPr>
            <a:lvl3pPr marL="755957" indent="0">
              <a:buNone/>
              <a:defRPr sz="1323"/>
            </a:lvl3pPr>
            <a:lvl4pPr marL="1133936" indent="0">
              <a:buNone/>
              <a:defRPr sz="1323"/>
            </a:lvl4pPr>
            <a:lvl5pPr marL="1511915" indent="0">
              <a:buNone/>
              <a:defRPr sz="1323"/>
            </a:lvl5pPr>
            <a:lvl6pPr marL="1889893" indent="0">
              <a:buNone/>
              <a:defRPr sz="1323"/>
            </a:lvl6pPr>
            <a:lvl7pPr marL="2267872" indent="0">
              <a:buNone/>
              <a:defRPr sz="1323"/>
            </a:lvl7pPr>
            <a:lvl8pPr marL="2645851" indent="0">
              <a:buNone/>
              <a:defRPr sz="1323"/>
            </a:lvl8pPr>
            <a:lvl9pPr marL="3023829" indent="0">
              <a:buNone/>
              <a:defRPr sz="1323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52689" y="5372422"/>
            <a:ext cx="2427550" cy="726634"/>
          </a:xfrm>
        </p:spPr>
        <p:txBody>
          <a:bodyPr anchor="t">
            <a:normAutofit/>
          </a:bodyPr>
          <a:lstStyle>
            <a:lvl1pPr marL="0" indent="0">
              <a:buNone/>
              <a:defRPr sz="1157"/>
            </a:lvl1pPr>
            <a:lvl2pPr marL="377979" indent="0">
              <a:buNone/>
              <a:defRPr sz="992"/>
            </a:lvl2pPr>
            <a:lvl3pPr marL="755957" indent="0">
              <a:buNone/>
              <a:defRPr sz="827"/>
            </a:lvl3pPr>
            <a:lvl4pPr marL="1133936" indent="0">
              <a:buNone/>
              <a:defRPr sz="744"/>
            </a:lvl4pPr>
            <a:lvl5pPr marL="1511915" indent="0">
              <a:buNone/>
              <a:defRPr sz="744"/>
            </a:lvl5pPr>
            <a:lvl6pPr marL="1889893" indent="0">
              <a:buNone/>
              <a:defRPr sz="744"/>
            </a:lvl6pPr>
            <a:lvl7pPr marL="2267872" indent="0">
              <a:buNone/>
              <a:defRPr sz="744"/>
            </a:lvl7pPr>
            <a:lvl8pPr marL="2645851" indent="0">
              <a:buNone/>
              <a:defRPr sz="744"/>
            </a:lvl8pPr>
            <a:lvl9pPr marL="3023829" indent="0">
              <a:buNone/>
              <a:defRPr sz="744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7241C-5E16-4883-8610-745C10E8F40D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8FAA3-E909-487F-BF43-4F3A1079D14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692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96DC2-AC3B-4B69-8ACC-252B36F95A0A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05A3-41B8-41F9-A4E9-8C56F2A2124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334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3948" y="402483"/>
            <a:ext cx="2173635" cy="6406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044" y="402483"/>
            <a:ext cx="6394896" cy="6406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C21EA-D44B-4EA8-8915-ACD889C37E88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299D-E51A-47AF-AAF7-CB225A0F9F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5582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6042" y="2012414"/>
            <a:ext cx="846154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3043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226027B-06E4-4CD7-9907-EDB7335EFC92}" type="datetime1">
              <a:rPr lang="cs-CZ" smtClean="0"/>
              <a:pPr/>
              <a:t>11.3.2014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9207" y="7006700"/>
            <a:ext cx="340221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19441" y="7006700"/>
            <a:ext cx="2268141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746A407E-34FA-43DD-A070-ED91922AD7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80351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hf sldNum="0" hdr="0" ftr="0" dt="0"/>
  <p:txStyles>
    <p:titleStyle>
      <a:lvl1pPr algn="l" defTabSz="755957" rtl="0" eaLnBrk="1" latinLnBrk="0" hangingPunct="1">
        <a:lnSpc>
          <a:spcPct val="90000"/>
        </a:lnSpc>
        <a:spcBef>
          <a:spcPct val="0"/>
        </a:spcBef>
        <a:buNone/>
        <a:defRPr sz="48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88989" indent="-188989" algn="l" defTabSz="75595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646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66968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2205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944947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764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322925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700904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543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078883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861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840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819" indent="-188989" algn="l" defTabSz="75595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7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57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36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915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93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72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851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829" algn="l" defTabSz="75595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lasmid_replication_(english).svg?uselang=cs" TargetMode="External"/><Relationship Id="rId2" Type="http://schemas.openxmlformats.org/officeDocument/2006/relationships/hyperlink" Target="http://upload.wikimedia.org/wikipedia/commons/thumb/9/99/Prokaryote_cell_diagram.svg/800px-Prokaryote_cell_diagram.svg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Conjugative_plasmids.pn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42712842"/>
              </p:ext>
            </p:extLst>
          </p:nvPr>
        </p:nvGraphicFramePr>
        <p:xfrm>
          <a:off x="912787" y="2430455"/>
          <a:ext cx="8493177" cy="2806044"/>
        </p:xfrm>
        <a:graphic>
          <a:graphicData uri="http://schemas.openxmlformats.org/drawingml/2006/table">
            <a:tbl>
              <a:tblPr/>
              <a:tblGrid>
                <a:gridCol w="2801133"/>
                <a:gridCol w="5692044"/>
              </a:tblGrid>
              <a:tr h="5984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10500" marR="10500" marT="105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8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VY_32_INOVACE_1C_08_Genetika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prokaryoticke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8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bunky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plazmidy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I.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4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září 2013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986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10500" marR="10500" marT="1050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</a:t>
                      </a:r>
                      <a:r>
                        <a:rPr lang="cs-CZ" sz="18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Fialová</a:t>
                      </a:r>
                      <a:endParaRPr lang="cs-CZ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10500" marR="10500" marT="1050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1546" y="5602038"/>
            <a:ext cx="5960244" cy="115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6557" y="446067"/>
            <a:ext cx="1460003" cy="150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6080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prezentaci si studenti zopakují strukturu prokaryotické buňky, podrobněji se seznámí se stavbou a funkcí </a:t>
            </a:r>
            <a:r>
              <a:rPr lang="cs-CZ" dirty="0" err="1" smtClean="0"/>
              <a:t>plazmidů</a:t>
            </a:r>
            <a:r>
              <a:rPr lang="cs-CZ" dirty="0" smtClean="0"/>
              <a:t> </a:t>
            </a:r>
            <a:r>
              <a:rPr lang="cs-CZ" dirty="0" smtClean="0"/>
              <a:t>a jejich rolí při přenosu genetické informace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závěr prezentace je doplněn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/>
              <a:t>klíčová slova:</a:t>
            </a:r>
            <a:r>
              <a:rPr lang="cs-CZ" dirty="0" smtClean="0"/>
              <a:t> bakteriální chromozom, </a:t>
            </a:r>
            <a:r>
              <a:rPr lang="cs-CZ" dirty="0" err="1" smtClean="0"/>
              <a:t>plazmidy</a:t>
            </a:r>
            <a:r>
              <a:rPr lang="cs-CZ" dirty="0" smtClean="0"/>
              <a:t>, rezistence bakterií, konjugace, transformace, transdukce, rozmnožování bakterií</a:t>
            </a:r>
          </a:p>
        </p:txBody>
      </p:sp>
    </p:spTree>
    <p:extLst>
      <p:ext uri="{BB962C8B-B14F-4D97-AF65-F5344CB8AC3E}">
        <p14:creationId xmlns:p14="http://schemas.microsoft.com/office/powerpoint/2010/main" xmlns="" val="165964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4825" y="503238"/>
            <a:ext cx="9074150" cy="151447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38880" rIns="0" bIns="0" numCol="1" anchorCtr="0" compatLnSpc="1">
            <a:prstTxWarp prst="textNoShape">
              <a:avLst/>
            </a:prstTxWarp>
            <a:normAutofit/>
          </a:bodyPr>
          <a:lstStyle/>
          <a:p>
            <a:pPr algn="ctr" fontAlgn="base">
              <a:lnSpc>
                <a:spcPct val="100000"/>
              </a:lnSpc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GENETIKA PROKARYOTICKÉ BUŇKY</a:t>
            </a:r>
            <a:endParaRPr lang="cs-CZ" sz="40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4825" y="82550"/>
            <a:ext cx="9074150" cy="151447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38880" rIns="0" bIns="0" numCol="1" anchorCtr="0" compatLnSpc="1">
            <a:prstTxWarp prst="textNoShape">
              <a:avLst/>
            </a:prstTxWarp>
          </a:bodyPr>
          <a:lstStyle/>
          <a:p>
            <a:pPr algn="ctr" fontAlgn="base">
              <a:lnSpc>
                <a:spcPct val="100000"/>
              </a:lnSpc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>
                <a:solidFill>
                  <a:schemeClr val="tx2"/>
                </a:solidFill>
                <a:latin typeface="Arial" panose="020B0604020202020204" pitchFamily="34" charset="0"/>
              </a:rPr>
              <a:t>Prokaryotická buňka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539419" y="1568321"/>
            <a:ext cx="9074150" cy="4294188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2808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marL="561975" indent="-457200" fontAlgn="base">
              <a:lnSpc>
                <a:spcPct val="100000"/>
              </a:lnSpc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3600" i="1" dirty="0">
                <a:solidFill>
                  <a:schemeClr val="accent1"/>
                </a:solidFill>
                <a:latin typeface="Arial" panose="020B0604020202020204" pitchFamily="34" charset="0"/>
              </a:rPr>
              <a:t>Hlavní část genetické informace je uložena v bakteriálním </a:t>
            </a:r>
            <a:r>
              <a:rPr lang="cs-CZ" sz="3600" i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chromozomu</a:t>
            </a:r>
            <a:endParaRPr lang="cs-CZ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7864" y="2915741"/>
            <a:ext cx="7620000" cy="42005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Bakteriální chromozom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000" dirty="0" smtClean="0"/>
              <a:t>jediná kruhová molekula DNA = </a:t>
            </a:r>
            <a:r>
              <a:rPr lang="cs-CZ" sz="3000" b="1" i="1" dirty="0" smtClean="0">
                <a:solidFill>
                  <a:schemeClr val="accent1"/>
                </a:solidFill>
              </a:rPr>
              <a:t>nukleoid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 smtClean="0"/>
              <a:t> na jeho struktuře se </a:t>
            </a:r>
            <a:r>
              <a:rPr lang="cs-CZ" sz="3000" b="1" i="1" dirty="0" smtClean="0">
                <a:solidFill>
                  <a:schemeClr val="accent1"/>
                </a:solidFill>
              </a:rPr>
              <a:t>nepodílejí</a:t>
            </a:r>
            <a:r>
              <a:rPr lang="cs-CZ" sz="3000" dirty="0" smtClean="0"/>
              <a:t> zásadité bílkoviny=</a:t>
            </a:r>
            <a:r>
              <a:rPr lang="cs-CZ" sz="3000" b="1" i="1" dirty="0" smtClean="0">
                <a:solidFill>
                  <a:schemeClr val="accent1"/>
                </a:solidFill>
              </a:rPr>
              <a:t>histony</a:t>
            </a:r>
            <a:r>
              <a:rPr lang="cs-CZ" sz="3000" dirty="0" smtClean="0"/>
              <a:t> (na rozdíl od eukaryotické buňky)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 smtClean="0"/>
              <a:t> mitoticky se nedělí, probíhá zde pouhá </a:t>
            </a:r>
            <a:r>
              <a:rPr lang="cs-CZ" sz="3000" b="1" i="1" dirty="0" smtClean="0">
                <a:solidFill>
                  <a:schemeClr val="accent1"/>
                </a:solidFill>
              </a:rPr>
              <a:t>replikace </a:t>
            </a:r>
            <a:r>
              <a:rPr lang="cs-CZ" sz="3000" dirty="0" smtClean="0"/>
              <a:t>(=zdvojení)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 smtClean="0"/>
              <a:t> v buňce je vždy </a:t>
            </a:r>
            <a:r>
              <a:rPr lang="cs-CZ" sz="3000" b="1" i="1" dirty="0" smtClean="0">
                <a:solidFill>
                  <a:schemeClr val="accent1"/>
                </a:solidFill>
              </a:rPr>
              <a:t>pouze jeden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/>
              <a:t> </a:t>
            </a:r>
            <a:r>
              <a:rPr lang="cs-CZ" sz="3000" dirty="0" smtClean="0"/>
              <a:t>každý gen na chromozomu tvořen pouze </a:t>
            </a:r>
            <a:r>
              <a:rPr lang="cs-CZ" sz="3000" b="1" i="1" dirty="0" smtClean="0">
                <a:solidFill>
                  <a:schemeClr val="accent1"/>
                </a:solidFill>
              </a:rPr>
              <a:t>jednou alelou</a:t>
            </a:r>
            <a:r>
              <a:rPr lang="cs-CZ" sz="3000" dirty="0" smtClean="0"/>
              <a:t>; každá alela se projeví ve fenotypu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000" dirty="0" smtClean="0"/>
              <a:t> bakteriální buňka je v podstatě haploidní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7605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Plazmidy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69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93043" y="2012413"/>
            <a:ext cx="8694539" cy="5223807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2304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marL="561975" indent="-457200" fontAlgn="base">
              <a:spcBef>
                <a:spcPts val="675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3200" b="1" dirty="0" smtClean="0">
                <a:latin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</a:rPr>
              <a:t>je v nich uložena </a:t>
            </a:r>
            <a:r>
              <a:rPr lang="cs-CZ" sz="3200" b="1" i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doplňková </a:t>
            </a:r>
            <a:r>
              <a:rPr lang="cs-CZ" sz="3200" b="1" i="1" dirty="0">
                <a:solidFill>
                  <a:schemeClr val="accent1"/>
                </a:solidFill>
                <a:latin typeface="Arial" panose="020B0604020202020204" pitchFamily="34" charset="0"/>
              </a:rPr>
              <a:t>genetická </a:t>
            </a:r>
            <a:r>
              <a:rPr lang="cs-CZ" sz="3200" b="1" i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informace</a:t>
            </a:r>
            <a:endParaRPr lang="cs-CZ" sz="3200" b="1" i="1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marL="561975" indent="-457200" fontAlgn="base">
              <a:spcBef>
                <a:spcPts val="675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menší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kruhové molekuly DNA uložené v cytoplazmě bakteriálních buněk (vzácně lze nalézt 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plazmidy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i v eukaryotických buňkách- u kvasinek)</a:t>
            </a:r>
          </a:p>
          <a:p>
            <a:pPr marL="561975" indent="-457200" fontAlgn="base">
              <a:spcBef>
                <a:spcPts val="675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replikují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se nezávisle na hlavním chromozomu, mohou existovat ve více kopiích</a:t>
            </a:r>
          </a:p>
          <a:p>
            <a:pPr marL="561975" indent="-457200" fontAlgn="base">
              <a:spcBef>
                <a:spcPts val="675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obsahují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2 až několik set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genů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Význam </a:t>
            </a:r>
            <a:r>
              <a:rPr lang="cs-CZ" dirty="0" err="1" smtClean="0"/>
              <a:t>plasmidů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6042" y="1691605"/>
            <a:ext cx="8461540" cy="554461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obsahují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geny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podmiňující </a:t>
            </a:r>
            <a:r>
              <a:rPr lang="cs-CZ" sz="32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rezistenci bakterií vůči </a:t>
            </a:r>
            <a:r>
              <a:rPr lang="cs-CZ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ATB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obsahují geny rozhodující o patogenitě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bakterií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obsahují geny pro tvorbu enzymů rozkládajících organické látky (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destruenti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, rozkladači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obsahují geny pro syntézu vlastních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ATB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u nitrogenních b. obsahují geny pro poutání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dusíku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atd.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42631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Fertilitní </a:t>
            </a:r>
            <a:r>
              <a:rPr lang="cs-CZ" dirty="0" err="1" smtClean="0"/>
              <a:t>plazmidy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47675" indent="-342900" fontAlgn="base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zajišťují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sexuální (pohlavní) procesy u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bakterií  = </a:t>
            </a:r>
            <a:r>
              <a:rPr lang="cs-CZ" sz="32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konjugace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(částečná výměna genetické informace)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46566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3884" y="2153409"/>
            <a:ext cx="4692857" cy="325285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0182" y="1863672"/>
            <a:ext cx="7340260" cy="50879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Konjugace u bakterií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84941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Proměnlivost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plazmidů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3" name="Rectangle 1"/>
          <p:cNvSpPr>
            <a:spLocks noGrp="1" noChangeArrowheads="1"/>
          </p:cNvSpPr>
          <p:nvPr>
            <p:ph idx="1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0" tIns="2304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marL="561975" indent="-457200" fontAlgn="base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jejich struktury se snadno začleňují a zase se z nich vyčleňují jiné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geny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61975" indent="-457200" fontAlgn="base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některé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se mohou přenášet do cytoplazmy jiných buněk (i eukaryotických) a to buď přímo (=</a:t>
            </a:r>
            <a:r>
              <a:rPr lang="cs-CZ" sz="28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transformace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 nebo prostřednictvím virů (=</a:t>
            </a:r>
            <a:r>
              <a:rPr lang="cs-CZ" sz="28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transdukce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)→využíváno v </a:t>
            </a:r>
            <a:r>
              <a:rPr lang="cs-CZ" sz="28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genovém inženýrství</a:t>
            </a:r>
          </a:p>
          <a:p>
            <a:pPr marL="561975" indent="-457200" fontAlgn="base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Ø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bakterie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mohou tímto způsobem rozšiřovat svou genetickou informaci o nové geny a tím získávat nové vlastnosti a přizpůsobivost (viz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př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 rezistence bakterií vůči ATB)→</a:t>
            </a:r>
            <a:r>
              <a:rPr lang="cs-CZ" sz="28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výhoda v evoluci</a:t>
            </a:r>
          </a:p>
          <a:p>
            <a:pPr marL="425450" indent="-320675" fontAlgn="base">
              <a:spcBef>
                <a:spcPts val="700"/>
              </a:spcBef>
              <a:spcAft>
                <a:spcPct val="0"/>
              </a:spcAft>
              <a:buSzPct val="4500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25450" indent="-320675" fontAlgn="base">
              <a:spcBef>
                <a:spcPts val="700"/>
              </a:spcBef>
              <a:spcAft>
                <a:spcPct val="0"/>
              </a:spcAft>
              <a:buSzPct val="4500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8000" y="927100"/>
            <a:ext cx="6524625" cy="5705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7050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63848" y="1763613"/>
            <a:ext cx="8694539" cy="1461188"/>
          </a:xfrm>
        </p:spPr>
        <p:txBody>
          <a:bodyPr>
            <a:noAutofit/>
          </a:bodyPr>
          <a:lstStyle/>
          <a:p>
            <a:r>
              <a:rPr lang="cs-CZ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Plazmidy</a:t>
            </a:r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 jsou v popředí zájmu genetického výzkumu. Manipulace s nimi jsou předmětem zkoumání </a:t>
            </a:r>
            <a:r>
              <a:rPr lang="cs-CZ" sz="40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genetického inženýrství</a:t>
            </a:r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b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83212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/>
              <a:t>V</a:t>
            </a:r>
            <a:r>
              <a:rPr lang="cs-CZ" dirty="0" smtClean="0"/>
              <a:t>ysvětlete pojem </a:t>
            </a:r>
            <a:r>
              <a:rPr lang="cs-CZ" b="1" i="1" dirty="0" smtClean="0"/>
              <a:t>nukleoid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Jak se dělí bakteriální chromozom?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K</a:t>
            </a:r>
            <a:r>
              <a:rPr lang="cs-CZ" dirty="0" smtClean="0"/>
              <a:t>de jsou u bakterií uloženy geny podmiňující jejich rezistenci vůči antibiotikům?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/>
              <a:t>J</a:t>
            </a:r>
            <a:r>
              <a:rPr lang="cs-CZ" dirty="0" smtClean="0"/>
              <a:t>aké struktury u bakterií jsou využívány v genovém inženýrství?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V čem spočívá výhoda bakterií v evoluci?</a:t>
            </a:r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802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ROSYPAL, Stanislav a kol. </a:t>
            </a:r>
            <a:r>
              <a:rPr lang="cs-CZ" i="1" dirty="0"/>
              <a:t>Nový přehled biologie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2003, ISBN 80-7183-268-5.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4862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Str.3- MARIANA RUIZ LADYOFHATS. </a:t>
            </a:r>
            <a:r>
              <a:rPr lang="cs-CZ" i="1" dirty="0" err="1"/>
              <a:t>wikimedia.commons</a:t>
            </a:r>
            <a:r>
              <a:rPr lang="cs-CZ" dirty="0"/>
              <a:t> [online]. [cit. 7.3.2014].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upload.wikimedia.org/wikipedia/commons/thumb/9/99/Prokaryote_cell_diagram.svg/800px-Prokaryote_cell_diagram.svg.png</a:t>
            </a:r>
            <a:endParaRPr lang="cs-CZ" dirty="0" smtClean="0"/>
          </a:p>
          <a:p>
            <a:r>
              <a:rPr lang="cs-CZ" dirty="0" smtClean="0"/>
              <a:t>Str.10- USER:SPAULLY</a:t>
            </a:r>
            <a:r>
              <a:rPr lang="cs-CZ" dirty="0"/>
              <a:t>. </a:t>
            </a:r>
            <a:r>
              <a:rPr lang="cs-CZ" i="1" dirty="0" err="1"/>
              <a:t>wikimedia.commons</a:t>
            </a:r>
            <a:r>
              <a:rPr lang="cs-CZ" dirty="0"/>
              <a:t> [online]. [cit. 7.3.2014]. Dostupný na WWW: </a:t>
            </a:r>
            <a:r>
              <a:rPr lang="cs-CZ" dirty="0">
                <a:hlinkClick r:id="rId3"/>
              </a:rPr>
              <a:t>http://commons.wikimedia.org/wiki/File:Plasmid_replication_%</a:t>
            </a:r>
            <a:r>
              <a:rPr lang="cs-CZ" dirty="0" smtClean="0">
                <a:hlinkClick r:id="rId3"/>
              </a:rPr>
              <a:t>28english%29.svg?uselang=cs</a:t>
            </a:r>
            <a:endParaRPr lang="cs-CZ" dirty="0" smtClean="0"/>
          </a:p>
          <a:p>
            <a:r>
              <a:rPr lang="cs-CZ" dirty="0"/>
              <a:t> Str.7- </a:t>
            </a:r>
            <a:r>
              <a:rPr lang="cs-CZ" dirty="0" smtClean="0"/>
              <a:t>MAGNUS </a:t>
            </a:r>
            <a:r>
              <a:rPr lang="cs-CZ" dirty="0"/>
              <a:t>MANSKE. </a:t>
            </a:r>
            <a:r>
              <a:rPr lang="cs-CZ" i="1" dirty="0" err="1"/>
              <a:t>wikimedia.commons</a:t>
            </a:r>
            <a:r>
              <a:rPr lang="cs-CZ" dirty="0"/>
              <a:t> [online]. [cit. 7.3.2014].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commons.wikimedia.org/wiki/File:Conjugative_plasmids.png?uselang=cs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292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loubka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591</Words>
  <Application>Microsoft Office PowerPoint</Application>
  <PresentationFormat>Vlastní</PresentationFormat>
  <Paragraphs>71</Paragraphs>
  <Slides>15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Hloubka</vt:lpstr>
      <vt:lpstr>Snímek 1</vt:lpstr>
      <vt:lpstr>Anotace</vt:lpstr>
      <vt:lpstr>GENETIKA PROKARYOTICKÉ BUŇKY</vt:lpstr>
      <vt:lpstr>Prokaryotická buňka</vt:lpstr>
      <vt:lpstr>Bakteriální chromozom</vt:lpstr>
      <vt:lpstr>Plazmidy </vt:lpstr>
      <vt:lpstr>Význam plasmidů</vt:lpstr>
      <vt:lpstr>Fertilitní plazmidy</vt:lpstr>
      <vt:lpstr>Konjugace u bakterií</vt:lpstr>
      <vt:lpstr>Proměnlivost plazmidů</vt:lpstr>
      <vt:lpstr>Snímek 11</vt:lpstr>
      <vt:lpstr>Plazmidy jsou v popředí zájmu genetického výzkumu. Manipulace s nimi jsou předmětem zkoumání genetického inženýrství! </vt:lpstr>
      <vt:lpstr>OPAKOVÁNÍ</vt:lpstr>
      <vt:lpstr>ZDROJE</vt:lpstr>
      <vt:lpstr>OBRAZOVÝ MATERIÁL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8)Genetika prok.buňky</dc:title>
  <dc:creator>fialova</dc:creator>
  <cp:lastModifiedBy>Dum</cp:lastModifiedBy>
  <cp:revision>21</cp:revision>
  <cp:lastPrinted>1601-01-01T00:00:00Z</cp:lastPrinted>
  <dcterms:created xsi:type="dcterms:W3CDTF">2010-02-17T18:30:37Z</dcterms:created>
  <dcterms:modified xsi:type="dcterms:W3CDTF">2014-03-11T17:15:09Z</dcterms:modified>
</cp:coreProperties>
</file>