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2"/>
  </p:notesMasterIdLst>
  <p:sldIdLst>
    <p:sldId id="265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D321B2-EDA1-46BF-BDC9-AE3291D055CD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F77384-B2C4-4836-951F-C70C065EB8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33911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EF37592-9765-43B3-AB2C-E8D71FC90ED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BD020E8-A9AA-42A0-B31E-5C08A49C045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 advTm="55000">
        <p14:prism isInverted="1"/>
        <p:sndAc>
          <p:stSnd>
            <p:snd r:embed="rId1" name="camera.wav"/>
          </p:stSnd>
        </p:sndAc>
      </p:transition>
    </mc:Choice>
    <mc:Fallback xmlns="">
      <p:transition spd="slow" advTm="55000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EF37592-9765-43B3-AB2C-E8D71FC90ED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BD020E8-A9AA-42A0-B31E-5C08A49C045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55000">
        <p14:prism isInverted="1"/>
        <p:sndAc>
          <p:stSnd>
            <p:snd r:embed="rId1" name="camera.wav"/>
          </p:stSnd>
        </p:sndAc>
      </p:transition>
    </mc:Choice>
    <mc:Fallback xmlns="">
      <p:transition spd="slow" advTm="55000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EF37592-9765-43B3-AB2C-E8D71FC90ED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BD020E8-A9AA-42A0-B31E-5C08A49C045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 advTm="55000">
        <p14:prism isInverted="1"/>
        <p:sndAc>
          <p:stSnd>
            <p:snd r:embed="rId1" name="camera.wav"/>
          </p:stSnd>
        </p:sndAc>
      </p:transition>
    </mc:Choice>
    <mc:Fallback xmlns="">
      <p:transition spd="slow" advTm="55000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37592-9765-43B3-AB2C-E8D71FC90ED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D020E8-A9AA-42A0-B31E-5C08A49C045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55000">
        <p14:prism isInverted="1"/>
        <p:sndAc>
          <p:stSnd>
            <p:snd r:embed="rId1" name="camera.wav"/>
          </p:stSnd>
        </p:sndAc>
      </p:transition>
    </mc:Choice>
    <mc:Fallback xmlns="">
      <p:transition spd="slow" advTm="55000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37592-9765-43B3-AB2C-E8D71FC90ED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D020E8-A9AA-42A0-B31E-5C08A49C045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55000">
        <p14:prism isInverted="1"/>
        <p:sndAc>
          <p:stSnd>
            <p:snd r:embed="rId1" name="camera.wav"/>
          </p:stSnd>
        </p:sndAc>
      </p:transition>
    </mc:Choice>
    <mc:Fallback xmlns="">
      <p:transition spd="slow" advTm="55000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EF37592-9765-43B3-AB2C-E8D71FC90ED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BD020E8-A9AA-42A0-B31E-5C08A49C045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55000">
        <p14:prism isInverted="1"/>
        <p:sndAc>
          <p:stSnd>
            <p:snd r:embed="rId1" name="camera.wav"/>
          </p:stSnd>
        </p:sndAc>
      </p:transition>
    </mc:Choice>
    <mc:Fallback xmlns="">
      <p:transition spd="slow" advTm="55000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37592-9765-43B3-AB2C-E8D71FC90ED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D020E8-A9AA-42A0-B31E-5C08A49C04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55000">
        <p14:prism isInverted="1"/>
        <p:sndAc>
          <p:stSnd>
            <p:snd r:embed="rId1" name="camera.wav"/>
          </p:stSnd>
        </p:sndAc>
      </p:transition>
    </mc:Choice>
    <mc:Fallback xmlns="">
      <p:transition spd="slow" advTm="55000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EF37592-9765-43B3-AB2C-E8D71FC90ED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BD020E8-A9AA-42A0-B31E-5C08A49C0459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 advTm="55000">
        <p14:prism isInverted="1"/>
        <p:sndAc>
          <p:stSnd>
            <p:snd r:embed="rId1" name="camera.wav"/>
          </p:stSnd>
        </p:sndAc>
      </p:transition>
    </mc:Choice>
    <mc:Fallback xmlns="">
      <p:transition spd="slow" advTm="55000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EF37592-9765-43B3-AB2C-E8D71FC90ED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BD020E8-A9AA-42A0-B31E-5C08A49C0459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55000">
        <p14:prism isInverted="1"/>
        <p:sndAc>
          <p:stSnd>
            <p:snd r:embed="rId1" name="camera.wav"/>
          </p:stSnd>
        </p:sndAc>
      </p:transition>
    </mc:Choice>
    <mc:Fallback xmlns="">
      <p:transition spd="slow" advTm="55000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37592-9765-43B3-AB2C-E8D71FC90ED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D020E8-A9AA-42A0-B31E-5C08A49C04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55000">
        <p14:prism isInverted="1"/>
        <p:sndAc>
          <p:stSnd>
            <p:snd r:embed="rId1" name="camera.wav"/>
          </p:stSnd>
        </p:sndAc>
      </p:transition>
    </mc:Choice>
    <mc:Fallback xmlns="">
      <p:transition spd="slow" advTm="55000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37592-9765-43B3-AB2C-E8D71FC90ED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D020E8-A9AA-42A0-B31E-5C08A49C04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55000">
        <p14:prism isInverted="1"/>
        <p:sndAc>
          <p:stSnd>
            <p:snd r:embed="rId1" name="camera.wav"/>
          </p:stSnd>
        </p:sndAc>
      </p:transition>
    </mc:Choice>
    <mc:Fallback xmlns="">
      <p:transition spd="slow" advTm="55000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0159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87080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63593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17967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24082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05381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869162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151775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41898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658730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84460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EF37592-9765-43B3-AB2C-E8D71FC90ED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BD020E8-A9AA-42A0-B31E-5C08A49C045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 advTm="55000">
        <p14:prism isInverted="1"/>
        <p:sndAc>
          <p:stSnd>
            <p:snd r:embed="rId13" name="camera.wav"/>
          </p:stSnd>
        </p:sndAc>
      </p:transition>
    </mc:Choice>
    <mc:Fallback xmlns="">
      <p:transition spd="slow" advTm="55000">
        <p:fade/>
        <p:sndAc>
          <p:stSnd>
            <p:snd r:embed="rId14" name="camera.wav"/>
          </p:stSnd>
        </p:sndAc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2123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VY_32_INOVACE_15_11_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test-paměť, pozornost, city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8. ročník. Slouží k testování znalostí a vědomostí v oblasti Paměť, pozornost, city. Test obsahuje osm otázek, jednotlivé stránky jsou samostatně načasované, na konci nalezneme řešení k testu.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2267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Paměť, Pozornost, city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0272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55000">
        <p14:prism isInverted="1"/>
        <p:sndAc>
          <p:stSnd>
            <p:snd r:embed="rId2" name="camera.wav"/>
          </p:stSnd>
        </p:sndAc>
      </p:transition>
    </mc:Choice>
    <mc:Fallback xmlns="">
      <p:transition spd="slow" advTm="55000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352928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3200" b="1" i="1" u="sng" dirty="0" smtClean="0"/>
              <a:t>Mezi dělení paměti patří:</a:t>
            </a:r>
          </a:p>
          <a:p>
            <a:endParaRPr lang="cs-CZ" sz="3200" b="1" u="sng" dirty="0" smtClean="0"/>
          </a:p>
          <a:p>
            <a:pPr marL="514350" indent="-514350">
              <a:buAutoNum type="alphaLcParenR"/>
            </a:pPr>
            <a:r>
              <a:rPr lang="cs-CZ" sz="3200" dirty="0"/>
              <a:t>p</a:t>
            </a:r>
            <a:r>
              <a:rPr lang="cs-CZ" sz="3200" dirty="0" smtClean="0"/>
              <a:t>aměť nedělíme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p. veselá a smutná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p. </a:t>
            </a:r>
            <a:r>
              <a:rPr lang="cs-CZ" sz="3200" dirty="0" smtClean="0"/>
              <a:t>krátkodobá, střednědobá </a:t>
            </a:r>
            <a:r>
              <a:rPr lang="cs-CZ" sz="3200" dirty="0" smtClean="0"/>
              <a:t>a dlouhodobá</a:t>
            </a:r>
          </a:p>
          <a:p>
            <a:endParaRPr lang="cs-CZ" sz="3200" dirty="0" smtClean="0"/>
          </a:p>
          <a:p>
            <a:endParaRPr lang="cs-CZ" sz="3200" dirty="0"/>
          </a:p>
          <a:p>
            <a:pPr marL="514350" indent="-514350">
              <a:buAutoNum type="arabicParenR" startAt="2"/>
            </a:pPr>
            <a:r>
              <a:rPr lang="cs-CZ" sz="3200" b="1" i="1" u="sng" dirty="0" smtClean="0"/>
              <a:t>Mezi </a:t>
            </a:r>
            <a:r>
              <a:rPr lang="cs-CZ" sz="3200" b="1" i="1" u="sng" dirty="0" smtClean="0"/>
              <a:t>fáze </a:t>
            </a:r>
            <a:r>
              <a:rPr lang="cs-CZ" sz="3200" b="1" i="1" u="sng" dirty="0" smtClean="0"/>
              <a:t>paměti patří: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zapomínání, vybavení, oživení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zapamatování, uchování, vybavení</a:t>
            </a:r>
          </a:p>
          <a:p>
            <a:pPr marL="514350" indent="-514350">
              <a:buAutoNum type="alphaLcParenR"/>
            </a:pPr>
            <a:r>
              <a:rPr lang="cs-CZ" sz="3200" dirty="0"/>
              <a:t>p</a:t>
            </a:r>
            <a:r>
              <a:rPr lang="cs-CZ" sz="3200" dirty="0" smtClean="0"/>
              <a:t>rocesy paměti nejsou</a:t>
            </a:r>
          </a:p>
          <a:p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3683966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55000">
        <p14:prism isInverted="1"/>
        <p:sndAc>
          <p:stSnd>
            <p:snd r:embed="rId2" name="camera.wav"/>
          </p:stSnd>
        </p:sndAc>
      </p:transition>
    </mc:Choice>
    <mc:Fallback xmlns="">
      <p:transition spd="slow" advTm="55000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806489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/>
              <a:t>3) Paměť úmyslná znamená:</a:t>
            </a:r>
          </a:p>
          <a:p>
            <a:pPr marL="514350" indent="-514350">
              <a:buAutoNum type="alphaLcParenR"/>
            </a:pPr>
            <a:r>
              <a:rPr lang="cs-CZ" sz="3200" dirty="0"/>
              <a:t>n</a:t>
            </a:r>
            <a:r>
              <a:rPr lang="cs-CZ" sz="3200" dirty="0" smtClean="0"/>
              <a:t>echci si to zapamatovat a přesto si to zapamatuji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 smtClean="0"/>
              <a:t>vědomý proces, záměrně se na něco soustředíš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/>
              <a:t>j</a:t>
            </a:r>
            <a:r>
              <a:rPr lang="cs-CZ" sz="3200" dirty="0" smtClean="0"/>
              <a:t>de o druh paměti</a:t>
            </a:r>
          </a:p>
          <a:p>
            <a:endParaRPr lang="cs-CZ" sz="3200" dirty="0"/>
          </a:p>
          <a:p>
            <a:r>
              <a:rPr lang="cs-CZ" sz="3200" b="1" i="1" u="sng" dirty="0" smtClean="0"/>
              <a:t>4) Co je to paměť?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Psychický proces, kde se odráží minulé zážitky, prožitky, vědomosti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Psychický proces, kde si vymýšlím úplně nové zážitky, věci, lidi</a:t>
            </a:r>
          </a:p>
        </p:txBody>
      </p:sp>
    </p:spTree>
    <p:extLst>
      <p:ext uri="{BB962C8B-B14F-4D97-AF65-F5344CB8AC3E}">
        <p14:creationId xmlns:p14="http://schemas.microsoft.com/office/powerpoint/2010/main" val="2925659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55000">
        <p14:prism isInverted="1"/>
        <p:sndAc>
          <p:stSnd>
            <p:snd r:embed="rId2" name="camera.wav"/>
          </p:stSnd>
        </p:sndAc>
      </p:transition>
    </mc:Choice>
    <mc:Fallback xmlns="">
      <p:transition spd="slow" advTm="55000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280920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/>
              <a:t>5) Jaký je rozdíl mezi citovými reakcemi a stavy?</a:t>
            </a:r>
          </a:p>
          <a:p>
            <a:pPr marL="514350" indent="-514350">
              <a:buAutoNum type="alphaLcParenR"/>
            </a:pPr>
            <a:r>
              <a:rPr lang="cs-CZ" sz="3200" dirty="0"/>
              <a:t>ž</a:t>
            </a:r>
            <a:r>
              <a:rPr lang="cs-CZ" sz="3200" dirty="0" smtClean="0"/>
              <a:t>ádný</a:t>
            </a:r>
          </a:p>
          <a:p>
            <a:pPr marL="514350" indent="-514350">
              <a:buAutoNum type="alphaLcParenR"/>
            </a:pPr>
            <a:r>
              <a:rPr lang="cs-CZ" sz="3200" dirty="0"/>
              <a:t>c</a:t>
            </a:r>
            <a:r>
              <a:rPr lang="cs-CZ" sz="3200" dirty="0" smtClean="0"/>
              <a:t>itové reakce doplňují citové stavy</a:t>
            </a:r>
          </a:p>
          <a:p>
            <a:pPr marL="514350" indent="-514350">
              <a:buAutoNum type="alphaLcParenR"/>
            </a:pPr>
            <a:r>
              <a:rPr lang="cs-CZ" sz="3200" dirty="0"/>
              <a:t>c</a:t>
            </a:r>
            <a:r>
              <a:rPr lang="cs-CZ" sz="3200" dirty="0" smtClean="0"/>
              <a:t>itové reakce jsou krátkodobé, stavy dlouhodobé</a:t>
            </a:r>
          </a:p>
          <a:p>
            <a:endParaRPr lang="cs-CZ" sz="3200" dirty="0"/>
          </a:p>
          <a:p>
            <a:r>
              <a:rPr lang="cs-CZ" sz="3200" b="1" i="1" u="sng" dirty="0" smtClean="0"/>
              <a:t>6) Co patří k vyšším citům?</a:t>
            </a:r>
          </a:p>
          <a:p>
            <a:pPr marL="514350" indent="-514350">
              <a:buAutoNum type="alphaLcParenR"/>
            </a:pPr>
            <a:r>
              <a:rPr lang="cs-CZ" sz="3200" dirty="0"/>
              <a:t>t</a:t>
            </a:r>
            <a:r>
              <a:rPr lang="cs-CZ" sz="3200" dirty="0" smtClean="0"/>
              <a:t>ělesné city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pocit vinny, hodnocení krásy</a:t>
            </a:r>
          </a:p>
          <a:p>
            <a:pPr marL="514350" indent="-514350">
              <a:buAutoNum type="alphaLcParenR"/>
            </a:pPr>
            <a:r>
              <a:rPr lang="cs-CZ" sz="3200" dirty="0"/>
              <a:t>t</a:t>
            </a:r>
            <a:r>
              <a:rPr lang="cs-CZ" sz="3200" dirty="0" smtClean="0"/>
              <a:t>ělesné stavy, vztahy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79522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55000">
        <p14:prism isInverted="1"/>
        <p:sndAc>
          <p:stSnd>
            <p:snd r:embed="rId2" name="camera.wav"/>
          </p:stSnd>
        </p:sndAc>
      </p:transition>
    </mc:Choice>
    <mc:Fallback xmlns="">
      <p:transition spd="slow" advTm="55000">
        <p:fade/>
        <p:sndAc>
          <p:stSnd>
            <p:snd r:embed="rId3" name="camera.wav"/>
          </p:stSnd>
        </p:sndAc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35292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/>
              <a:t>7) Je pozornost důležitá pro paměť?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ne není</a:t>
            </a:r>
          </a:p>
          <a:p>
            <a:pPr marL="514350" indent="-514350">
              <a:buAutoNum type="alphaLcParenR"/>
            </a:pPr>
            <a:r>
              <a:rPr lang="cs-CZ" sz="3200" dirty="0"/>
              <a:t>j</a:t>
            </a:r>
            <a:r>
              <a:rPr lang="cs-CZ" sz="3200" dirty="0" smtClean="0"/>
              <a:t>sou to oddělené procesy</a:t>
            </a:r>
          </a:p>
          <a:p>
            <a:pPr marL="514350" indent="-514350">
              <a:buAutoNum type="alphaLcParenR"/>
            </a:pPr>
            <a:r>
              <a:rPr lang="cs-CZ" sz="3200" dirty="0"/>
              <a:t>a</a:t>
            </a:r>
            <a:r>
              <a:rPr lang="cs-CZ" sz="3200" dirty="0" smtClean="0"/>
              <a:t>no, pozornost je pro paměť důležitá</a:t>
            </a:r>
          </a:p>
          <a:p>
            <a:endParaRPr lang="cs-CZ" sz="3200" dirty="0"/>
          </a:p>
          <a:p>
            <a:r>
              <a:rPr lang="cs-CZ" sz="3200" dirty="0" smtClean="0"/>
              <a:t> </a:t>
            </a:r>
          </a:p>
          <a:p>
            <a:r>
              <a:rPr lang="cs-CZ" sz="3200" b="1" i="1" u="sng" dirty="0" smtClean="0"/>
              <a:t>8) Když Tě něco zaujme a ty si to díky tomu zapamatuješ, je to paměť: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bezděčná (spojená s emocemi)</a:t>
            </a:r>
          </a:p>
          <a:p>
            <a:pPr marL="514350" indent="-514350">
              <a:buAutoNum type="alphaLcParenR"/>
            </a:pPr>
            <a:r>
              <a:rPr lang="cs-CZ" sz="3200" dirty="0"/>
              <a:t>k</a:t>
            </a:r>
            <a:r>
              <a:rPr lang="cs-CZ" sz="3200" dirty="0" smtClean="0"/>
              <a:t>rátkodobá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záměrná (chci si to pamatovat)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92485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55000">
        <p14:prism isInverted="1"/>
        <p:sndAc>
          <p:stSnd>
            <p:snd r:embed="rId2" name="camera.wav"/>
          </p:stSnd>
        </p:sndAc>
      </p:transition>
    </mc:Choice>
    <mc:Fallback xmlns="">
      <p:transition spd="slow" advTm="55000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799288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Konec</a:t>
            </a:r>
          </a:p>
          <a:p>
            <a:pPr algn="ctr"/>
            <a:r>
              <a:rPr lang="cs-CZ" sz="4400" dirty="0" smtClean="0">
                <a:sym typeface="Wingdings" pitchFamily="2" charset="2"/>
              </a:rPr>
              <a:t></a:t>
            </a:r>
            <a:endParaRPr lang="cs-CZ" sz="4400" dirty="0"/>
          </a:p>
          <a:p>
            <a:pPr algn="ctr"/>
            <a:r>
              <a:rPr lang="cs-CZ" sz="4400" dirty="0" smtClean="0"/>
              <a:t>Zkontroluj si podpis</a:t>
            </a:r>
          </a:p>
          <a:p>
            <a:pPr algn="ctr"/>
            <a:endParaRPr lang="cs-CZ" sz="4400" dirty="0"/>
          </a:p>
          <a:p>
            <a:pPr algn="ctr"/>
            <a:r>
              <a:rPr lang="cs-CZ" sz="4400" dirty="0" smtClean="0"/>
              <a:t>Zadní seberou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427104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55000">
        <p14:prism isInverted="1"/>
        <p:sndAc>
          <p:stSnd>
            <p:snd r:embed="rId2" name="camera.wav"/>
          </p:stSnd>
        </p:sndAc>
      </p:transition>
    </mc:Choice>
    <mc:Fallback xmlns="">
      <p:transition spd="slow" advTm="55000">
        <p:fade/>
        <p:sndAc>
          <p:stSnd>
            <p:snd r:embed="rId3" name="camera.wav"/>
          </p:stSnd>
        </p:sndAc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57599"/>
            <a:ext cx="8352928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u="sng" dirty="0" smtClean="0"/>
              <a:t>Řešení</a:t>
            </a:r>
            <a:r>
              <a:rPr lang="cs-CZ" sz="3200" dirty="0" smtClean="0"/>
              <a:t>:</a:t>
            </a:r>
          </a:p>
          <a:p>
            <a:endParaRPr lang="cs-CZ" sz="3200" dirty="0"/>
          </a:p>
          <a:p>
            <a:pPr marL="514350" indent="-514350">
              <a:buAutoNum type="arabicParenR"/>
            </a:pPr>
            <a:r>
              <a:rPr lang="cs-CZ" sz="3200" dirty="0" smtClean="0"/>
              <a:t>C</a:t>
            </a:r>
          </a:p>
          <a:p>
            <a:pPr marL="514350" indent="-514350">
              <a:buAutoNum type="arabicParenR"/>
            </a:pPr>
            <a:r>
              <a:rPr lang="cs-CZ" sz="3200" dirty="0" smtClean="0"/>
              <a:t>B</a:t>
            </a:r>
          </a:p>
          <a:p>
            <a:pPr marL="514350" indent="-514350">
              <a:buAutoNum type="arabicParenR"/>
            </a:pPr>
            <a:r>
              <a:rPr lang="cs-CZ" sz="3200" dirty="0" smtClean="0"/>
              <a:t>B</a:t>
            </a:r>
          </a:p>
          <a:p>
            <a:pPr marL="514350" indent="-514350">
              <a:buAutoNum type="arabicParenR"/>
            </a:pPr>
            <a:r>
              <a:rPr lang="cs-CZ" sz="3200" dirty="0" smtClean="0"/>
              <a:t>A</a:t>
            </a:r>
          </a:p>
          <a:p>
            <a:pPr marL="514350" indent="-514350">
              <a:buAutoNum type="arabicParenR"/>
            </a:pPr>
            <a:r>
              <a:rPr lang="cs-CZ" sz="3200" dirty="0" smtClean="0"/>
              <a:t>C</a:t>
            </a:r>
          </a:p>
          <a:p>
            <a:pPr marL="514350" indent="-514350">
              <a:buAutoNum type="arabicParenR"/>
            </a:pPr>
            <a:r>
              <a:rPr lang="cs-CZ" sz="3200" dirty="0" smtClean="0"/>
              <a:t>B</a:t>
            </a:r>
          </a:p>
          <a:p>
            <a:pPr marL="514350" indent="-514350">
              <a:buAutoNum type="arabicParenR"/>
            </a:pPr>
            <a:r>
              <a:rPr lang="cs-CZ" sz="3200" dirty="0" smtClean="0"/>
              <a:t>C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58351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55000">
        <p14:prism isInverted="1"/>
        <p:sndAc>
          <p:stSnd>
            <p:snd r:embed="rId2" name="camera.wav"/>
          </p:stSnd>
        </p:sndAc>
      </p:transition>
    </mc:Choice>
    <mc:Fallback xmlns="">
      <p:transition spd="slow" advTm="55000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20891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u="sng" dirty="0" smtClean="0">
                <a:solidFill>
                  <a:prstClr val="black"/>
                </a:solidFill>
              </a:rPr>
              <a:t>Použitá literatura a odkazy: 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endParaRPr lang="cs-CZ" sz="20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dirty="0" smtClean="0">
                <a:solidFill>
                  <a:prstClr val="black"/>
                </a:solidFill>
              </a:rPr>
              <a:t>Obrázky </a:t>
            </a:r>
            <a:r>
              <a:rPr lang="cs-CZ" sz="2000" dirty="0">
                <a:solidFill>
                  <a:prstClr val="black"/>
                </a:solidFill>
              </a:rPr>
              <a:t>použity ze sady Office</a:t>
            </a: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000" dirty="0">
                <a:solidFill>
                  <a:prstClr val="black"/>
                </a:solidFill>
              </a:rPr>
              <a:t> </a:t>
            </a:r>
            <a:r>
              <a:rPr lang="cs-CZ" sz="2000" dirty="0"/>
              <a:t>JANOŠKOVÁ, </a:t>
            </a:r>
            <a:r>
              <a:rPr lang="cs-CZ" sz="2000" dirty="0" smtClean="0"/>
              <a:t>D. a </a:t>
            </a:r>
            <a:r>
              <a:rPr lang="cs-CZ" sz="2000" dirty="0"/>
              <a:t>kol. autorů. Občanská výchova 8, Rodinná výchova 8, učebnice pro základní školy a víceletá gymnázia. 1st </a:t>
            </a:r>
            <a:r>
              <a:rPr lang="cs-CZ" sz="2000" dirty="0" err="1"/>
              <a:t>ed</a:t>
            </a:r>
            <a:r>
              <a:rPr lang="cs-CZ" sz="2000" dirty="0"/>
              <a:t>. Plzeň: Fraus, 2005. ISBN 80-7238-393-0.</a:t>
            </a:r>
          </a:p>
          <a:p>
            <a:endParaRPr lang="cs-CZ" sz="2000" dirty="0"/>
          </a:p>
          <a:p>
            <a:r>
              <a:rPr lang="cs-CZ" sz="2000" dirty="0"/>
              <a:t>JANOŠKOVÁ, D., ONDRÁČKOVÁ, M.,ČABALOVÁ,D. Občanská výchova 8, Rodinná výchova 8, příručka pro učitele. 1st </a:t>
            </a:r>
            <a:r>
              <a:rPr lang="cs-CZ" sz="2000" dirty="0" err="1"/>
              <a:t>ed</a:t>
            </a:r>
            <a:r>
              <a:rPr lang="cs-CZ" sz="2000" dirty="0"/>
              <a:t>. Plzeň: Fraus, 2005. ISBN 80-7238-394-9.</a:t>
            </a:r>
          </a:p>
          <a:p>
            <a:endParaRPr lang="cs-CZ" sz="2000" dirty="0"/>
          </a:p>
          <a:p>
            <a:r>
              <a:rPr lang="cs-CZ" sz="2000" dirty="0"/>
              <a:t>Citováno dne </a:t>
            </a:r>
            <a:r>
              <a:rPr lang="cs-CZ" sz="2000" dirty="0" smtClean="0"/>
              <a:t>18.12.2011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77673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55000">
        <p14:prism isInverted="1"/>
        <p:sndAc>
          <p:stSnd>
            <p:snd r:embed="rId2" name="camera.wav"/>
          </p:stSnd>
        </p:sndAc>
      </p:transition>
    </mc:Choice>
    <mc:Fallback xmlns="">
      <p:transition spd="slow" advTm="55000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33</TotalTime>
  <Words>366</Words>
  <Application>Microsoft Office PowerPoint</Application>
  <PresentationFormat>Předvádění na obrazovce (4:3)</PresentationFormat>
  <Paragraphs>66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Arkýř</vt:lpstr>
      <vt:lpstr>1_Motiv systému Office</vt:lpstr>
      <vt:lpstr>Název školy: ZŠ Klášterec nad Ohří, Krátká 676 Autor: Mgr. Veronika Kubincová Název materiálu: VY_32_INOVACE_15_11_ test-paměť, pozornost, city Číslo projektu: CZ.1.07/1.4.00/21.1115  </vt:lpstr>
      <vt:lpstr>Paměť, Pozornost, city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Paměť, Pozornost, city</dc:title>
  <dc:creator>Kabinet</dc:creator>
  <cp:lastModifiedBy>Kabinet</cp:lastModifiedBy>
  <cp:revision>7</cp:revision>
  <dcterms:created xsi:type="dcterms:W3CDTF">2012-01-22T20:39:43Z</dcterms:created>
  <dcterms:modified xsi:type="dcterms:W3CDTF">2012-03-27T19:45:05Z</dcterms:modified>
</cp:coreProperties>
</file>