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1"/>
  </p:notesMasterIdLst>
  <p:sldIdLst>
    <p:sldId id="256" r:id="rId2"/>
    <p:sldId id="262" r:id="rId3"/>
    <p:sldId id="276" r:id="rId4"/>
    <p:sldId id="265" r:id="rId5"/>
    <p:sldId id="261" r:id="rId6"/>
    <p:sldId id="289" r:id="rId7"/>
    <p:sldId id="266" r:id="rId8"/>
    <p:sldId id="277" r:id="rId9"/>
    <p:sldId id="278" r:id="rId10"/>
    <p:sldId id="279" r:id="rId11"/>
    <p:sldId id="280" r:id="rId12"/>
    <p:sldId id="281" r:id="rId13"/>
    <p:sldId id="282" r:id="rId14"/>
    <p:sldId id="283" r:id="rId15"/>
    <p:sldId id="286" r:id="rId16"/>
    <p:sldId id="288" r:id="rId17"/>
    <p:sldId id="260" r:id="rId18"/>
    <p:sldId id="284" r:id="rId19"/>
    <p:sldId id="28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  <a:srgbClr val="D67F00"/>
    <a:srgbClr val="C07200"/>
    <a:srgbClr val="FFB343"/>
    <a:srgbClr val="CDD20C"/>
    <a:srgbClr val="D39A0B"/>
    <a:srgbClr val="0C0900"/>
    <a:srgbClr val="281D02"/>
    <a:srgbClr val="231A17"/>
    <a:srgbClr val="1912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Neživá příroda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VY_32_INOVACE_PLANETY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prosinec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prosinec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Neživá příroda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VY_32_INOVACE_PLANETY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microsoft.com/office/2007/relationships/hdphoto" Target="../media/hdphoto2.wdp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microsoft.com/office/2007/relationships/hdphoto" Target="../media/hdphoto3.wdp"/><Relationship Id="rId5" Type="http://schemas.openxmlformats.org/officeDocument/2006/relationships/image" Target="../media/image12.png"/><Relationship Id="rId4" Type="http://schemas.openxmlformats.org/officeDocument/2006/relationships/hyperlink" Target="//upload.wikimedia.org/wikipedia/commons/0/0b/Sandro_Botticelli_-_La_nascita_di_Venere_-_Google_Art_Project_-_edited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5" Type="http://schemas.microsoft.com/office/2007/relationships/hdphoto" Target="../media/hdphoto4.wdp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5" Type="http://schemas.microsoft.com/office/2007/relationships/hdphoto" Target="../media/hdphoto5.wdp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microsoft.com/office/2007/relationships/hdphoto" Target="../media/hdphoto7.wdp"/><Relationship Id="rId5" Type="http://schemas.openxmlformats.org/officeDocument/2006/relationships/image" Target="../media/image19.png"/><Relationship Id="rId4" Type="http://schemas.microsoft.com/office/2007/relationships/hdphoto" Target="../media/hdphoto6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5" Type="http://schemas.microsoft.com/office/2007/relationships/hdphoto" Target="../media/hdphoto8.wdp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5" Type="http://schemas.microsoft.com/office/2007/relationships/hdphoto" Target="../media/hdphoto9.wdp"/><Relationship Id="rId4" Type="http://schemas.openxmlformats.org/officeDocument/2006/relationships/image" Target="../media/image2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42899761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1024467" y="1916832"/>
            <a:ext cx="7408333" cy="436173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vysvětlení pojmu „planety“ a představí žákům všech osm planet sluneční </a:t>
            </a:r>
            <a:r>
              <a:rPr lang="cs-CZ" dirty="0" smtClean="0"/>
              <a:t>soustavy</a:t>
            </a:r>
          </a:p>
          <a:p>
            <a:pPr algn="just"/>
            <a:r>
              <a:rPr lang="cs-CZ" dirty="0" smtClean="0"/>
              <a:t>Snímky 4, 5 jsou výkladové</a:t>
            </a:r>
          </a:p>
          <a:p>
            <a:pPr algn="just"/>
            <a:r>
              <a:rPr lang="cs-CZ" dirty="0" smtClean="0"/>
              <a:t>Snímek 6 představuje animaci sluneční soustavy, kliknutím na planetu se objeví její název, opětovným klikem se vydá planeta na oběžnou dráhu kolem Slunce</a:t>
            </a:r>
          </a:p>
          <a:p>
            <a:pPr algn="just"/>
            <a:r>
              <a:rPr lang="cs-CZ" dirty="0" err="1" smtClean="0"/>
              <a:t>Slidy</a:t>
            </a:r>
            <a:r>
              <a:rPr lang="cs-CZ" dirty="0" smtClean="0"/>
              <a:t> 7 – 14 představují jednotlivé planety se základní charakteristikou, pokud se u snímku objeví otazník, potom skrývá otázku a posléze i odpověď(znovu klikem na ikonu otazníku). Každý z uvedených </a:t>
            </a:r>
            <a:r>
              <a:rPr lang="cs-CZ" dirty="0" err="1" smtClean="0"/>
              <a:t>slidů</a:t>
            </a:r>
            <a:r>
              <a:rPr lang="cs-CZ" dirty="0" smtClean="0"/>
              <a:t> obsahuje ikonu „oka“, kliknutím na něj se prolne planeta, kliknutím do obrázku planety se zjeví bůh, podle kterého planeta získala název</a:t>
            </a:r>
          </a:p>
          <a:p>
            <a:pPr algn="just"/>
            <a:r>
              <a:rPr lang="cs-CZ" dirty="0" smtClean="0"/>
              <a:t>Snímek 15 shrnuje nové učivo</a:t>
            </a:r>
          </a:p>
          <a:p>
            <a:pPr algn="just"/>
            <a:r>
              <a:rPr lang="cs-CZ" dirty="0" smtClean="0"/>
              <a:t>Snímek 16 je procvičující a ověřující znalost dané problematiky formou </a:t>
            </a:r>
            <a:r>
              <a:rPr lang="cs-CZ" dirty="0" err="1" smtClean="0"/>
              <a:t>křižovky</a:t>
            </a:r>
            <a:r>
              <a:rPr lang="cs-CZ" dirty="0" smtClean="0"/>
              <a:t>, kliknutím na hvězdičku lze nabízet nápovědu pomocí písmen</a:t>
            </a:r>
            <a:endParaRPr lang="cs-CZ" dirty="0" smtClean="0"/>
          </a:p>
          <a:p>
            <a:pPr algn="just"/>
            <a:r>
              <a:rPr lang="cs-CZ" dirty="0" smtClean="0"/>
              <a:t>Je určen pro žáky 5. </a:t>
            </a:r>
            <a:r>
              <a:rPr lang="cs-CZ" dirty="0" smtClean="0"/>
              <a:t>ročníku</a:t>
            </a:r>
            <a:endParaRPr lang="cs-CZ" dirty="0" smtClean="0"/>
          </a:p>
          <a:p>
            <a:pPr algn="just"/>
            <a:r>
              <a:rPr lang="cs-CZ" dirty="0" smtClean="0"/>
              <a:t>Časová dotace – 20 minut.</a:t>
            </a:r>
          </a:p>
          <a:p>
            <a:pPr algn="just"/>
            <a:r>
              <a:rPr lang="cs-CZ" dirty="0" smtClean="0"/>
              <a:t>Materiál </a:t>
            </a:r>
            <a:r>
              <a:rPr lang="cs-CZ" dirty="0" smtClean="0"/>
              <a:t>obsahuje </a:t>
            </a:r>
            <a:r>
              <a:rPr lang="cs-CZ" dirty="0" smtClean="0"/>
              <a:t>19 </a:t>
            </a:r>
            <a:r>
              <a:rPr lang="cs-CZ" dirty="0" smtClean="0"/>
              <a:t>stran a je určen k </a:t>
            </a:r>
            <a:r>
              <a:rPr lang="cs-CZ" dirty="0" smtClean="0"/>
              <a:t>inovativní </a:t>
            </a:r>
            <a:r>
              <a:rPr lang="cs-CZ" dirty="0" smtClean="0"/>
              <a:t>výuce</a:t>
            </a:r>
            <a:r>
              <a:rPr lang="cs-CZ" dirty="0" smtClean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12976"/>
            <a:ext cx="8229600" cy="1252728"/>
          </a:xfrm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PLANETY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37164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18231"/>
            <a:ext cx="8229600" cy="1252728"/>
          </a:xfrm>
        </p:spPr>
        <p:txBody>
          <a:bodyPr/>
          <a:lstStyle/>
          <a:p>
            <a:r>
              <a:rPr lang="cs-CZ" dirty="0" smtClean="0"/>
              <a:t>Planety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2089190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vesmírná tělesa různých velikostí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84898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e sluneční soustavě je jich osm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4728878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ohou mít pevný povrch, nebo jsou tvořeny z plynů a kapalin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2969086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říká se jim oběžnice – obíhají kolem Slunce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2" y="5978106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pojmenovány podle starověkých bohů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526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-140678" y="-520833"/>
            <a:ext cx="9402199" cy="7899667"/>
            <a:chOff x="-140678" y="-520833"/>
            <a:chExt cx="9402199" cy="7899667"/>
          </a:xfrm>
        </p:grpSpPr>
        <p:pic>
          <p:nvPicPr>
            <p:cNvPr id="5" name="Picture 2" descr="http://upload.wikimedia.org/wikipedia/commons/9/90/NovaSlunecniSoustava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818" t="3454" r="23739" b="-4101"/>
            <a:stretch/>
          </p:blipFill>
          <p:spPr bwMode="auto">
            <a:xfrm>
              <a:off x="-140678" y="-520833"/>
              <a:ext cx="9402199" cy="7899667"/>
            </a:xfrm>
            <a:prstGeom prst="rect">
              <a:avLst/>
            </a:prstGeom>
            <a:solidFill>
              <a:srgbClr val="191201"/>
            </a:solidFill>
            <a:ln>
              <a:solidFill>
                <a:srgbClr val="231A17"/>
              </a:solidFill>
            </a:ln>
          </p:spPr>
        </p:pic>
        <p:sp>
          <p:nvSpPr>
            <p:cNvPr id="6" name="Obdélník 5"/>
            <p:cNvSpPr/>
            <p:nvPr/>
          </p:nvSpPr>
          <p:spPr>
            <a:xfrm rot="2082848">
              <a:off x="2879086" y="4295508"/>
              <a:ext cx="432048" cy="720080"/>
            </a:xfrm>
            <a:prstGeom prst="rect">
              <a:avLst/>
            </a:prstGeom>
            <a:solidFill>
              <a:srgbClr val="0C0900"/>
            </a:solidFill>
            <a:ln>
              <a:solidFill>
                <a:srgbClr val="231A17"/>
              </a:solidFill>
            </a:ln>
            <a:effectLst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 rot="2082848">
              <a:off x="8885457" y="4415577"/>
              <a:ext cx="288822" cy="588168"/>
            </a:xfrm>
            <a:prstGeom prst="rect">
              <a:avLst/>
            </a:prstGeom>
            <a:solidFill>
              <a:srgbClr val="0C0900"/>
            </a:solidFill>
            <a:ln>
              <a:solidFill>
                <a:srgbClr val="231A17"/>
              </a:solidFill>
            </a:ln>
            <a:effectLst>
              <a:softEdge rad="127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s jedním zakulaceným rohem 15"/>
          <p:cNvSpPr/>
          <p:nvPr/>
        </p:nvSpPr>
        <p:spPr>
          <a:xfrm>
            <a:off x="0" y="0"/>
            <a:ext cx="9144000" cy="6857999"/>
          </a:xfrm>
          <a:prstGeom prst="round1Rect">
            <a:avLst>
              <a:gd name="adj" fmla="val 206"/>
            </a:avLst>
          </a:prstGeom>
          <a:solidFill>
            <a:srgbClr val="1C1C1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996549" y="401064"/>
            <a:ext cx="7318893" cy="6415913"/>
            <a:chOff x="996549" y="401064"/>
            <a:chExt cx="7318893" cy="6415913"/>
          </a:xfrm>
        </p:grpSpPr>
        <p:sp>
          <p:nvSpPr>
            <p:cNvPr id="5" name="Ovál 4"/>
            <p:cNvSpPr/>
            <p:nvPr/>
          </p:nvSpPr>
          <p:spPr>
            <a:xfrm>
              <a:off x="3697570" y="2788424"/>
              <a:ext cx="1916853" cy="1663385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28575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6" name="Ovál 5"/>
            <p:cNvSpPr/>
            <p:nvPr/>
          </p:nvSpPr>
          <p:spPr>
            <a:xfrm>
              <a:off x="3305486" y="2444189"/>
              <a:ext cx="2701019" cy="2351852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28575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7" name="Ovál 6"/>
            <p:cNvSpPr/>
            <p:nvPr/>
          </p:nvSpPr>
          <p:spPr>
            <a:xfrm>
              <a:off x="3000533" y="2143657"/>
              <a:ext cx="3310927" cy="293072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28575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8" name="Ovál 7"/>
            <p:cNvSpPr/>
            <p:nvPr/>
          </p:nvSpPr>
          <p:spPr>
            <a:xfrm>
              <a:off x="2642320" y="1866427"/>
              <a:ext cx="4027349" cy="3485187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28575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9" name="Ovál 8"/>
            <p:cNvSpPr/>
            <p:nvPr/>
          </p:nvSpPr>
          <p:spPr>
            <a:xfrm>
              <a:off x="2200056" y="1549589"/>
              <a:ext cx="4887903" cy="4118858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28575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10" name="Ovál 9"/>
            <p:cNvSpPr/>
            <p:nvPr/>
          </p:nvSpPr>
          <p:spPr>
            <a:xfrm>
              <a:off x="1377444" y="836710"/>
              <a:ext cx="6557102" cy="5544616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28575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11" name="Ovál 10"/>
            <p:cNvSpPr/>
            <p:nvPr/>
          </p:nvSpPr>
          <p:spPr>
            <a:xfrm>
              <a:off x="1812294" y="1193150"/>
              <a:ext cx="5663429" cy="4831737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28575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12" name="Ovál 11"/>
            <p:cNvSpPr/>
            <p:nvPr/>
          </p:nvSpPr>
          <p:spPr>
            <a:xfrm>
              <a:off x="996549" y="401064"/>
              <a:ext cx="7318893" cy="6415913"/>
            </a:xfrm>
            <a:prstGeom prst="ellipse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28575">
                  <a:solidFill>
                    <a:schemeClr val="tx1"/>
                  </a:solidFill>
                </a:ln>
              </a:endParaRPr>
            </a:p>
          </p:txBody>
        </p:sp>
        <p:sp>
          <p:nvSpPr>
            <p:cNvPr id="13" name="Ovál 12"/>
            <p:cNvSpPr/>
            <p:nvPr/>
          </p:nvSpPr>
          <p:spPr>
            <a:xfrm>
              <a:off x="4167551" y="3129361"/>
              <a:ext cx="976891" cy="95931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7" name="Ovál 16"/>
          <p:cNvSpPr/>
          <p:nvPr/>
        </p:nvSpPr>
        <p:spPr>
          <a:xfrm>
            <a:off x="4303593" y="188640"/>
            <a:ext cx="348519" cy="396044"/>
          </a:xfrm>
          <a:prstGeom prst="ellipse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4303593" y="582996"/>
            <a:ext cx="448715" cy="46906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5" name="Picture 11" descr="C:\Users\sen\AppData\Local\Microsoft\Windows\Temporary Internet Files\Content.IE5\BM31IF6M\MC9000372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7273" y="1194526"/>
            <a:ext cx="826735" cy="837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en\AppData\Local\Microsoft\Windows\Temporary Internet Files\Content.IE5\BM31IF6M\MC9000372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6205" y="801613"/>
            <a:ext cx="1173362" cy="77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sen\AppData\Local\Microsoft\Windows\Temporary Internet Files\Content.IE5\SWY5R9VX\MC900037210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54" t="21100" r="22436" b="21876"/>
          <a:stretch/>
        </p:blipFill>
        <p:spPr bwMode="auto">
          <a:xfrm>
            <a:off x="4487222" y="1691561"/>
            <a:ext cx="387540" cy="38666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sen\AppData\Local\Microsoft\Windows\Temporary Internet Files\Content.IE5\UMT1ZVB2\MP9004308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7455" b="92332" l="10000" r="90000">
                        <a14:foregroundMark x1="49766" y1="7455" x2="49766" y2="9904"/>
                        <a14:foregroundMark x1="50781" y1="92332" x2="50625" y2="890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4941" y="1995945"/>
            <a:ext cx="433083" cy="317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vál 32"/>
          <p:cNvSpPr/>
          <p:nvPr/>
        </p:nvSpPr>
        <p:spPr>
          <a:xfrm>
            <a:off x="4516801" y="2332911"/>
            <a:ext cx="254413" cy="261630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572000" y="2730884"/>
            <a:ext cx="130555" cy="122052"/>
          </a:xfrm>
          <a:prstGeom prst="ellipse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3283373" y="220578"/>
            <a:ext cx="10005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Neptun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351081" y="692696"/>
            <a:ext cx="7168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Uran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078697" y="1124744"/>
            <a:ext cx="9172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Saturn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182639" y="1484784"/>
            <a:ext cx="9573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Jupiter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616671" y="1772816"/>
            <a:ext cx="7393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Mars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349351" y="2132856"/>
            <a:ext cx="7906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Země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532419" y="2450390"/>
            <a:ext cx="9675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Venuše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494589" y="2708920"/>
            <a:ext cx="10054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Merkur</a:t>
            </a:r>
            <a:endParaRPr lang="cs-CZ" sz="2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0318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44444E-6 C 0.05833 4.44444E-6 0.10625 0.05601 0.10625 0.125 C 0.10625 0.19398 0.05833 0.25 5.55556E-7 0.25 C -0.05868 0.25 -0.10625 0.19398 -0.10625 0.125 C -0.10625 0.05601 -0.05868 4.44444E-6 5.55556E-7 4.44444E-6 Z " pathEditMode="relative" rAng="0" ptsTypes="fffff">
                                      <p:cBhvr>
                                        <p:cTn id="11" dur="1250" spd="-100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7.40741E-7 C 0.08107 7.40741E-7 0.14705 0.07755 0.14705 0.17292 C 0.14705 0.26829 0.08107 0.3463 3.61111E-6 0.3463 C -0.08073 0.3463 -0.14618 0.26829 -0.14618 0.17292 C -0.14618 0.07755 -0.08073 7.40741E-7 3.61111E-6 7.40741E-7 Z " pathEditMode="relative" rAng="0" ptsTypes="fffff">
                                      <p:cBhvr>
                                        <p:cTn id="21" dur="2000" spd="-100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1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8 -3.7037E-7 C 0.10781 -3.7037E-7 0.18923 0.09607 0.18923 0.21505 C 0.18923 0.33357 0.10781 0.43032 0.00798 0.43032 C -0.09202 0.43032 -0.17309 0.33357 -0.17309 0.21505 C -0.17309 0.09607 -0.09202 -3.7037E-7 0.00798 -3.7037E-7 Z " pathEditMode="relative" rAng="0" ptsTypes="fffff">
                                      <p:cBhvr>
                                        <p:cTn id="31" dur="2500" spd="-100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48148E-6 C 0.1217 -1.48148E-6 0.22066 0.11505 0.22066 0.25695 C 0.22066 0.39884 0.1217 0.51458 1.11111E-6 0.51458 C -0.1217 0.51458 -0.22031 0.39884 -0.22031 0.25695 C -0.22031 0.11505 -0.1217 -1.48148E-6 1.11111E-6 -1.48148E-6 Z " pathEditMode="relative" rAng="0" ptsTypes="fffff">
                                      <p:cBhvr>
                                        <p:cTn id="41" dur="3000" spd="-100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2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62 -0.00764 C 0.19219 -0.00764 0.31268 0.12824 0.31268 0.29629 C 0.31268 0.46435 0.19219 0.60092 0.04462 0.60092 C -0.10312 0.60092 -0.22291 0.46435 -0.22291 0.29629 C -0.22291 0.12824 -0.10312 -0.00764 0.04462 -0.00764 Z " pathEditMode="relative" rAng="0" ptsTypes="fffff">
                                      <p:cBhvr>
                                        <p:cTn id="51" dur="3500" spd="-100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30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96296E-6 C 0.16944 2.96296E-6 0.30764 0.1574 0.30764 0.35139 C 0.30764 0.5456 0.16944 0.70347 2.22222E-6 0.70347 C -0.16945 0.70347 -0.3066 0.5456 -0.3066 0.35139 C -0.3066 0.1574 -0.16945 2.96296E-6 2.22222E-6 2.96296E-6 Z " pathEditMode="relative" rAng="0" ptsTypes="fffff">
                                      <p:cBhvr>
                                        <p:cTn id="61" dur="5000" spd="-100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" y="35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49 -0.00764 C 0.21389 -0.00764 0.375 0.17732 0.375 0.40648 C 0.375 0.63519 0.21389 0.82153 0.01649 0.82153 C -0.18108 0.82153 -0.34167 0.63519 -0.34167 0.40648 C -0.34167 0.17732 -0.18108 -0.00764 0.01649 -0.00764 Z " pathEditMode="relative" rAng="0" ptsTypes="fffff">
                                      <p:cBhvr>
                                        <p:cTn id="71" dur="6500" spd="-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4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06 -0.00347 C 0.23941 -0.00347 0.41997 0.20671 0.41997 0.46644 C 0.41997 0.72523 0.23941 0.93727 0.01806 0.93727 C -0.2033 0.93727 -0.38333 0.72523 -0.38333 0.46644 C -0.38333 0.20671 -0.2033 -0.00347 0.01806 -0.00347 Z " pathEditMode="relative" rAng="0" ptsTypes="fffff">
                                      <p:cBhvr>
                                        <p:cTn id="81" dur="8500" spd="-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47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7" grpId="0" animBg="1"/>
      <p:bldP spid="27" grpId="0" animBg="1"/>
      <p:bldP spid="33" grpId="0" animBg="1"/>
      <p:bldP spid="34" grpId="0" animBg="1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42376"/>
          </a:xfrm>
        </p:spPr>
        <p:txBody>
          <a:bodyPr>
            <a:normAutofit fontScale="90000"/>
          </a:bodyPr>
          <a:lstStyle/>
          <a:p>
            <a:r>
              <a:rPr lang="cs-CZ" sz="4900" dirty="0">
                <a:solidFill>
                  <a:schemeClr val="bg1"/>
                </a:solidFill>
              </a:rPr>
              <a:t>MERKUR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dirty="0">
                <a:solidFill>
                  <a:schemeClr val="accent2">
                    <a:lumMod val="75000"/>
                  </a:schemeClr>
                </a:solidFill>
              </a:rPr>
            </a:b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5305" y="1883383"/>
            <a:ext cx="5121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nejmenší planeta sluneční soustavy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5305" y="2891495"/>
            <a:ext cx="4754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nejblíže k Slunci, nejvyšší teplota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465306" y="5008655"/>
            <a:ext cx="4953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nemá žádnou přirozenou družici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5305" y="3971615"/>
            <a:ext cx="37466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horká kamenná koule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4" name="Picture 2" descr="http://upload.wikimedia.org/wikipedia/commons/9/93/MESSENGER_first_photo_of_unseen_side_of_mercur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64943"/>
            <a:ext cx="3744416" cy="374441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en\AppData\Local\Microsoft\Windows\Temporary Internet Files\Content.IE5\BM31IF6M\MC9002171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5931247"/>
            <a:ext cx="295947" cy="29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7" name="Skupina 16"/>
          <p:cNvGrpSpPr/>
          <p:nvPr/>
        </p:nvGrpSpPr>
        <p:grpSpPr>
          <a:xfrm>
            <a:off x="5762951" y="2345048"/>
            <a:ext cx="2130970" cy="3309938"/>
            <a:chOff x="5762951" y="2345048"/>
            <a:chExt cx="2130970" cy="3309938"/>
          </a:xfrm>
        </p:grpSpPr>
        <p:pic>
          <p:nvPicPr>
            <p:cNvPr id="1029" name="Picture 5" descr="http://upload.wikimedia.org/wikipedia/commons/8/8e/Stuttgart_Merkur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7069" b="89983" l="9944" r="89994">
                          <a14:foregroundMark x1="78310" y1="7069" x2="78931" y2="9844"/>
                          <a14:backgroundMark x1="58732" y1="84735" x2="58981" y2="86947"/>
                          <a14:backgroundMark x1="94531" y1="67129" x2="94531" y2="67129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62951" y="2345048"/>
              <a:ext cx="2101701" cy="30142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6002607" y="4823989"/>
              <a:ext cx="189131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B343"/>
                  </a:solidFill>
                </a:rPr>
                <a:t>Merkur – posel bohů</a:t>
              </a:r>
              <a:endParaRPr lang="cs-CZ" sz="2400" b="1" dirty="0">
                <a:solidFill>
                  <a:srgbClr val="FFB34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505517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42376"/>
          </a:xfrm>
        </p:spPr>
        <p:txBody>
          <a:bodyPr>
            <a:normAutofit/>
          </a:bodyPr>
          <a:lstStyle/>
          <a:p>
            <a:r>
              <a:rPr lang="cs-CZ" sz="4900" dirty="0" smtClean="0">
                <a:solidFill>
                  <a:schemeClr val="bg1"/>
                </a:solidFill>
              </a:rPr>
              <a:t>VENUŠE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5305" y="1883383"/>
            <a:ext cx="5121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druhá planeta od Slunce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3437" y="2660662"/>
            <a:ext cx="4754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velká asi jako Země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453438" y="4221088"/>
            <a:ext cx="4953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nemá žádnou přirozenou družici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3437" y="3429000"/>
            <a:ext cx="4754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pevný povrch, teplota 500 °C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sen\AppData\Local\Microsoft\Windows\Temporary Internet Files\Content.IE5\BM31IF6M\MC900217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5931247"/>
            <a:ext cx="295947" cy="29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http://upload.wikimedia.org/wikipedia/commons/b/bc/Venuspioneeruv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10774"/>
            <a:ext cx="3788420" cy="407025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3935143" y="1973887"/>
            <a:ext cx="4749228" cy="2980141"/>
            <a:chOff x="3935143" y="1973887"/>
            <a:chExt cx="4749228" cy="2980141"/>
          </a:xfrm>
        </p:grpSpPr>
        <p:pic>
          <p:nvPicPr>
            <p:cNvPr id="9220" name="Picture 4" descr="Soubor:Sandro Botticelli - La nascita di Venere - Google Art Project - edited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8367" b="89841" l="10000" r="90000">
                          <a14:foregroundMark x1="60500" y1="36653" x2="57125" y2="19522"/>
                          <a14:foregroundMark x1="50375" y1="46614" x2="48250" y2="68327"/>
                          <a14:foregroundMark x1="57625" y1="49602" x2="58500" y2="49602"/>
                          <a14:foregroundMark x1="59000" y1="48805" x2="59625" y2="43426"/>
                          <a14:foregroundMark x1="62250" y1="20120" x2="53625" y2="8367"/>
                          <a14:foregroundMark x1="47625" y1="67729" x2="46500" y2="72112"/>
                          <a14:foregroundMark x1="45875" y1="74900" x2="45500" y2="77490"/>
                          <a14:foregroundMark x1="48500" y1="79084" x2="48500" y2="81474"/>
                          <a14:foregroundMark x1="43500" y1="81873" x2="43500" y2="81873"/>
                          <a14:foregroundMark x1="60625" y1="40837" x2="60625" y2="40837"/>
                          <a14:foregroundMark x1="61625" y1="42032" x2="61625" y2="42032"/>
                          <a14:backgroundMark x1="42500" y1="39044" x2="42250" y2="60359"/>
                          <a14:backgroundMark x1="64250" y1="17530" x2="65500" y2="64741"/>
                          <a14:backgroundMark x1="48250" y1="49402" x2="43750" y2="49203"/>
                          <a14:backgroundMark x1="48250" y1="58367" x2="41750" y2="56972"/>
                          <a14:backgroundMark x1="59875" y1="67331" x2="59750" y2="84661"/>
                          <a14:backgroundMark x1="40250" y1="61952" x2="39875" y2="85060"/>
                          <a14:backgroundMark x1="39875" y1="85060" x2="39750" y2="80080"/>
                          <a14:backgroundMark x1="61500" y1="53785" x2="60625" y2="50398"/>
                          <a14:backgroundMark x1="46500" y1="65737" x2="43000" y2="62351"/>
                          <a14:backgroundMark x1="46250" y1="83267" x2="45875" y2="82271"/>
                          <a14:backgroundMark x1="47625" y1="75896" x2="47000" y2="78088"/>
                          <a14:backgroundMark x1="62500" y1="17530" x2="62500" y2="17530"/>
                          <a14:backgroundMark x1="58250" y1="20717" x2="58250" y2="20717"/>
                          <a14:backgroundMark x1="57625" y1="19124" x2="57625" y2="19124"/>
                          <a14:backgroundMark x1="48250" y1="39044" x2="48250" y2="3904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35143" y="1973887"/>
              <a:ext cx="4749228" cy="29801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6645083" y="3504931"/>
              <a:ext cx="1891314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>
                      <a:lumMod val="50000"/>
                    </a:schemeClr>
                  </a:solidFill>
                </a:rPr>
                <a:t>Venuše – bohyně krásy a lásky</a:t>
              </a:r>
              <a:endParaRPr lang="cs-CZ" sz="2400" b="1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sp>
        <p:nvSpPr>
          <p:cNvPr id="15" name="TextovéPole 14"/>
          <p:cNvSpPr txBox="1"/>
          <p:nvPr/>
        </p:nvSpPr>
        <p:spPr>
          <a:xfrm rot="10800000" flipV="1">
            <a:off x="467084" y="5013176"/>
            <a:ext cx="4953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ř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íká se jí Jitřenka nebo Večernice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5274126" y="5070468"/>
            <a:ext cx="265280" cy="328940"/>
          </a:xfrm>
          <a:prstGeom prst="actionButtonHelp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132027" y="5450198"/>
            <a:ext cx="30060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Proč se jí tak asi říká?    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8026" y="5877272"/>
            <a:ext cx="77583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Můžeme ji pozorovat před východem nebo před západem Slunce   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64875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9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9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1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15" grpId="0"/>
      <p:bldP spid="5" grpId="0" animBg="1"/>
      <p:bldP spid="9" grpId="0"/>
      <p:bldP spid="9" grpId="1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42376"/>
          </a:xfrm>
        </p:spPr>
        <p:txBody>
          <a:bodyPr>
            <a:normAutofit fontScale="90000"/>
          </a:bodyPr>
          <a:lstStyle/>
          <a:p>
            <a:r>
              <a:rPr lang="cs-CZ" sz="4900" dirty="0" smtClean="0">
                <a:solidFill>
                  <a:schemeClr val="bg1"/>
                </a:solidFill>
              </a:rPr>
              <a:t>ZEMĚ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dirty="0">
                <a:solidFill>
                  <a:schemeClr val="accent2">
                    <a:lumMod val="75000"/>
                  </a:schemeClr>
                </a:solidFill>
              </a:rPr>
            </a:b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5305" y="1883383"/>
            <a:ext cx="5121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třetí planeta od Slunce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5305" y="2780928"/>
            <a:ext cx="44667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evný povrch, voda ve třech skupenstvích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465306" y="5218182"/>
            <a:ext cx="4953328" cy="42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má jedinou přirozenou družici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5305" y="4348764"/>
            <a:ext cx="3746655" cy="766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o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bal planety z plynů, obsahuje kyslík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sen\AppData\Local\Microsoft\Windows\Temporary Internet Files\Content.IE5\BM31IF6M\MC900217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5931247"/>
            <a:ext cx="295947" cy="29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http://upload.wikimedia.org/wikipedia/commons/0/0e/Nasa_earth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28"/>
          <a:stretch/>
        </p:blipFill>
        <p:spPr bwMode="auto">
          <a:xfrm>
            <a:off x="4879946" y="1772816"/>
            <a:ext cx="4036291" cy="403244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lačítko akce: Nápověda 10">
            <a:hlinkClick r:id="" action="ppaction://noaction" highlightClick="1"/>
          </p:cNvPr>
          <p:cNvSpPr/>
          <p:nvPr/>
        </p:nvSpPr>
        <p:spPr>
          <a:xfrm>
            <a:off x="4350714" y="5607162"/>
            <a:ext cx="265280" cy="324085"/>
          </a:xfrm>
          <a:prstGeom prst="actionButtonHelp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Nápověda 12">
            <a:hlinkClick r:id="" action="ppaction://noaction" highlightClick="1"/>
          </p:cNvPr>
          <p:cNvSpPr/>
          <p:nvPr/>
        </p:nvSpPr>
        <p:spPr>
          <a:xfrm>
            <a:off x="4218074" y="3214595"/>
            <a:ext cx="265280" cy="328940"/>
          </a:xfrm>
          <a:prstGeom prst="actionButtonHelp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558901" y="3509950"/>
            <a:ext cx="22795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Které to jsou?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1" y="3903439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4">
                    <a:lumMod val="75000"/>
                  </a:schemeClr>
                </a:solidFill>
              </a:rPr>
              <a:t>p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lynné </a:t>
            </a:r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(pára), pevné (led), kapalné 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99592" y="5601035"/>
            <a:ext cx="2279542" cy="42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Jak se nazývá?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40250" y="5589258"/>
            <a:ext cx="1177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Měsíc</a:t>
            </a:r>
            <a:endParaRPr lang="cs-CZ" sz="24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1041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11" grpId="0" animBg="1"/>
      <p:bldP spid="13" grpId="0" animBg="1"/>
      <p:bldP spid="4" grpId="0"/>
      <p:bldP spid="4" grpId="1"/>
      <p:bldP spid="15" grpId="0"/>
      <p:bldP spid="15" grpId="1"/>
      <p:bldP spid="16" grpId="0"/>
      <p:bldP spid="16" grpId="1"/>
      <p:bldP spid="17" grpId="0"/>
      <p:bldP spid="17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42376"/>
          </a:xfrm>
        </p:spPr>
        <p:txBody>
          <a:bodyPr>
            <a:normAutofit fontScale="90000"/>
          </a:bodyPr>
          <a:lstStyle/>
          <a:p>
            <a:r>
              <a:rPr lang="cs-CZ" sz="4900" dirty="0" smtClean="0">
                <a:solidFill>
                  <a:schemeClr val="bg1"/>
                </a:solidFill>
              </a:rPr>
              <a:t>MARS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dirty="0">
                <a:solidFill>
                  <a:schemeClr val="accent2">
                    <a:lumMod val="75000"/>
                  </a:schemeClr>
                </a:solidFill>
              </a:rPr>
            </a:b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5305" y="1883383"/>
            <a:ext cx="5121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evný povrch s horami a sopkami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5305" y="2636912"/>
            <a:ext cx="4754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načervenalé zbarvení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465305" y="5112686"/>
            <a:ext cx="4953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člověk ho chce v budoucnu navštívit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5305" y="3429000"/>
            <a:ext cx="4754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elká zima, voda ve formu ledu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sen\AppData\Local\Microsoft\Windows\Temporary Internet Files\Content.IE5\BM31IF6M\MC900217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5931247"/>
            <a:ext cx="295947" cy="29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http://upload.wikimedia.org/wikipedia/commons/7/76/Mars_Hubb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883383"/>
            <a:ext cx="3964397" cy="396439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5451988" y="2318567"/>
            <a:ext cx="3232383" cy="2974734"/>
            <a:chOff x="5451988" y="2318567"/>
            <a:chExt cx="3232383" cy="2974734"/>
          </a:xfrm>
        </p:grpSpPr>
        <p:pic>
          <p:nvPicPr>
            <p:cNvPr id="7172" name="Picture 4" descr="http://upload.wikimedia.org/wikipedia/commons/9/9d/Thorvaldsens_Museum_-_Mars_and_love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7959" b="94531" l="9961" r="89974">
                          <a14:foregroundMark x1="43750" y1="7959" x2="44010" y2="11719"/>
                          <a14:foregroundMark x1="35807" y1="65234" x2="36068" y2="94531"/>
                          <a14:foregroundMark x1="29167" y1="81055" x2="27344" y2="80273"/>
                          <a14:foregroundMark x1="27865" y1="86035" x2="26302" y2="84814"/>
                          <a14:foregroundMark x1="27865" y1="77490" x2="30013" y2="78711"/>
                          <a14:foregroundMark x1="28385" y1="78076" x2="26042" y2="92578"/>
                          <a14:foregroundMark x1="33138" y1="47168" x2="33138" y2="47168"/>
                          <a14:foregroundMark x1="31315" y1="50928" x2="31315" y2="50928"/>
                          <a14:foregroundMark x1="31836" y1="50928" x2="29753" y2="53320"/>
                          <a14:foregroundMark x1="31576" y1="56689" x2="29167" y2="53125"/>
                          <a14:foregroundMark x1="34245" y1="23584" x2="31315" y2="33691"/>
                          <a14:foregroundMark x1="30794" y1="40234" x2="30794" y2="40234"/>
                          <a14:foregroundMark x1="25260" y1="58057" x2="29492" y2="44824"/>
                          <a14:foregroundMark x1="22591" y1="57471" x2="31836" y2="34717"/>
                          <a14:foregroundMark x1="32878" y1="50537" x2="32878" y2="50537"/>
                          <a14:foregroundMark x1="31836" y1="50146" x2="31836" y2="50146"/>
                          <a14:foregroundMark x1="30794" y1="53711" x2="30794" y2="53711"/>
                          <a14:foregroundMark x1="31836" y1="50146" x2="31836" y2="50146"/>
                          <a14:foregroundMark x1="33984" y1="49365" x2="33984" y2="49365"/>
                          <a14:foregroundMark x1="33138" y1="57471" x2="31576" y2="58887"/>
                          <a14:backgroundMark x1="28906" y1="57666" x2="25000" y2="50928"/>
                          <a14:backgroundMark x1="24154" y1="53906" x2="32878" y2="49170"/>
                          <a14:backgroundMark x1="30013" y1="48389" x2="25000" y2="50537"/>
                          <a14:backgroundMark x1="23893" y1="57666" x2="24154" y2="53125"/>
                          <a14:backgroundMark x1="29167" y1="43213" x2="29167" y2="43213"/>
                          <a14:backgroundMark x1="29167" y1="47559" x2="29167" y2="47559"/>
                          <a14:backgroundMark x1="26563" y1="48193" x2="26563" y2="48193"/>
                          <a14:backgroundMark x1="26563" y1="49561" x2="22591" y2="58887"/>
                          <a14:backgroundMark x1="29753" y1="48975" x2="23893" y2="48975"/>
                          <a14:backgroundMark x1="28385" y1="51318" x2="23633" y2="51318"/>
                          <a14:backgroundMark x1="28125" y1="55127" x2="20768" y2="53516"/>
                          <a14:backgroundMark x1="26042" y1="58057" x2="23112" y2="5332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51988" y="2318567"/>
              <a:ext cx="2232248" cy="29747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6645083" y="3504931"/>
              <a:ext cx="203928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tx2">
                      <a:lumMod val="50000"/>
                    </a:schemeClr>
                  </a:solidFill>
                </a:rPr>
                <a:t>Mars</a:t>
              </a:r>
            </a:p>
            <a:p>
              <a:r>
                <a:rPr lang="cs-CZ" sz="2400" b="1" dirty="0" smtClean="0">
                  <a:solidFill>
                    <a:schemeClr val="tx2">
                      <a:lumMod val="50000"/>
                    </a:schemeClr>
                  </a:solidFill>
                </a:rPr>
                <a:t>       bůh války</a:t>
              </a:r>
              <a:endParaRPr lang="cs-CZ" sz="2400" b="1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  <p:sp>
        <p:nvSpPr>
          <p:cNvPr id="15" name="TextovéPole 14"/>
          <p:cNvSpPr txBox="1"/>
          <p:nvPr/>
        </p:nvSpPr>
        <p:spPr>
          <a:xfrm rot="10800000" flipV="1">
            <a:off x="465305" y="4077072"/>
            <a:ext cx="4953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á dvě přirozené družice –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Phobos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a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Deimos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1041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6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0"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42376"/>
          </a:xfrm>
        </p:spPr>
        <p:txBody>
          <a:bodyPr>
            <a:normAutofit/>
          </a:bodyPr>
          <a:lstStyle/>
          <a:p>
            <a:r>
              <a:rPr lang="cs-CZ" sz="4900" dirty="0" smtClean="0">
                <a:solidFill>
                  <a:schemeClr val="bg1"/>
                </a:solidFill>
              </a:rPr>
              <a:t>JUPITER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5305" y="1883383"/>
            <a:ext cx="5121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největší planeta sluneční soustavy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5305" y="2891495"/>
            <a:ext cx="4754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tvořen stlačenými plyny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465306" y="5008655"/>
            <a:ext cx="4953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má 65 přirozených družic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5305" y="3971615"/>
            <a:ext cx="46107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h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ustý obal plynů vytváří pruhy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sen\AppData\Local\Microsoft\Windows\Temporary Internet Files\Content.IE5\BM31IF6M\MC900217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5931247"/>
            <a:ext cx="295947" cy="29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upload.wikimedia.org/wikipedia/commons/e/e2/Jupit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997" y="1412776"/>
            <a:ext cx="4382517" cy="438251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5220072" y="2110715"/>
            <a:ext cx="3744416" cy="2986637"/>
            <a:chOff x="5220072" y="2110715"/>
            <a:chExt cx="3744416" cy="2986637"/>
          </a:xfrm>
        </p:grpSpPr>
        <p:pic>
          <p:nvPicPr>
            <p:cNvPr id="6148" name="Picture 4" descr="http://upload.wikimedia.org/wikipedia/commons/1/14/IngresJupiterAndThetis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2353" b="90000" l="2977" r="99299">
                          <a14:foregroundMark x1="28196" y1="2353" x2="22942" y2="21765"/>
                          <a14:foregroundMark x1="28546" y1="19265" x2="28897" y2="40441"/>
                          <a14:foregroundMark x1="28196" y1="7500" x2="28371" y2="17941"/>
                          <a14:foregroundMark x1="30823" y1="3971" x2="30823" y2="3971"/>
                          <a14:foregroundMark x1="72680" y1="23088" x2="72680" y2="23088"/>
                          <a14:foregroundMark x1="80736" y1="22059" x2="80736" y2="22059"/>
                          <a14:foregroundMark x1="41331" y1="71176" x2="41331" y2="71176"/>
                          <a14:foregroundMark x1="39229" y1="72059" x2="39229" y2="72059"/>
                          <a14:foregroundMark x1="42557" y1="68088" x2="42557" y2="68088"/>
                          <a14:foregroundMark x1="33800" y1="73382" x2="33800" y2="73382"/>
                          <a14:foregroundMark x1="33450" y1="78235" x2="16813" y2="65147"/>
                          <a14:foregroundMark x1="21541" y1="47059" x2="12434" y2="56324"/>
                          <a14:foregroundMark x1="15236" y1="58088" x2="12609" y2="61029"/>
                          <a14:foregroundMark x1="12609" y1="53676" x2="12084" y2="56324"/>
                          <a14:foregroundMark x1="28021" y1="79853" x2="18564" y2="81471"/>
                          <a14:foregroundMark x1="20841" y1="77353" x2="14361" y2="78235"/>
                          <a14:foregroundMark x1="17338" y1="72794" x2="10508" y2="72059"/>
                          <a14:foregroundMark x1="11033" y1="73824" x2="4729" y2="80000"/>
                          <a14:foregroundMark x1="9807" y1="73676" x2="9807" y2="73676"/>
                          <a14:foregroundMark x1="7881" y1="75588" x2="7881" y2="75588"/>
                          <a14:foregroundMark x1="3152" y1="80588" x2="3152" y2="80588"/>
                          <a14:foregroundMark x1="55166" y1="22500" x2="53240" y2="9265"/>
                          <a14:foregroundMark x1="49737" y1="9412" x2="49387" y2="17647"/>
                          <a14:foregroundMark x1="44133" y1="12647" x2="56392" y2="13676"/>
                          <a14:foregroundMark x1="46935" y1="21765" x2="46060" y2="13676"/>
                          <a14:foregroundMark x1="42557" y1="19706" x2="47636" y2="14118"/>
                          <a14:foregroundMark x1="45709" y1="11029" x2="50963" y2="8235"/>
                          <a14:foregroundMark x1="51664" y1="8235" x2="56042" y2="9706"/>
                          <a14:foregroundMark x1="57268" y1="10000" x2="57268" y2="10000"/>
                          <a14:foregroundMark x1="58669" y1="11324" x2="58669" y2="11324"/>
                          <a14:foregroundMark x1="59194" y1="13088" x2="59194" y2="13088"/>
                          <a14:foregroundMark x1="60070" y1="14412" x2="60070" y2="14412"/>
                          <a14:foregroundMark x1="60070" y1="16324" x2="60070" y2="16324"/>
                          <a14:foregroundMark x1="59720" y1="17941" x2="59720" y2="17941"/>
                          <a14:foregroundMark x1="25219" y1="24412" x2="28196" y2="26176"/>
                          <a14:foregroundMark x1="44133" y1="11471" x2="44133" y2="11471"/>
                          <a14:foregroundMark x1="45184" y1="10000" x2="45184" y2="10000"/>
                          <a14:foregroundMark x1="44133" y1="14412" x2="44133" y2="14412"/>
                          <a14:foregroundMark x1="43433" y1="16912" x2="43433" y2="16912"/>
                          <a14:foregroundMark x1="42382" y1="18824" x2="42382" y2="18824"/>
                          <a14:foregroundMark x1="43082" y1="15588" x2="43082" y2="15588"/>
                          <a14:foregroundMark x1="42557" y1="13382" x2="42557" y2="13382"/>
                          <a14:foregroundMark x1="44133" y1="13088" x2="44133" y2="13088"/>
                          <a14:foregroundMark x1="46235" y1="8676" x2="46235" y2="8676"/>
                          <a14:foregroundMark x1="48511" y1="8529" x2="48511" y2="8529"/>
                          <a14:foregroundMark x1="49737" y1="8235" x2="49737" y2="8235"/>
                          <a14:foregroundMark x1="51839" y1="7500" x2="51839" y2="7500"/>
                          <a14:foregroundMark x1="53590" y1="7794" x2="53590" y2="7794"/>
                          <a14:foregroundMark x1="54991" y1="8529" x2="54991" y2="8529"/>
                          <a14:foregroundMark x1="56217" y1="9706" x2="56217" y2="9706"/>
                          <a14:foregroundMark x1="99299" y1="75882" x2="89492" y2="75147"/>
                          <a14:foregroundMark x1="33100" y1="33529" x2="36427" y2="34853"/>
                          <a14:foregroundMark x1="36778" y1="31912" x2="36778" y2="31912"/>
                          <a14:foregroundMark x1="33450" y1="39559" x2="31173" y2="40882"/>
                          <a14:backgroundMark x1="48161" y1="78971" x2="44658" y2="88971"/>
                          <a14:backgroundMark x1="36602" y1="29853" x2="30298" y2="31765"/>
                          <a14:backgroundMark x1="30823" y1="34853" x2="30823" y2="34853"/>
                          <a14:backgroundMark x1="31874" y1="37206" x2="31874" y2="37206"/>
                          <a14:backgroundMark x1="30823" y1="39265" x2="30823" y2="39265"/>
                          <a14:backgroundMark x1="74256" y1="40441" x2="99299" y2="64118"/>
                          <a14:backgroundMark x1="80385" y1="53824" x2="81436" y2="6029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20072" y="2110715"/>
              <a:ext cx="2507896" cy="29866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6925200" y="2852936"/>
              <a:ext cx="203928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tx2">
                      <a:lumMod val="50000"/>
                    </a:schemeClr>
                  </a:solidFill>
                </a:rPr>
                <a:t>Jupiter - nejvyšší římský bůh</a:t>
              </a:r>
              <a:endParaRPr lang="cs-CZ" sz="2400" b="1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991041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1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42376"/>
          </a:xfrm>
        </p:spPr>
        <p:txBody>
          <a:bodyPr>
            <a:normAutofit/>
          </a:bodyPr>
          <a:lstStyle/>
          <a:p>
            <a:r>
              <a:rPr lang="cs-CZ" sz="4900" dirty="0" smtClean="0">
                <a:solidFill>
                  <a:schemeClr val="bg1"/>
                </a:solidFill>
              </a:rPr>
              <a:t>SATURN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5305" y="1883383"/>
            <a:ext cx="5121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tvořen plyny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5306" y="2708920"/>
            <a:ext cx="3648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olem něho prstence z ledu, prachu, kamenů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465306" y="4823989"/>
            <a:ext cx="4953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ejvětší jeho měsíc je větší než planeta Merkur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5305" y="3971615"/>
            <a:ext cx="37466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á 62 přirozených družic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sen\AppData\Local\Microsoft\Windows\Temporary Internet Files\Content.IE5\BM31IF6M\MC900217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5931247"/>
            <a:ext cx="295947" cy="29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upload.wikimedia.org/wikipedia/commons/b/b4/Saturn_%28planet%29_larg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267" b="95400" l="8167" r="90000">
                        <a14:foregroundMark x1="8167" y1="1333" x2="16500" y2="9000"/>
                        <a14:foregroundMark x1="69250" y1="68067" x2="64583" y2="64067"/>
                        <a14:foregroundMark x1="66000" y1="68467" x2="66417" y2="65800"/>
                        <a14:foregroundMark x1="68250" y1="66133" x2="68250" y2="66133"/>
                        <a14:foregroundMark x1="67083" y1="64000" x2="71583" y2="68200"/>
                        <a14:foregroundMark x1="71833" y1="68200" x2="88167" y2="57867"/>
                        <a14:foregroundMark x1="79667" y1="95400" x2="74083" y2="88533"/>
                        <a14:foregroundMark x1="23750" y1="23400" x2="20500" y2="16533"/>
                        <a14:foregroundMark x1="70000" y1="65267" x2="67333" y2="61333"/>
                        <a14:backgroundMark x1="71917" y1="67800" x2="70500" y2="65400"/>
                        <a14:backgroundMark x1="88167" y1="57933" x2="72917" y2="67133"/>
                        <a14:backgroundMark x1="74417" y1="66933" x2="88167" y2="57933"/>
                        <a14:backgroundMark x1="73250" y1="67867" x2="73250" y2="67867"/>
                        <a14:backgroundMark x1="74333" y1="67067" x2="74333" y2="67067"/>
                        <a14:backgroundMark x1="73917" y1="67267" x2="73917" y2="67267"/>
                        <a14:backgroundMark x1="75833" y1="65667" x2="77250" y2="67000"/>
                        <a14:backgroundMark x1="75417" y1="68000" x2="73500" y2="64200"/>
                        <a14:backgroundMark x1="73500" y1="66333" x2="75000" y2="67933"/>
                        <a14:backgroundMark x1="74250" y1="69000" x2="72917" y2="64667"/>
                        <a14:backgroundMark x1="72583" y1="68800" x2="83500" y2="61200"/>
                        <a14:backgroundMark x1="73917" y1="69200" x2="79833" y2="626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38864">
            <a:off x="4135590" y="1083498"/>
            <a:ext cx="4813403" cy="6016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4021768" y="1605513"/>
            <a:ext cx="3719815" cy="3875784"/>
            <a:chOff x="4043601" y="1053553"/>
            <a:chExt cx="3719815" cy="3875784"/>
          </a:xfrm>
        </p:grpSpPr>
        <p:pic>
          <p:nvPicPr>
            <p:cNvPr id="5124" name="Picture 4" descr="http://upload.wikimedia.org/wikipedia/commons/2/2c/Polidoro_da_Caravaggio_-_Saturnus-thumb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9893" b="91299" l="10000" r="90000">
                          <a14:foregroundMark x1="48200" y1="91299" x2="48200" y2="91299"/>
                          <a14:foregroundMark x1="52200" y1="89511" x2="52200" y2="89511"/>
                          <a14:foregroundMark x1="72000" y1="90346" x2="72000" y2="90346"/>
                          <a14:foregroundMark x1="82000" y1="25149" x2="75400" y2="61621"/>
                          <a14:foregroundMark x1="79400" y1="61025" x2="79400" y2="61025"/>
                          <a14:foregroundMark x1="66000" y1="30989" x2="62200" y2="32658"/>
                          <a14:foregroundMark x1="57200" y1="21335" x2="52200" y2="21931"/>
                          <a14:foregroundMark x1="59200" y1="22884" x2="52400" y2="23123"/>
                          <a14:foregroundMark x1="43800" y1="21335" x2="47400" y2="25149"/>
                          <a14:foregroundMark x1="49800" y1="21097" x2="47400" y2="20739"/>
                          <a14:foregroundMark x1="40400" y1="29201" x2="44400" y2="26937"/>
                          <a14:foregroundMark x1="41200" y1="25268" x2="44800" y2="25149"/>
                          <a14:foregroundMark x1="29200" y1="55662" x2="22600" y2="55662"/>
                          <a14:foregroundMark x1="38200" y1="34446" x2="24800" y2="28605"/>
                          <a14:foregroundMark x1="34200" y1="60191" x2="32200" y2="75805"/>
                          <a14:foregroundMark x1="31600" y1="78069" x2="38200" y2="80215"/>
                          <a14:foregroundMark x1="36200" y1="82122" x2="37800" y2="84386"/>
                          <a14:backgroundMark x1="34800" y1="92253" x2="34800" y2="91061"/>
                          <a14:backgroundMark x1="82800" y1="66746" x2="78000" y2="66508"/>
                          <a14:backgroundMark x1="60400" y1="29797" x2="62200" y2="20381"/>
                          <a14:backgroundMark x1="68400" y1="31228" x2="72400" y2="24553"/>
                          <a14:backgroundMark x1="75000" y1="32777" x2="70400" y2="30632"/>
                          <a14:backgroundMark x1="36200" y1="36949" x2="22600" y2="33373"/>
                          <a14:backgroundMark x1="24800" y1="48272" x2="21800" y2="48272"/>
                          <a14:backgroundMark x1="31200" y1="30989" x2="31200" y2="30989"/>
                          <a14:backgroundMark x1="37200" y1="34565" x2="29200" y2="24911"/>
                          <a14:backgroundMark x1="34400" y1="33015" x2="25200" y2="27414"/>
                          <a14:backgroundMark x1="26800" y1="27890" x2="25800" y2="30989"/>
                          <a14:backgroundMark x1="22800" y1="48272" x2="24800" y2="72467"/>
                          <a14:backgroundMark x1="45200" y1="32420" x2="38400" y2="33254"/>
                          <a14:backgroundMark x1="28600" y1="28844" x2="27800" y2="30870"/>
                          <a14:backgroundMark x1="31200" y1="29201" x2="30200" y2="31824"/>
                          <a14:backgroundMark x1="33200" y1="31466" x2="32800" y2="33373"/>
                          <a14:backgroundMark x1="34800" y1="33015" x2="26600" y2="29082"/>
                          <a14:backgroundMark x1="35200" y1="33611" x2="27600" y2="30274"/>
                          <a14:backgroundMark x1="37200" y1="33850" x2="31800" y2="32062"/>
                          <a14:backgroundMark x1="26200" y1="27890" x2="33800" y2="32777"/>
                          <a14:backgroundMark x1="24800" y1="28486" x2="34400" y2="32181"/>
                          <a14:backgroundMark x1="38400" y1="33969" x2="35800" y2="34565"/>
                          <a14:backgroundMark x1="36800" y1="32420" x2="34400" y2="34207"/>
                          <a14:backgroundMark x1="33600" y1="32181" x2="32800" y2="33015"/>
                          <a14:backgroundMark x1="32600" y1="30870" x2="30600" y2="32062"/>
                          <a14:backgroundMark x1="32600" y1="29678" x2="30200" y2="31585"/>
                          <a14:backgroundMark x1="30800" y1="29440" x2="28800" y2="31466"/>
                          <a14:backgroundMark x1="30600" y1="30274" x2="27800" y2="29797"/>
                          <a14:backgroundMark x1="29800" y1="29678" x2="26600" y2="31228"/>
                          <a14:backgroundMark x1="28600" y1="28248" x2="27800" y2="29797"/>
                        </a14:backgroundRemoval>
                      </a14:imgEffect>
                      <a14:imgEffect>
                        <a14:saturation sat="3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43601" y="1053553"/>
              <a:ext cx="2309243" cy="38757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5724128" y="2651428"/>
              <a:ext cx="2039288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tx2">
                      <a:lumMod val="50000"/>
                    </a:schemeClr>
                  </a:solidFill>
                </a:rPr>
                <a:t>Saturn </a:t>
              </a:r>
            </a:p>
            <a:p>
              <a:pPr algn="ctr"/>
              <a:r>
                <a:rPr lang="cs-CZ" sz="2400" b="1" dirty="0" smtClean="0">
                  <a:solidFill>
                    <a:schemeClr val="tx2">
                      <a:lumMod val="50000"/>
                    </a:schemeClr>
                  </a:solidFill>
                </a:rPr>
                <a:t>– bůh zemědělství a sklizně</a:t>
              </a:r>
              <a:endParaRPr lang="cs-CZ" sz="2400" b="1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991041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42376"/>
          </a:xfrm>
        </p:spPr>
        <p:txBody>
          <a:bodyPr>
            <a:normAutofit/>
          </a:bodyPr>
          <a:lstStyle/>
          <a:p>
            <a:r>
              <a:rPr lang="cs-CZ" sz="4900" dirty="0" smtClean="0">
                <a:solidFill>
                  <a:schemeClr val="bg1"/>
                </a:solidFill>
              </a:rPr>
              <a:t>URAN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5305" y="1883383"/>
            <a:ext cx="51217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elmi vzdálená planeta sluneční soustavy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5305" y="2891495"/>
            <a:ext cx="4754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ložen z lehkých plynů a ledu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465306" y="5008655"/>
            <a:ext cx="4953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Neptunem nejchladnější planeta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5305" y="3789040"/>
            <a:ext cx="37466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lyny způsobují modrozelenou barvu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sen\AppData\Local\Microsoft\Windows\Temporary Internet Files\Content.IE5\BM31IF6M\MC900217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5931247"/>
            <a:ext cx="295947" cy="29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upload.wikimedia.org/wikipedia/commons/b/bb/Uranu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9796" y="2121728"/>
            <a:ext cx="3760676" cy="381708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4502555" y="2095330"/>
            <a:ext cx="4355976" cy="3983890"/>
            <a:chOff x="4502555" y="2095330"/>
            <a:chExt cx="4355976" cy="3983890"/>
          </a:xfrm>
        </p:grpSpPr>
        <p:pic>
          <p:nvPicPr>
            <p:cNvPr id="4100" name="Picture 4" descr="http://upload.wikimedia.org/wikipedia/commons/4/4e/Aion_mosaic_Glyptothek_Munich_W504.jpg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rgbClr val="D9C3A5">
                  <a:tint val="50000"/>
                  <a:satMod val="180000"/>
                </a:srgb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8411" b="89990" l="10000" r="90000">
                          <a14:foregroundMark x1="39009" y1="8411" x2="39009" y2="11971"/>
                          <a14:foregroundMark x1="46604" y1="10784" x2="46604" y2="10784"/>
                          <a14:foregroundMark x1="46085" y1="12178" x2="46085" y2="12178"/>
                          <a14:foregroundMark x1="29575" y1="74200" x2="32830" y2="69040"/>
                          <a14:foregroundMark x1="30849" y1="74768" x2="34670" y2="70227"/>
                          <a14:foregroundMark x1="40283" y1="69814" x2="44245" y2="73013"/>
                          <a14:backgroundMark x1="37358" y1="7379" x2="53349" y2="7998"/>
                          <a14:backgroundMark x1="46604" y1="11558" x2="46085" y2="22085"/>
                          <a14:backgroundMark x1="62406" y1="17905" x2="62594" y2="81527"/>
                          <a14:backgroundMark x1="46604" y1="34727" x2="46604" y2="34727"/>
                          <a14:backgroundMark x1="39906" y1="52374" x2="39906" y2="52374"/>
                          <a14:backgroundMark x1="39575" y1="53767" x2="39575" y2="53767"/>
                          <a14:backgroundMark x1="39198" y1="54954" x2="35943" y2="72188"/>
                        </a14:backgroundRemoval>
                      </a14:imgEffect>
                      <a14:imgEffect>
                        <a14:saturation sat="20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02555" y="2095330"/>
              <a:ext cx="4355976" cy="39838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6649874" y="3789108"/>
              <a:ext cx="203928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err="1" smtClean="0">
                  <a:solidFill>
                    <a:schemeClr val="bg2">
                      <a:lumMod val="10000"/>
                    </a:schemeClr>
                  </a:solidFill>
                </a:rPr>
                <a:t>Úranos</a:t>
              </a:r>
              <a:r>
                <a:rPr lang="cs-CZ" sz="2400" b="1" dirty="0" smtClean="0">
                  <a:solidFill>
                    <a:schemeClr val="bg2">
                      <a:lumMod val="10000"/>
                    </a:schemeClr>
                  </a:solidFill>
                </a:rPr>
                <a:t> – první  bůh nebes</a:t>
              </a:r>
              <a:endParaRPr lang="cs-CZ" sz="2400" b="1" dirty="0">
                <a:solidFill>
                  <a:schemeClr val="bg2">
                    <a:lumMod val="1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991041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42376"/>
          </a:xfrm>
        </p:spPr>
        <p:txBody>
          <a:bodyPr>
            <a:normAutofit/>
          </a:bodyPr>
          <a:lstStyle/>
          <a:p>
            <a:r>
              <a:rPr lang="cs-CZ" sz="4900" dirty="0" smtClean="0">
                <a:solidFill>
                  <a:schemeClr val="bg1"/>
                </a:solidFill>
              </a:rPr>
              <a:t>NEPTUN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5305" y="1883383"/>
            <a:ext cx="5121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t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vořena plyny a ledem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5305" y="2891495"/>
            <a:ext cx="4754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nejdále od Slunce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465306" y="4823989"/>
            <a:ext cx="4953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a obloze nelze pozorovat pouhým okem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5305" y="3971615"/>
            <a:ext cx="37466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b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ez pevného povrchu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sen\AppData\Local\Microsoft\Windows\Temporary Internet Files\Content.IE5\BM31IF6M\MC900217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24" y="5931247"/>
            <a:ext cx="295947" cy="29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upload.wikimedia.org/wikipedia/commons/7/77/Neptune_Full_Disk_View_-_GPN-2000-00044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1417" y="1979520"/>
            <a:ext cx="3920693" cy="391439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5750413" y="2896112"/>
            <a:ext cx="3021115" cy="1927877"/>
            <a:chOff x="5750413" y="2896112"/>
            <a:chExt cx="3021115" cy="1927877"/>
          </a:xfrm>
        </p:grpSpPr>
        <p:pic>
          <p:nvPicPr>
            <p:cNvPr id="3076" name="Picture 4" descr="http://upload.wikimedia.org/wikipedia/commons/4/49/Angelo_Bronzino_048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428" b="99088" l="237" r="90418">
                          <a14:foregroundMark x1="29574" y1="29361" x2="3233" y2="74344"/>
                          <a14:foregroundMark x1="18060" y1="11317" x2="9267" y2="97919"/>
                          <a14:foregroundMark x1="24093" y1="54932" x2="16128" y2="67018"/>
                          <a14:foregroundMark x1="30126" y1="62457" x2="27090" y2="69384"/>
                          <a14:foregroundMark x1="52050" y1="88626" x2="32295" y2="81870"/>
                          <a14:foregroundMark x1="49290" y1="428" x2="49842" y2="21836"/>
                          <a14:foregroundMark x1="58360" y1="2594" x2="38604" y2="6157"/>
                          <a14:foregroundMark x1="62185" y1="17075" x2="62185" y2="17075"/>
                          <a14:foregroundMark x1="73975" y1="76710" x2="72595" y2="84835"/>
                          <a14:foregroundMark x1="10095" y1="11916" x2="11199" y2="25798"/>
                          <a14:foregroundMark x1="10647" y1="26967" x2="10647" y2="26967"/>
                          <a14:foregroundMark x1="31230" y1="12315" x2="25473" y2="14282"/>
                          <a14:foregroundMark x1="7926" y1="60861" x2="4890" y2="68187"/>
                          <a14:foregroundMark x1="8991" y1="59863" x2="13131" y2="47577"/>
                          <a14:foregroundMark x1="14748" y1="92189" x2="14748" y2="92189"/>
                          <a14:foregroundMark x1="15300" y1="85034" x2="15300" y2="85034"/>
                          <a14:foregroundMark x1="58912" y1="98917" x2="65181" y2="90792"/>
                          <a14:foregroundMark x1="54219" y1="93558" x2="61080" y2="87229"/>
                          <a14:foregroundMark x1="62737" y1="97149" x2="74251" y2="92588"/>
                          <a14:foregroundMark x1="78076" y1="89994" x2="84937" y2="96950"/>
                          <a14:foregroundMark x1="80560" y1="88426" x2="90418" y2="97919"/>
                          <a14:foregroundMark x1="76459" y1="92389" x2="82177" y2="98518"/>
                          <a14:foregroundMark x1="74527" y1="93158" x2="74803" y2="98318"/>
                          <a14:foregroundMark x1="76459" y1="93558" x2="78904" y2="97719"/>
                          <a14:foregroundMark x1="35055" y1="86431" x2="35331" y2="97719"/>
                          <a14:foregroundMark x1="27090" y1="75342" x2="33123" y2="91391"/>
                          <a14:foregroundMark x1="27090" y1="76340" x2="26814" y2="99116"/>
                          <a14:foregroundMark x1="4062" y1="82269" x2="237" y2="88997"/>
                          <a14:foregroundMark x1="2445" y1="82668" x2="1893" y2="92987"/>
                          <a14:foregroundMark x1="1617" y1="92987" x2="5718" y2="96551"/>
                          <a14:foregroundMark x1="46845" y1="90393" x2="45189" y2="97520"/>
                          <a14:foregroundMark x1="2721" y1="72548" x2="4614" y2="54133"/>
                          <a14:foregroundMark x1="3233" y1="54333" x2="13959" y2="28763"/>
                          <a14:foregroundMark x1="12303" y1="16676" x2="12303" y2="16676"/>
                          <a14:foregroundMark x1="12855" y1="81072" x2="12855" y2="85234"/>
                          <a14:foregroundMark x1="19440" y1="17275" x2="19440" y2="17275"/>
                          <a14:foregroundMark x1="23265" y1="17275" x2="24921" y2="16477"/>
                          <a14:foregroundMark x1="13683" y1="17275" x2="16404" y2="16676"/>
                          <a14:foregroundMark x1="8202" y1="10918" x2="10095" y2="12913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50413" y="2896112"/>
              <a:ext cx="1393909" cy="19278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6732240" y="3596823"/>
              <a:ext cx="203928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chemeClr val="tx2">
                      <a:lumMod val="50000"/>
                    </a:schemeClr>
                  </a:solidFill>
                </a:rPr>
                <a:t>Neptun –</a:t>
              </a:r>
            </a:p>
            <a:p>
              <a:pPr algn="ctr"/>
              <a:r>
                <a:rPr lang="cs-CZ" sz="2400" b="1" dirty="0" smtClean="0">
                  <a:solidFill>
                    <a:schemeClr val="tx2">
                      <a:lumMod val="50000"/>
                    </a:schemeClr>
                  </a:solidFill>
                </a:rPr>
                <a:t> bůh moře</a:t>
              </a:r>
              <a:endParaRPr lang="cs-CZ" sz="2400" b="1" dirty="0">
                <a:solidFill>
                  <a:schemeClr val="tx2">
                    <a:lumMod val="5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991041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42376"/>
          </a:xfrm>
        </p:spPr>
        <p:txBody>
          <a:bodyPr>
            <a:normAutofit/>
          </a:bodyPr>
          <a:lstStyle/>
          <a:p>
            <a:r>
              <a:rPr lang="cs-CZ" sz="4900" dirty="0" smtClean="0">
                <a:solidFill>
                  <a:schemeClr val="bg1"/>
                </a:solidFill>
              </a:rPr>
              <a:t>Takže ještě jednou: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2089190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Planety jsou vesmírná tělesa různých velikostí.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99592" y="384898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Ve sluneční soustavě je jich osm. 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71355" y="4509120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Mohou mít pevný povrch(Merkur, Venuše, Země, Mars), nebo jsou tvořeny z plynů a kapalin(Jupiter, Saturn, Uran, Neptun).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99592" y="2969086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Říká se jim oběžnice – obíhají kolem Slunce.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99592" y="5978106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Jsou pojmenovány podle starověkých bohů.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5032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pic>
        <p:nvPicPr>
          <p:cNvPr id="15362" name="Picture 2" descr="http://upload.wikimedia.org/wikipedia/commons/3/3c/Solar_planet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293" y="116632"/>
            <a:ext cx="2278624" cy="6741368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1372572"/>
              </p:ext>
            </p:extLst>
          </p:nvPr>
        </p:nvGraphicFramePr>
        <p:xfrm>
          <a:off x="2028056" y="1901057"/>
          <a:ext cx="4776192" cy="4336255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530688"/>
                <a:gridCol w="530688"/>
                <a:gridCol w="530688"/>
                <a:gridCol w="530688"/>
                <a:gridCol w="530688"/>
                <a:gridCol w="530688"/>
                <a:gridCol w="530688"/>
                <a:gridCol w="530688"/>
                <a:gridCol w="530688"/>
              </a:tblGrid>
              <a:tr h="619465">
                <a:tc rowSpan="2" gridSpan="2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9465">
                <a:tc gridSpan="2" vMerge="1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C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9465">
                <a:tc gridSpan="2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9465">
                <a:tc rowSpan="2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9465">
                <a:tc vMerge="1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94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I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E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9465">
                <a:tc gridSpan="3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A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U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 anchor="ctr">
                    <a:lnL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2">
                          <a:lumMod val="5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76636" y="620688"/>
            <a:ext cx="65097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Těleso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, které obíhá kolem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hvězdy, s dostatečnou hmotností,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aby ji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gravitační síly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</a:rPr>
              <a:t>zformovaly do přibližně kulového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tvaru, se nazývá .......(tajenka)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6636" y="1988839"/>
            <a:ext cx="24186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2">
                    <a:lumMod val="50000"/>
                  </a:schemeClr>
                </a:solidFill>
              </a:rPr>
              <a:t>8. oběžnice</a:t>
            </a:r>
            <a:endParaRPr lang="cs-CZ" sz="2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6636" y="5805263"/>
            <a:ext cx="24186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2">
                    <a:lumMod val="50000"/>
                  </a:schemeClr>
                </a:solidFill>
              </a:rPr>
              <a:t>6. oběžnice</a:t>
            </a:r>
            <a:endParaRPr lang="cs-CZ" sz="2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6636" y="5085183"/>
            <a:ext cx="24186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2">
                    <a:lumMod val="50000"/>
                  </a:schemeClr>
                </a:solidFill>
              </a:rPr>
              <a:t>5. oběžnice</a:t>
            </a:r>
            <a:endParaRPr lang="cs-CZ" sz="2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6636" y="4438272"/>
            <a:ext cx="24186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2">
                    <a:lumMod val="50000"/>
                  </a:schemeClr>
                </a:solidFill>
              </a:rPr>
              <a:t>1. oběžnice</a:t>
            </a:r>
            <a:endParaRPr lang="cs-CZ" sz="2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6636" y="3862208"/>
            <a:ext cx="24186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2">
                    <a:lumMod val="50000"/>
                  </a:schemeClr>
                </a:solidFill>
              </a:rPr>
              <a:t>7. oběžnice</a:t>
            </a:r>
            <a:endParaRPr lang="cs-CZ" sz="2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6636" y="3286144"/>
            <a:ext cx="241861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2">
                    <a:lumMod val="50000"/>
                  </a:schemeClr>
                </a:solidFill>
              </a:rPr>
              <a:t>4. oběžnice</a:t>
            </a:r>
            <a:endParaRPr lang="cs-CZ" sz="2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6636" y="2710080"/>
            <a:ext cx="307122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accent2">
                    <a:lumMod val="50000"/>
                  </a:schemeClr>
                </a:solidFill>
              </a:rPr>
              <a:t>střed sluneční soustavy</a:t>
            </a:r>
            <a:endParaRPr lang="cs-CZ" sz="22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12cípá hvězda 13"/>
          <p:cNvSpPr/>
          <p:nvPr/>
        </p:nvSpPr>
        <p:spPr>
          <a:xfrm>
            <a:off x="3119264" y="2018182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12cípá hvězda 15"/>
          <p:cNvSpPr/>
          <p:nvPr/>
        </p:nvSpPr>
        <p:spPr>
          <a:xfrm>
            <a:off x="3675137" y="2025821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12cípá hvězda 16"/>
          <p:cNvSpPr/>
          <p:nvPr/>
        </p:nvSpPr>
        <p:spPr>
          <a:xfrm>
            <a:off x="4153767" y="2018182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12cípá hvězda 17"/>
          <p:cNvSpPr/>
          <p:nvPr/>
        </p:nvSpPr>
        <p:spPr>
          <a:xfrm>
            <a:off x="4732090" y="2018182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12cípá hvězda 18"/>
          <p:cNvSpPr/>
          <p:nvPr/>
        </p:nvSpPr>
        <p:spPr>
          <a:xfrm>
            <a:off x="5292080" y="2018182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12cípá hvězda 19"/>
          <p:cNvSpPr/>
          <p:nvPr/>
        </p:nvSpPr>
        <p:spPr>
          <a:xfrm>
            <a:off x="5758987" y="2018182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12cípá hvězda 20"/>
          <p:cNvSpPr/>
          <p:nvPr/>
        </p:nvSpPr>
        <p:spPr>
          <a:xfrm>
            <a:off x="3675137" y="2617872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12cípá hvězda 21"/>
          <p:cNvSpPr/>
          <p:nvPr/>
        </p:nvSpPr>
        <p:spPr>
          <a:xfrm>
            <a:off x="4196696" y="2617872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12cípá hvězda 22"/>
          <p:cNvSpPr/>
          <p:nvPr/>
        </p:nvSpPr>
        <p:spPr>
          <a:xfrm>
            <a:off x="4751573" y="2617872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12cípá hvězda 23"/>
          <p:cNvSpPr/>
          <p:nvPr/>
        </p:nvSpPr>
        <p:spPr>
          <a:xfrm>
            <a:off x="5292080" y="2629465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12cípá hvězda 24"/>
          <p:cNvSpPr/>
          <p:nvPr/>
        </p:nvSpPr>
        <p:spPr>
          <a:xfrm>
            <a:off x="5766747" y="2612970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12cípá hvězda 25"/>
          <p:cNvSpPr/>
          <p:nvPr/>
        </p:nvSpPr>
        <p:spPr>
          <a:xfrm>
            <a:off x="6374147" y="2617872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12cípá hvězda 26"/>
          <p:cNvSpPr/>
          <p:nvPr/>
        </p:nvSpPr>
        <p:spPr>
          <a:xfrm>
            <a:off x="3683918" y="3283015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12cípá hvězda 27"/>
          <p:cNvSpPr/>
          <p:nvPr/>
        </p:nvSpPr>
        <p:spPr>
          <a:xfrm>
            <a:off x="4196696" y="3266390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12cípá hvězda 28"/>
          <p:cNvSpPr/>
          <p:nvPr/>
        </p:nvSpPr>
        <p:spPr>
          <a:xfrm>
            <a:off x="4732090" y="3283015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12cípá hvězda 29"/>
          <p:cNvSpPr/>
          <p:nvPr/>
        </p:nvSpPr>
        <p:spPr>
          <a:xfrm>
            <a:off x="5292080" y="3283015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12cípá hvězda 30"/>
          <p:cNvSpPr/>
          <p:nvPr/>
        </p:nvSpPr>
        <p:spPr>
          <a:xfrm>
            <a:off x="2627784" y="3873350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12cípá hvězda 31"/>
          <p:cNvSpPr/>
          <p:nvPr/>
        </p:nvSpPr>
        <p:spPr>
          <a:xfrm>
            <a:off x="3141737" y="3862208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12cípá hvězda 32"/>
          <p:cNvSpPr/>
          <p:nvPr/>
        </p:nvSpPr>
        <p:spPr>
          <a:xfrm>
            <a:off x="3682897" y="3862208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12cípá hvězda 33"/>
          <p:cNvSpPr/>
          <p:nvPr/>
        </p:nvSpPr>
        <p:spPr>
          <a:xfrm>
            <a:off x="4182956" y="3884493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12cípá hvězda 34"/>
          <p:cNvSpPr/>
          <p:nvPr/>
        </p:nvSpPr>
        <p:spPr>
          <a:xfrm>
            <a:off x="3675137" y="4468540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12cípá hvězda 35"/>
          <p:cNvSpPr/>
          <p:nvPr/>
        </p:nvSpPr>
        <p:spPr>
          <a:xfrm>
            <a:off x="4204456" y="4480263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12cípá hvězda 36"/>
          <p:cNvSpPr/>
          <p:nvPr/>
        </p:nvSpPr>
        <p:spPr>
          <a:xfrm>
            <a:off x="4719276" y="4461825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12cípá hvězda 37"/>
          <p:cNvSpPr/>
          <p:nvPr/>
        </p:nvSpPr>
        <p:spPr>
          <a:xfrm>
            <a:off x="5292080" y="4461825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12cípá hvězda 38"/>
          <p:cNvSpPr/>
          <p:nvPr/>
        </p:nvSpPr>
        <p:spPr>
          <a:xfrm>
            <a:off x="5774507" y="4460557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12cípá hvězda 39"/>
          <p:cNvSpPr/>
          <p:nvPr/>
        </p:nvSpPr>
        <p:spPr>
          <a:xfrm>
            <a:off x="6355519" y="4460557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12cípá hvězda 40"/>
          <p:cNvSpPr/>
          <p:nvPr/>
        </p:nvSpPr>
        <p:spPr>
          <a:xfrm>
            <a:off x="2123728" y="5085183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12cípá hvězda 41"/>
          <p:cNvSpPr/>
          <p:nvPr/>
        </p:nvSpPr>
        <p:spPr>
          <a:xfrm>
            <a:off x="2627784" y="5096325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12cípá hvězda 42"/>
          <p:cNvSpPr/>
          <p:nvPr/>
        </p:nvSpPr>
        <p:spPr>
          <a:xfrm>
            <a:off x="3152369" y="5085183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12cípá hvězda 43"/>
          <p:cNvSpPr/>
          <p:nvPr/>
        </p:nvSpPr>
        <p:spPr>
          <a:xfrm>
            <a:off x="3726847" y="5090499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12cípá hvězda 44"/>
          <p:cNvSpPr/>
          <p:nvPr/>
        </p:nvSpPr>
        <p:spPr>
          <a:xfrm>
            <a:off x="4182956" y="5090499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12cípá hvězda 45"/>
          <p:cNvSpPr/>
          <p:nvPr/>
        </p:nvSpPr>
        <p:spPr>
          <a:xfrm>
            <a:off x="4715313" y="5085183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12cípá hvězda 46"/>
          <p:cNvSpPr/>
          <p:nvPr/>
        </p:nvSpPr>
        <p:spPr>
          <a:xfrm>
            <a:off x="5259783" y="5085183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12cípá hvězda 47"/>
          <p:cNvSpPr/>
          <p:nvPr/>
        </p:nvSpPr>
        <p:spPr>
          <a:xfrm>
            <a:off x="3682897" y="5733256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12cípá hvězda 48"/>
          <p:cNvSpPr/>
          <p:nvPr/>
        </p:nvSpPr>
        <p:spPr>
          <a:xfrm>
            <a:off x="4182956" y="5728354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12cípá hvězda 49"/>
          <p:cNvSpPr/>
          <p:nvPr/>
        </p:nvSpPr>
        <p:spPr>
          <a:xfrm>
            <a:off x="4729908" y="5728354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12cípá hvězda 50"/>
          <p:cNvSpPr/>
          <p:nvPr/>
        </p:nvSpPr>
        <p:spPr>
          <a:xfrm>
            <a:off x="5246043" y="5733256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12cípá hvězda 51"/>
          <p:cNvSpPr/>
          <p:nvPr/>
        </p:nvSpPr>
        <p:spPr>
          <a:xfrm>
            <a:off x="5779479" y="5733256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12cípá hvězda 52"/>
          <p:cNvSpPr/>
          <p:nvPr/>
        </p:nvSpPr>
        <p:spPr>
          <a:xfrm>
            <a:off x="6323222" y="5733256"/>
            <a:ext cx="412254" cy="408602"/>
          </a:xfrm>
          <a:prstGeom prst="star1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462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>
                      <p:stCondLst>
                        <p:cond delay="0"/>
                      </p:stCondLst>
                      <p:childTnLst>
                        <p:par>
                          <p:cTn id="226" fill="hold">
                            <p:stCondLst>
                              <p:cond delay="0"/>
                            </p:stCondLst>
                            <p:childTnLst>
                              <p:par>
                                <p:cTn id="22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7408333" cy="4896544"/>
          </a:xfrm>
        </p:spPr>
        <p:txBody>
          <a:bodyPr>
            <a:normAutofit fontScale="92500" lnSpcReduction="10000"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sz="1800" dirty="0" smtClean="0"/>
              <a:t>Přírodověda pro 5. roč., SPN, 2011</a:t>
            </a:r>
            <a:endParaRPr lang="cs-CZ" sz="1800" dirty="0"/>
          </a:p>
          <a:p>
            <a:r>
              <a:rPr lang="cs-CZ" i="1" u="sng" dirty="0" smtClean="0"/>
              <a:t>Internetové odkazy:</a:t>
            </a:r>
            <a:endParaRPr lang="cs-CZ" sz="2000" dirty="0"/>
          </a:p>
          <a:p>
            <a:r>
              <a:rPr lang="cs-CZ" sz="2000" dirty="0"/>
              <a:t>NASA. </a:t>
            </a:r>
            <a:r>
              <a:rPr lang="cs-CZ" sz="2000" i="1" dirty="0"/>
              <a:t>Wikipedia.cz</a:t>
            </a:r>
            <a:r>
              <a:rPr lang="cs-CZ" sz="2000" dirty="0"/>
              <a:t> [online]. [cit. 27.12.2013]. Dostupný na WWW: http://cs.wikipedia.org/wiki/Soubor:MESSENGER_first_photo_of_unseen_side_of_mercury.jpg </a:t>
            </a:r>
          </a:p>
          <a:p>
            <a:r>
              <a:rPr lang="cs-CZ" sz="2000" dirty="0"/>
              <a:t>PRAEFCKE. </a:t>
            </a:r>
            <a:r>
              <a:rPr lang="cs-CZ" sz="2000" i="1" dirty="0"/>
              <a:t>Wikipedia.cz</a:t>
            </a:r>
            <a:r>
              <a:rPr lang="cs-CZ" sz="2000" dirty="0"/>
              <a:t> [online]. [cit. 27.12.2013]. Dostupný na WWW: http://</a:t>
            </a:r>
            <a:r>
              <a:rPr lang="cs-CZ" sz="2000" dirty="0" smtClean="0"/>
              <a:t>cs.wikipedia.org/wiki/Soubor:Stuttgart_Merkur.jpg</a:t>
            </a:r>
            <a:endParaRPr lang="cs-CZ" sz="2000" dirty="0"/>
          </a:p>
          <a:p>
            <a:r>
              <a:rPr lang="cs-CZ" sz="2000" dirty="0"/>
              <a:t>NASA. </a:t>
            </a:r>
            <a:r>
              <a:rPr lang="cs-CZ" sz="2000" i="1" dirty="0"/>
              <a:t>Wikipedia.cz</a:t>
            </a:r>
            <a:r>
              <a:rPr lang="cs-CZ" sz="2000" dirty="0"/>
              <a:t> [online]. [cit. 27.12.2013]. Dostupný na WWW: http://cs.wikipedia.org/wiki/Soubor:Venuspioneeruv.jpg </a:t>
            </a:r>
            <a:r>
              <a:rPr lang="cs-CZ" sz="2000" dirty="0" smtClean="0"/>
              <a:t> </a:t>
            </a:r>
            <a:endParaRPr lang="cs-CZ" sz="2000" dirty="0"/>
          </a:p>
          <a:p>
            <a:r>
              <a:rPr lang="cs-CZ" sz="2000" dirty="0"/>
              <a:t>AUTOR NEUVEDEN. </a:t>
            </a:r>
            <a:r>
              <a:rPr lang="cs-CZ" sz="2000" i="1" dirty="0"/>
              <a:t>Wikipedia.cz</a:t>
            </a:r>
            <a:r>
              <a:rPr lang="cs-CZ" sz="2000" dirty="0"/>
              <a:t> [online]. [cit. 27.12.2013]. Dostupný na WWW: http://cs.wikipedia.org/wiki/Soubor:Sandro_Botticelli_-_La_nascita_di_Venere_-_Google_Art_Project_-_edited.jpg </a:t>
            </a:r>
          </a:p>
          <a:p>
            <a:r>
              <a:rPr lang="cs-CZ" sz="2000" dirty="0"/>
              <a:t>NASA ESA. </a:t>
            </a:r>
            <a:r>
              <a:rPr lang="cs-CZ" sz="2000" i="1" dirty="0"/>
              <a:t>Wikipedia.cz</a:t>
            </a:r>
            <a:r>
              <a:rPr lang="cs-CZ" sz="2000" dirty="0"/>
              <a:t> [online]. [cit. 27.12.2013]. Dostupný na WWW: http://cs.wikipedia.org/wiki/Soubor:Nasa_earth.jpg </a:t>
            </a:r>
            <a:endParaRPr lang="cs-CZ" sz="2000" i="1" u="sng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7408333" cy="4896544"/>
          </a:xfrm>
        </p:spPr>
        <p:txBody>
          <a:bodyPr>
            <a:normAutofit/>
          </a:bodyPr>
          <a:lstStyle/>
          <a:p>
            <a:endParaRPr lang="cs-CZ" sz="1900" dirty="0"/>
          </a:p>
          <a:p>
            <a:r>
              <a:rPr lang="cs-CZ" sz="1900" dirty="0"/>
              <a:t>NASA. </a:t>
            </a:r>
            <a:r>
              <a:rPr lang="cs-CZ" sz="1900" i="1" dirty="0"/>
              <a:t>Wikipedia.cz</a:t>
            </a:r>
            <a:r>
              <a:rPr lang="cs-CZ" sz="1900" dirty="0"/>
              <a:t> [online]. [cit. 27.12.2013]. Dostupný na WWW: http://cs.wikipedia.org/wiki/Soubor:Mars_Hubble.jpg </a:t>
            </a:r>
            <a:endParaRPr lang="it-IT" sz="1900" dirty="0"/>
          </a:p>
          <a:p>
            <a:r>
              <a:rPr lang="it-IT" sz="1900" dirty="0"/>
              <a:t>BOLOGNINI, Stefano. </a:t>
            </a:r>
            <a:r>
              <a:rPr lang="it-IT" sz="1900" i="1" dirty="0"/>
              <a:t>Wikipedia.cz</a:t>
            </a:r>
            <a:r>
              <a:rPr lang="it-IT" sz="1900" dirty="0"/>
              <a:t> [online]. [cit. 27.12.2013]. Dostupný na WWW: http://cs.wikipedia.org/wiki/Soubor:Thorvaldsens_Museum_-_Mars_and_love.JPG </a:t>
            </a:r>
            <a:endParaRPr lang="cs-CZ" sz="1900" dirty="0"/>
          </a:p>
          <a:p>
            <a:r>
              <a:rPr lang="cs-CZ" sz="1900" dirty="0"/>
              <a:t>NASA. </a:t>
            </a:r>
            <a:r>
              <a:rPr lang="cs-CZ" sz="1900" i="1" dirty="0"/>
              <a:t>Wikipedia.cz</a:t>
            </a:r>
            <a:r>
              <a:rPr lang="cs-CZ" sz="1900" dirty="0"/>
              <a:t> [online]. [cit. 27.12.2013]. Dostupný na WWW: http://cs.wikipedia.org/wiki/Soubor:Jupiter.jpg </a:t>
            </a:r>
          </a:p>
          <a:p>
            <a:r>
              <a:rPr lang="cs-CZ" sz="1900" dirty="0"/>
              <a:t>AUTOR NEUVEDEN. </a:t>
            </a:r>
            <a:r>
              <a:rPr lang="cs-CZ" sz="1900" i="1" dirty="0"/>
              <a:t>Wikipedia.cz</a:t>
            </a:r>
            <a:r>
              <a:rPr lang="cs-CZ" sz="1900" dirty="0"/>
              <a:t> [online]. [cit. 27.12.2013]. Dostupný na WWW: http://cs.wikipedia.org/wiki/Soubor:IngresJupiterAndThetis.jpg </a:t>
            </a:r>
          </a:p>
          <a:p>
            <a:r>
              <a:rPr lang="cs-CZ" sz="1900" dirty="0"/>
              <a:t>NASA. </a:t>
            </a:r>
            <a:r>
              <a:rPr lang="cs-CZ" sz="1900" i="1" dirty="0"/>
              <a:t>Wikipedia.cz</a:t>
            </a:r>
            <a:r>
              <a:rPr lang="cs-CZ" sz="1900" dirty="0"/>
              <a:t> [online]. [cit. 27.12.2013]. Dostupný na WWW: http://cs.wikipedia.org/wiki/Soubor:Saturn_(planet)_large.jpg </a:t>
            </a:r>
            <a:endParaRPr lang="cs-CZ" sz="19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5448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7992888" cy="4896544"/>
          </a:xfrm>
        </p:spPr>
        <p:txBody>
          <a:bodyPr>
            <a:normAutofit fontScale="92500" lnSpcReduction="10000"/>
          </a:bodyPr>
          <a:lstStyle/>
          <a:p>
            <a:endParaRPr lang="cs-CZ" sz="2000" dirty="0"/>
          </a:p>
          <a:p>
            <a:r>
              <a:rPr lang="cs-CZ" sz="2000" dirty="0"/>
              <a:t>AUTOR NEUVEDEN. </a:t>
            </a:r>
            <a:r>
              <a:rPr lang="cs-CZ" sz="2000" i="1" dirty="0"/>
              <a:t>Wikipedia.cz</a:t>
            </a:r>
            <a:r>
              <a:rPr lang="cs-CZ" sz="2000" dirty="0"/>
              <a:t> [online]. [cit. 27.12.2013]. Dostupný na WWW: http://cs.wikipedia.org/wiki/Soubor:Polidoro_da_Caravaggio_-_Saturnus-thumb.jpg </a:t>
            </a:r>
          </a:p>
          <a:p>
            <a:r>
              <a:rPr lang="cs-CZ" sz="2000" dirty="0"/>
              <a:t>NASA. </a:t>
            </a:r>
            <a:r>
              <a:rPr lang="cs-CZ" sz="2000" i="1" dirty="0"/>
              <a:t>Wikipedia.cz</a:t>
            </a:r>
            <a:r>
              <a:rPr lang="cs-CZ" sz="2000" dirty="0"/>
              <a:t> [online]. [cit. 27.12.2013]. Dostupný na WWW: http://cs.wikipedia.org/wiki/Soubor:Uranus.jpg </a:t>
            </a:r>
          </a:p>
          <a:p>
            <a:r>
              <a:rPr lang="cs-CZ" sz="2000" dirty="0"/>
              <a:t>SAINT-POL. </a:t>
            </a:r>
            <a:r>
              <a:rPr lang="cs-CZ" sz="2000" i="1" dirty="0"/>
              <a:t>Wikipedia.cz</a:t>
            </a:r>
            <a:r>
              <a:rPr lang="cs-CZ" sz="2000" dirty="0"/>
              <a:t> [online]. [cit. 27.12.2013]. Dostupný na WWW: http://cs.wikipedia.org/wiki/Soubor:Aion_mosaic_Glyptothek_Munich_W504.jpg </a:t>
            </a:r>
          </a:p>
          <a:p>
            <a:r>
              <a:rPr lang="cs-CZ" sz="2000" dirty="0"/>
              <a:t>NASA. </a:t>
            </a:r>
            <a:r>
              <a:rPr lang="cs-CZ" sz="2000" i="1" dirty="0"/>
              <a:t>Wikipedia.cz</a:t>
            </a:r>
            <a:r>
              <a:rPr lang="cs-CZ" sz="2000" dirty="0"/>
              <a:t> [online]. [cit. 27.12.2013]. Dostupný na WWW: http://cs.wikipedia.org/wiki/Soubor:Neptune_Full_Disk_View_-_GPN-2000-000443.jpg </a:t>
            </a:r>
          </a:p>
          <a:p>
            <a:r>
              <a:rPr lang="cs-CZ" sz="2000" dirty="0"/>
              <a:t>THE YORCK PROJECT. </a:t>
            </a:r>
            <a:r>
              <a:rPr lang="cs-CZ" sz="2000" i="1" dirty="0"/>
              <a:t>Wikipedia.cz</a:t>
            </a:r>
            <a:r>
              <a:rPr lang="cs-CZ" sz="2000" dirty="0"/>
              <a:t> [online]. [cit. 27.12.2013]. Dostupný na WWW: http://cs.wikipedia.org/wiki/Soubor:Angelo_Bronzino_048.jpg </a:t>
            </a:r>
          </a:p>
          <a:p>
            <a:r>
              <a:rPr lang="cs-CZ" sz="2000" dirty="0"/>
              <a:t>NASA. </a:t>
            </a:r>
            <a:r>
              <a:rPr lang="cs-CZ" sz="2000" i="1" dirty="0"/>
              <a:t>Wikipedia.cz</a:t>
            </a:r>
            <a:r>
              <a:rPr lang="cs-CZ" sz="2000" dirty="0"/>
              <a:t> [online]. [cit. 27.12.2013]. Dostupný na WWW: http://cs.wikipedia.org/wiki/Soubor:Solar_planets.jpg 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8561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7756</TotalTime>
  <Words>976</Words>
  <Application>Microsoft Office PowerPoint</Application>
  <PresentationFormat>Předvádění na obrazovce (4:3)</PresentationFormat>
  <Paragraphs>185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Základní škola a Mateřská škola Bílá Třemešná, okres Trutnov</vt:lpstr>
      <vt:lpstr>Anotace</vt:lpstr>
      <vt:lpstr>PLANETY</vt:lpstr>
      <vt:lpstr>Planety</vt:lpstr>
      <vt:lpstr>Prezentace aplikace PowerPoint</vt:lpstr>
      <vt:lpstr>Prezentace aplikace PowerPoint</vt:lpstr>
      <vt:lpstr>MERKUR  </vt:lpstr>
      <vt:lpstr>VENUŠE</vt:lpstr>
      <vt:lpstr>ZEMĚ </vt:lpstr>
      <vt:lpstr>MARS </vt:lpstr>
      <vt:lpstr>JUPITER</vt:lpstr>
      <vt:lpstr>SATURN</vt:lpstr>
      <vt:lpstr>URAN</vt:lpstr>
      <vt:lpstr>NEPTUN</vt:lpstr>
      <vt:lpstr>Takže ještě jednou:</vt:lpstr>
      <vt:lpstr>Prezentace aplikace PowerPoint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Miluše Senetová</cp:lastModifiedBy>
  <cp:revision>121</cp:revision>
  <dcterms:created xsi:type="dcterms:W3CDTF">2013-05-10T12:01:16Z</dcterms:created>
  <dcterms:modified xsi:type="dcterms:W3CDTF">2014-03-11T20:35:47Z</dcterms:modified>
</cp:coreProperties>
</file>