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4" r:id="rId4"/>
    <p:sldId id="265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00FF"/>
    <a:srgbClr val="FF00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53" autoAdjust="0"/>
    <p:restoredTop sz="94660"/>
  </p:normalViewPr>
  <p:slideViewPr>
    <p:cSldViewPr>
      <p:cViewPr>
        <p:scale>
          <a:sx n="75" d="100"/>
          <a:sy n="75" d="100"/>
        </p:scale>
        <p:origin x="-924" y="-7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CDD16F74-F2BF-413C-BE9C-65FFDE55B907}" type="datetimeFigureOut">
              <a:rPr lang="cs-CZ"/>
              <a:pPr>
                <a:defRPr/>
              </a:pPr>
              <a:t>11.3.2014</a:t>
            </a:fld>
            <a:endParaRPr lang="cs-CZ"/>
          </a:p>
        </p:txBody>
      </p:sp>
      <p:sp>
        <p:nvSpPr>
          <p:cNvPr id="819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C8129755-77CB-449B-BEA2-D474E685F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184956-5D0F-4A41-B5D0-A00998C9B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47B01A-83B6-463F-8566-65D9E97193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C79E45-CAD8-4282-B580-F71C9D180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0057C4-7629-4D84-8B6E-6705C790B1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DA7CC7-E386-4F54-B16D-93F7EEC1C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F68832-5C70-4B6A-9FE0-0A81F7619C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DA35AA-1726-4823-8623-37718C200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258788-43F9-43FF-A841-7FABFF6094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9FF97-2F69-4076-9C20-B2D5E6F331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4D2889-6B6E-45C6-9A49-C6D665523A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811000-EEBF-437A-90AB-26B2749AC1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8949EB-97B2-497F-9CE4-93BA02219F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EC53CA8-C5D9-469A-8597-55B02C1FDE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dejiny-ceskeho-naroda.blog.cz/1102/mamut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eality-pospichal.cz/reality/nemovitost/prodej-zahrady-v-tasovicich-o-znojmo-3029?PHPSESSID=7349e1bec63617e93c96205435d99ed6" TargetMode="External"/><Relationship Id="rId4" Type="http://schemas.openxmlformats.org/officeDocument/2006/relationships/hyperlink" Target="http://witch500.blog.cz/1010/trida-w-i-t-c-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smtClean="0"/>
              <a:t>CELÁ ČÍSLA 1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5013325"/>
            <a:ext cx="6400800" cy="719138"/>
          </a:xfrm>
        </p:spPr>
        <p:txBody>
          <a:bodyPr/>
          <a:lstStyle/>
          <a:p>
            <a:pPr eaLnBrk="1" hangingPunct="1"/>
            <a:r>
              <a:rPr lang="cs-CZ" dirty="0" smtClean="0"/>
              <a:t>- Opakování – přirozená čísla</a:t>
            </a: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2053" name="Obrázek 1" descr="imagesCAC265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082" name="Group 34"/>
          <p:cNvGraphicFramePr>
            <a:graphicFrameLocks noGrp="1"/>
          </p:cNvGraphicFramePr>
          <p:nvPr/>
        </p:nvGraphicFramePr>
        <p:xfrm>
          <a:off x="1042988" y="1484313"/>
          <a:ext cx="7129462" cy="1960517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CELÁ ČÍSLA 1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VY_42_INOVACE_01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0525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Co to jsou celá čísla 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196975"/>
            <a:ext cx="8713788" cy="6762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Začneme jak se má – od začátku.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 Pamatuješ si na PŘIROZENÁ ČÍSLA ?</a:t>
            </a: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3077" name="Zástupný symbol pro obsah 4"/>
          <p:cNvPicPr>
            <a:picLocks noGrp="1" noChangeAspect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2708275"/>
            <a:ext cx="2187575" cy="2187575"/>
          </a:xfrm>
        </p:spPr>
      </p:pic>
      <p:sp>
        <p:nvSpPr>
          <p:cNvPr id="14" name="Rectangle 3"/>
          <p:cNvSpPr txBox="1">
            <a:spLocks noChangeArrowheads="1"/>
          </p:cNvSpPr>
          <p:nvPr/>
        </p:nvSpPr>
        <p:spPr bwMode="auto">
          <a:xfrm>
            <a:off x="179388" y="2198688"/>
            <a:ext cx="8856662" cy="6540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Již první lidé potřebovali vyjádřit počet něčeho. Třeba mamutů ?</a:t>
            </a:r>
          </a:p>
        </p:txBody>
      </p:sp>
      <p:pic>
        <p:nvPicPr>
          <p:cNvPr id="3079" name="Zástupný symbol pro obsah 4"/>
          <p:cNvPicPr>
            <a:picLocks noGrp="1" noChangeAspect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971550" y="3860800"/>
            <a:ext cx="2187575" cy="2187575"/>
          </a:xfrm>
        </p:spPr>
      </p:pic>
      <p:pic>
        <p:nvPicPr>
          <p:cNvPr id="3080" name="Zástupný symbol pro obsah 4"/>
          <p:cNvPicPr>
            <a:picLocks noGrp="1" noChangeAspect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124075" y="2852738"/>
            <a:ext cx="2187575" cy="2187575"/>
          </a:xfrm>
        </p:spPr>
      </p:pic>
      <p:pic>
        <p:nvPicPr>
          <p:cNvPr id="3081" name="Zástupný symbol pro obsah 4"/>
          <p:cNvPicPr>
            <a:picLocks noGrp="1" noChangeAspect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419475" y="3644900"/>
            <a:ext cx="2187575" cy="2187575"/>
          </a:xfrm>
        </p:spPr>
      </p:pic>
      <p:pic>
        <p:nvPicPr>
          <p:cNvPr id="3082" name="Zástupný symbol pro obsah 4"/>
          <p:cNvPicPr>
            <a:picLocks noGrp="1" noChangeAspect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3438" y="2852738"/>
            <a:ext cx="2187575" cy="2187575"/>
          </a:xfrm>
        </p:spPr>
      </p:pic>
      <p:pic>
        <p:nvPicPr>
          <p:cNvPr id="3083" name="Zástupný symbol pro obsah 4"/>
          <p:cNvPicPr>
            <a:picLocks noGrp="1" noChangeAspect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659563" y="3141663"/>
            <a:ext cx="2187575" cy="2187575"/>
          </a:xfrm>
        </p:spPr>
      </p:pic>
      <p:sp>
        <p:nvSpPr>
          <p:cNvPr id="22" name="Rectangle 3"/>
          <p:cNvSpPr txBox="1">
            <a:spLocks noChangeArrowheads="1"/>
          </p:cNvSpPr>
          <p:nvPr/>
        </p:nvSpPr>
        <p:spPr bwMode="auto">
          <a:xfrm>
            <a:off x="254000" y="5935663"/>
            <a:ext cx="885825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Tvoji rodiče byli na tom již mnohem lépe. V učebnicích měli o přirozených číslech, že vyjadřují počet kachen na rybníce.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8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4000" y="333375"/>
            <a:ext cx="8713788" cy="6762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Jen tak mimochodem – víš co máš v učebnici ty ?</a:t>
            </a:r>
            <a:endParaRPr lang="cs-CZ" sz="2400" smtClean="0">
              <a:solidFill>
                <a:srgbClr val="002060"/>
              </a:solidFill>
            </a:endParaRPr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3"/>
          <p:cNvSpPr txBox="1">
            <a:spLocks noChangeArrowheads="1"/>
          </p:cNvSpPr>
          <p:nvPr/>
        </p:nvSpPr>
        <p:spPr bwMode="auto">
          <a:xfrm>
            <a:off x="4427538" y="1038225"/>
            <a:ext cx="4230687" cy="20875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No ano, pamatuješ si to správně –  vyjadřují počet spolužáků nebo počet stromů v zahradě pana Zahradníčka.</a:t>
            </a:r>
          </a:p>
        </p:txBody>
      </p:sp>
      <p:pic>
        <p:nvPicPr>
          <p:cNvPr id="4101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000" y="1019175"/>
            <a:ext cx="3768725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Zástupný symbol pro obsah 9"/>
          <p:cNvPicPr>
            <a:picLocks noGrp="1" noChangeAspect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859338" y="3644900"/>
            <a:ext cx="3568700" cy="2481263"/>
          </a:xfrm>
        </p:spPr>
      </p:pic>
      <p:sp>
        <p:nvSpPr>
          <p:cNvPr id="23" name="Rectangle 3"/>
          <p:cNvSpPr txBox="1">
            <a:spLocks noChangeArrowheads="1"/>
          </p:cNvSpPr>
          <p:nvPr/>
        </p:nvSpPr>
        <p:spPr bwMode="auto">
          <a:xfrm>
            <a:off x="222250" y="4437063"/>
            <a:ext cx="4176713" cy="20875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Asi pro humor autoři dodali, že ještě jde o počet aut na parkovišti a přidali obrázky mrkve a kostek.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123825" y="188913"/>
            <a:ext cx="9020175" cy="1368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Paní učitelka ať se ti moc nesměje –  možná tam měla počet prvků v dané množině. S množinami se jistě rád pobavíš především na střední škole.</a:t>
            </a:r>
          </a:p>
        </p:txBody>
      </p:sp>
      <p:sp>
        <p:nvSpPr>
          <p:cNvPr id="5" name="Ovál 4"/>
          <p:cNvSpPr/>
          <p:nvPr/>
        </p:nvSpPr>
        <p:spPr>
          <a:xfrm>
            <a:off x="5148263" y="1196975"/>
            <a:ext cx="3816350" cy="201612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5125" name="Zástupný symbol pro obsah 5"/>
          <p:cNvPicPr>
            <a:picLocks noGrp="1" noChangeAspect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435600" y="1916113"/>
            <a:ext cx="936625" cy="936625"/>
          </a:xfrm>
        </p:spPr>
      </p:pic>
      <p:pic>
        <p:nvPicPr>
          <p:cNvPr id="5126" name="Zástupný symbol pro obsah 5"/>
          <p:cNvPicPr>
            <a:picLocks noGrp="1" noChangeAspect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138863" y="1557338"/>
            <a:ext cx="935037" cy="935037"/>
          </a:xfrm>
        </p:spPr>
      </p:pic>
      <p:pic>
        <p:nvPicPr>
          <p:cNvPr id="5127" name="Zástupný symbol pro obsah 5"/>
          <p:cNvPicPr>
            <a:picLocks noGrp="1" noChangeAspect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588125" y="2060575"/>
            <a:ext cx="936625" cy="928688"/>
          </a:xfrm>
        </p:spPr>
      </p:pic>
      <p:pic>
        <p:nvPicPr>
          <p:cNvPr id="5128" name="Zástupný symbol pro obsah 5"/>
          <p:cNvPicPr>
            <a:picLocks noGrp="1" noChangeAspect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056438" y="1293813"/>
            <a:ext cx="936625" cy="927100"/>
          </a:xfrm>
        </p:spPr>
      </p:pic>
      <p:pic>
        <p:nvPicPr>
          <p:cNvPr id="5129" name="Zástupný symbol pro obsah 5"/>
          <p:cNvPicPr>
            <a:picLocks noGrp="1" noChangeAspect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742238" y="1916113"/>
            <a:ext cx="936625" cy="928687"/>
          </a:xfrm>
        </p:spPr>
      </p:pic>
      <p:sp>
        <p:nvSpPr>
          <p:cNvPr id="20" name="Rectangle 3"/>
          <p:cNvSpPr txBox="1">
            <a:spLocks noChangeArrowheads="1"/>
          </p:cNvSpPr>
          <p:nvPr/>
        </p:nvSpPr>
        <p:spPr bwMode="auto">
          <a:xfrm>
            <a:off x="123825" y="3573463"/>
            <a:ext cx="9175750" cy="3168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 dirty="0">
                <a:solidFill>
                  <a:srgbClr val="FF0000"/>
                </a:solidFill>
              </a:rPr>
              <a:t>Všechno je správně !  </a:t>
            </a:r>
            <a:r>
              <a:rPr lang="cs-CZ" sz="2400" b="1" dirty="0"/>
              <a:t>PŘIROZENÁ ČÍSLA </a:t>
            </a:r>
            <a:r>
              <a:rPr lang="cs-CZ" sz="2400" dirty="0"/>
              <a:t>vyjadřují počet  věcí, předmětů a je </a:t>
            </a:r>
            <a:r>
              <a:rPr lang="cs-CZ" sz="2400" dirty="0" smtClean="0"/>
              <a:t>jedno, </a:t>
            </a:r>
            <a:r>
              <a:rPr lang="cs-CZ" sz="2400" dirty="0"/>
              <a:t>zda jde o auta, stromy, kachny, spolužáky nebo mamuty.</a:t>
            </a:r>
          </a:p>
          <a:p>
            <a:pPr marL="342900" indent="-342900">
              <a:spcBef>
                <a:spcPct val="20000"/>
              </a:spcBef>
            </a:pPr>
            <a:endParaRPr lang="cs-CZ" sz="2400" dirty="0"/>
          </a:p>
          <a:p>
            <a:pPr marL="342900" indent="-342900">
              <a:spcBef>
                <a:spcPct val="20000"/>
              </a:spcBef>
            </a:pPr>
            <a:r>
              <a:rPr lang="cs-CZ" sz="2400" dirty="0"/>
              <a:t>Číslo  PŘIROZENÉ  proto je  1</a:t>
            </a:r>
            <a:r>
              <a:rPr lang="en-US" sz="2400" dirty="0">
                <a:cs typeface="Arial" charset="0"/>
              </a:rPr>
              <a:t>;</a:t>
            </a:r>
            <a:r>
              <a:rPr lang="cs-CZ" sz="2400" dirty="0"/>
              <a:t> 2</a:t>
            </a:r>
            <a:r>
              <a:rPr lang="en-US" dirty="0"/>
              <a:t>;</a:t>
            </a:r>
            <a:r>
              <a:rPr lang="cs-CZ" sz="2400" dirty="0"/>
              <a:t> 3</a:t>
            </a:r>
            <a:r>
              <a:rPr lang="en-US" dirty="0"/>
              <a:t>;</a:t>
            </a:r>
            <a:r>
              <a:rPr lang="cs-CZ" sz="2400" dirty="0"/>
              <a:t> 4</a:t>
            </a:r>
            <a:r>
              <a:rPr lang="en-US" dirty="0"/>
              <a:t>;</a:t>
            </a:r>
            <a:r>
              <a:rPr lang="cs-CZ" sz="2400" dirty="0"/>
              <a:t> 5  atd., třeba i  1000000.</a:t>
            </a:r>
          </a:p>
          <a:p>
            <a:pPr marL="342900" indent="-342900">
              <a:spcBef>
                <a:spcPct val="20000"/>
              </a:spcBef>
            </a:pPr>
            <a:endParaRPr lang="cs-CZ" sz="2400" dirty="0"/>
          </a:p>
          <a:p>
            <a:pPr marL="342900" indent="-342900">
              <a:spcBef>
                <a:spcPct val="20000"/>
              </a:spcBef>
            </a:pPr>
            <a:r>
              <a:rPr lang="cs-CZ" sz="2400" dirty="0"/>
              <a:t>Číslem PŘIROZENÝM  </a:t>
            </a:r>
            <a:r>
              <a:rPr lang="cs-CZ" sz="2400" u="sng" dirty="0"/>
              <a:t>není</a:t>
            </a:r>
            <a:r>
              <a:rPr lang="cs-CZ" sz="2400" dirty="0"/>
              <a:t>  0</a:t>
            </a:r>
            <a:r>
              <a:rPr lang="en-US" dirty="0"/>
              <a:t>;</a:t>
            </a:r>
            <a:r>
              <a:rPr lang="cs-CZ" sz="2400" dirty="0"/>
              <a:t>  0,1</a:t>
            </a:r>
            <a:r>
              <a:rPr lang="en-US" dirty="0"/>
              <a:t>;</a:t>
            </a:r>
            <a:r>
              <a:rPr lang="cs-CZ" sz="2400" dirty="0"/>
              <a:t> 12,4</a:t>
            </a:r>
            <a:r>
              <a:rPr lang="en-US" dirty="0"/>
              <a:t>;</a:t>
            </a:r>
            <a:r>
              <a:rPr lang="cs-CZ" sz="2400" dirty="0"/>
              <a:t> -2</a:t>
            </a:r>
            <a:r>
              <a:rPr lang="en-US" dirty="0"/>
              <a:t>;</a:t>
            </a:r>
            <a:r>
              <a:rPr lang="cs-CZ" sz="2400" dirty="0"/>
              <a:t>   ⅞</a:t>
            </a:r>
            <a:r>
              <a:rPr lang="en-US" dirty="0"/>
              <a:t>;</a:t>
            </a:r>
            <a:r>
              <a:rPr lang="cs-CZ" sz="2400" dirty="0"/>
              <a:t>  7,0002.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4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34925" y="333375"/>
            <a:ext cx="9018588" cy="7191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Příklad 1 : Vypiš do sešitu čísla přirozená</a:t>
            </a:r>
          </a:p>
        </p:txBody>
      </p:sp>
      <p:sp>
        <p:nvSpPr>
          <p:cNvPr id="21" name="Rectangle 3"/>
          <p:cNvSpPr txBox="1">
            <a:spLocks noChangeArrowheads="1"/>
          </p:cNvSpPr>
          <p:nvPr/>
        </p:nvSpPr>
        <p:spPr bwMode="auto">
          <a:xfrm>
            <a:off x="250825" y="1052513"/>
            <a:ext cx="1728788" cy="2089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457200" indent="-457200">
              <a:spcBef>
                <a:spcPct val="20000"/>
              </a:spcBef>
              <a:buFontTx/>
              <a:buAutoNum type="alphaLcParenR"/>
            </a:pPr>
            <a:r>
              <a:rPr lang="cs-CZ" sz="2400"/>
              <a:t>12,3                         </a:t>
            </a:r>
          </a:p>
          <a:p>
            <a:pPr marL="457200" indent="-457200">
              <a:spcBef>
                <a:spcPct val="20000"/>
              </a:spcBef>
              <a:buFontTx/>
              <a:buAutoNum type="alphaLcParenR"/>
            </a:pPr>
            <a:r>
              <a:rPr lang="cs-CZ" sz="2400"/>
              <a:t>- 200</a:t>
            </a:r>
          </a:p>
          <a:p>
            <a:pPr marL="457200" indent="-457200">
              <a:spcBef>
                <a:spcPct val="20000"/>
              </a:spcBef>
              <a:buFontTx/>
              <a:buAutoNum type="alphaLcParenR"/>
            </a:pPr>
            <a:r>
              <a:rPr lang="cs-CZ" sz="2400"/>
              <a:t>250</a:t>
            </a:r>
          </a:p>
          <a:p>
            <a:pPr marL="457200" indent="-457200">
              <a:spcBef>
                <a:spcPct val="20000"/>
              </a:spcBef>
              <a:buFontTx/>
              <a:buAutoNum type="alphaLcParenR"/>
            </a:pPr>
            <a:r>
              <a:rPr lang="cs-CZ" sz="2400"/>
              <a:t>0,13            </a:t>
            </a:r>
          </a:p>
        </p:txBody>
      </p:sp>
      <p:sp>
        <p:nvSpPr>
          <p:cNvPr id="22" name="Rectangle 3"/>
          <p:cNvSpPr txBox="1">
            <a:spLocks noChangeArrowheads="1"/>
          </p:cNvSpPr>
          <p:nvPr/>
        </p:nvSpPr>
        <p:spPr bwMode="auto">
          <a:xfrm>
            <a:off x="3851275" y="1052513"/>
            <a:ext cx="1728788" cy="20875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</a:pPr>
            <a:r>
              <a:rPr lang="cs-CZ" sz="2400"/>
              <a:t>e)  0</a:t>
            </a:r>
          </a:p>
          <a:p>
            <a:pPr>
              <a:spcBef>
                <a:spcPct val="20000"/>
              </a:spcBef>
              <a:buFontTx/>
              <a:buAutoNum type="alphaLcParenR" startAt="6"/>
            </a:pPr>
            <a:r>
              <a:rPr lang="cs-CZ" sz="2400"/>
              <a:t>  ½</a:t>
            </a:r>
          </a:p>
          <a:p>
            <a:pPr>
              <a:spcBef>
                <a:spcPct val="20000"/>
              </a:spcBef>
              <a:buFontTx/>
              <a:buAutoNum type="alphaLcParenR" startAt="6"/>
            </a:pPr>
            <a:r>
              <a:rPr lang="cs-CZ" sz="2400"/>
              <a:t> 120</a:t>
            </a:r>
          </a:p>
          <a:p>
            <a:pPr>
              <a:spcBef>
                <a:spcPct val="20000"/>
              </a:spcBef>
              <a:buFontTx/>
              <a:buAutoNum type="alphaLcParenR" startAt="6"/>
            </a:pPr>
            <a:r>
              <a:rPr lang="cs-CZ" sz="2400"/>
              <a:t> 200000            </a:t>
            </a:r>
          </a:p>
        </p:txBody>
      </p:sp>
      <p:sp>
        <p:nvSpPr>
          <p:cNvPr id="23" name="Rectangle 3"/>
          <p:cNvSpPr txBox="1">
            <a:spLocks noChangeArrowheads="1"/>
          </p:cNvSpPr>
          <p:nvPr/>
        </p:nvSpPr>
        <p:spPr bwMode="auto">
          <a:xfrm>
            <a:off x="176213" y="3716338"/>
            <a:ext cx="8716962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Příklad 2 : Vypiš příklady, kde množství lze vyjádřit přirozeným číslem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1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1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8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10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2400" u="sng" dirty="0" smtClean="0"/>
              <a:t>Odkazy a uvedení autorů :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/>
              <a:t>1) Obrázky</a:t>
            </a:r>
            <a:r>
              <a:rPr lang="cs-CZ" sz="2000" smtClean="0"/>
              <a:t>, náčrty a schémata </a:t>
            </a:r>
            <a:r>
              <a:rPr lang="cs-CZ" sz="2000" dirty="0" smtClean="0"/>
              <a:t>:  Mgr. Michal Divíšek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/>
              <a:t>2) Snímky :</a:t>
            </a:r>
          </a:p>
          <a:p>
            <a:pPr>
              <a:defRPr/>
            </a:pPr>
            <a:r>
              <a:rPr lang="cs-CZ" sz="1800" u="sng" dirty="0">
                <a:hlinkClick r:id="rId3"/>
              </a:rPr>
              <a:t>http://dejiny-ceskeho-naroda.blog.cz/1102/mamut</a:t>
            </a:r>
            <a:endParaRPr lang="cs-CZ" sz="1800" dirty="0"/>
          </a:p>
          <a:p>
            <a:pPr>
              <a:defRPr/>
            </a:pPr>
            <a:r>
              <a:rPr lang="cs-CZ" sz="1800" u="sng" dirty="0">
                <a:hlinkClick r:id="rId4"/>
              </a:rPr>
              <a:t>http://witch500.blog.cz/1010/trida-w-i-t-c-h</a:t>
            </a:r>
            <a:endParaRPr lang="cs-CZ" sz="1800" dirty="0"/>
          </a:p>
          <a:p>
            <a:pPr>
              <a:defRPr/>
            </a:pPr>
            <a:r>
              <a:rPr lang="cs-CZ" sz="1800" u="sng" dirty="0">
                <a:hlinkClick r:id="rId5"/>
              </a:rPr>
              <a:t>http://www.reality-pospichal.cz/reality/nemovitost/prodej-zahrady-v-tasovicich-o-znojmo-3029?PHPSESSID=7349e1bec63617e93c96205435d99ed6</a:t>
            </a:r>
            <a:endParaRPr lang="cs-CZ" sz="1800" dirty="0"/>
          </a:p>
          <a:p>
            <a:pPr marL="0" indent="0" eaLnBrk="1" hangingPunct="1">
              <a:buFontTx/>
              <a:buNone/>
              <a:defRPr/>
            </a:pPr>
            <a:endParaRPr lang="cs-CZ" sz="1800" dirty="0" smtClean="0"/>
          </a:p>
        </p:txBody>
      </p:sp>
      <p:sp>
        <p:nvSpPr>
          <p:cNvPr id="7171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658</TotalTime>
  <Words>319</Words>
  <Application>Microsoft Office PowerPoint</Application>
  <PresentationFormat>Předvádění na obrazovce (4:3)</PresentationFormat>
  <Paragraphs>46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Výchozí návrh</vt:lpstr>
      <vt:lpstr>CELÁ ČÍSLA 1</vt:lpstr>
      <vt:lpstr>Co to jsou celá čísla ?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Dum</cp:lastModifiedBy>
  <cp:revision>45</cp:revision>
  <dcterms:created xsi:type="dcterms:W3CDTF">2011-04-20T17:56:56Z</dcterms:created>
  <dcterms:modified xsi:type="dcterms:W3CDTF">2014-03-11T21:33:27Z</dcterms:modified>
</cp:coreProperties>
</file>