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26" r:id="rId1"/>
  </p:sldMasterIdLst>
  <p:notesMasterIdLst>
    <p:notesMasterId r:id="rId13"/>
  </p:notesMasterIdLst>
  <p:sldIdLst>
    <p:sldId id="293" r:id="rId2"/>
    <p:sldId id="294" r:id="rId3"/>
    <p:sldId id="282" r:id="rId4"/>
    <p:sldId id="283" r:id="rId5"/>
    <p:sldId id="296" r:id="rId6"/>
    <p:sldId id="290" r:id="rId7"/>
    <p:sldId id="284" r:id="rId8"/>
    <p:sldId id="288" r:id="rId9"/>
    <p:sldId id="292" r:id="rId10"/>
    <p:sldId id="285" r:id="rId11"/>
    <p:sldId id="295" r:id="rId12"/>
  </p:sldIdLst>
  <p:sldSz cx="10080625" cy="7559675"/>
  <p:notesSz cx="7559675" cy="10691813"/>
  <p:defaultTextStyle>
    <a:defPPr>
      <a:defRPr lang="en-GB"/>
    </a:defPPr>
    <a:lvl1pPr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1pPr>
    <a:lvl2pPr marL="742950" indent="-28575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2pPr>
    <a:lvl3pPr marL="1143000" indent="-22860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3pPr>
    <a:lvl4pPr marL="1600200" indent="-22860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4pPr>
    <a:lvl5pPr marL="2057400" indent="-228600" algn="l" defTabSz="449263" rtl="0" fontAlgn="base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>
      <p:cViewPr varScale="1">
        <p:scale>
          <a:sx n="68" d="100"/>
          <a:sy n="68" d="100"/>
        </p:scale>
        <p:origin x="1266" y="6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6" name="AutoShape 4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Rectangle 5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37175" cy="400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8" name="Rectangle 6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0438" cy="480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endParaRPr lang="cs-CZ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endParaRPr lang="cs-CZ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ftr"/>
          </p:nvPr>
        </p:nvSpPr>
        <p:spPr bwMode="auto">
          <a:xfrm>
            <a:off x="0" y="10155238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endParaRPr lang="cs-CZ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5238"/>
            <a:ext cx="3273425" cy="52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Lucida Sans Unicode" panose="020B0602030504020204" pitchFamily="34" charset="0"/>
              </a:defRPr>
            </a:lvl1pPr>
          </a:lstStyle>
          <a:p>
            <a:fld id="{8E317DF0-D898-4978-B5F7-9593031B124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4632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8075" y="812800"/>
            <a:ext cx="5334000" cy="40005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7021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FD804-5CA1-4DC2-9183-E06CA15D5856}" type="datetime1">
              <a:rPr lang="cs-CZ" smtClean="0"/>
              <a:t>10. 3. 2014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3FE34-7BFC-423A-89AF-035B493A7F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50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A28BC-4E12-4781-9260-4848DE4A09A3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720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5459F-7627-4731-9FC7-39B9205588EA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2A5BC-0C88-48F3-8533-F54641692A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187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D4539-E975-4E0E-9E08-AAD23B0BB32C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85CF2-FCEB-4032-A5BA-573089665E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717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9D407D-D82E-4EE0-BC0F-CB49E31F7A1C}" type="datetime1">
              <a:rPr lang="cs-CZ" smtClean="0"/>
              <a:t>10. 3. 2014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2C54CB-1C67-4DB9-81CE-D2B25D51EE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438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5F0AC-45E1-43AD-8DF0-B6A0E8F9F17A}" type="datetime1">
              <a:rPr lang="cs-CZ" smtClean="0"/>
              <a:t>10. 3. 2014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1E60-29FD-4480-AF96-8811FDA5AA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07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80228-663E-4813-BC6C-CD21CA325977}" type="datetime1">
              <a:rPr lang="cs-CZ" smtClean="0"/>
              <a:t>10. 3. 2014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B54ED8-C8FD-4B1B-9FB6-0B5563B6C1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01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3272-44AF-4CBF-B50B-628973BED1D7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E3496-5F20-4965-9102-7DCF4ABE0D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384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0ECA2-DA39-43A8-A7DE-F338779108DD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4B461-698A-4EE9-B8B0-7CFE3C494A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150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0C0211-8367-4450-BDD7-D06E169711BC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252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7BE90-4462-417A-A956-1F6732709F26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030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8F427-2612-4A39-9CE0-312086F05295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817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3977-0778-43F5-AA18-15D51F482491}" type="datetime1">
              <a:rPr lang="cs-CZ" smtClean="0"/>
              <a:t>10. 3. 2014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232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DA7C4-F701-440F-884A-62C97EB7AFA5}" type="datetime1">
              <a:rPr lang="cs-CZ" smtClean="0"/>
              <a:t>10. 3. 2014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159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7241C-5E16-4883-8610-745C10E8F40D}" type="datetime1">
              <a:rPr lang="cs-CZ" smtClean="0"/>
              <a:t>10. 3. 2014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8FAA3-E909-487F-BF43-4F3A1079D1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692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96DC2-AC3B-4B69-8ACC-252B36F95A0A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105A3-41B8-41F9-A4E9-8C56F2A212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344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C21EA-D44B-4EA8-8915-ACD889C37E88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A299D-E51A-47AF-AAF7-CB225A0F9F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582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B226027B-06E4-4CD7-9907-EDB7335EFC92}" type="datetime1">
              <a:rPr lang="cs-CZ" smtClean="0"/>
              <a:t>10. 3. 2014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746A407E-34FA-43DD-A070-ED91922AD7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0351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hf sldNum="0" hdr="0" ftr="0" dt="0"/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eiosis.png" TargetMode="External"/><Relationship Id="rId2" Type="http://schemas.openxmlformats.org/officeDocument/2006/relationships/hyperlink" Target="http://commons.wikimedia.org/wiki/File:Meiosis_main_steps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9700560"/>
              </p:ext>
            </p:extLst>
          </p:nvPr>
        </p:nvGraphicFramePr>
        <p:xfrm>
          <a:off x="912787" y="2430455"/>
          <a:ext cx="8493177" cy="2806044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VY_32_INOVACE_1C_11_Segregace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a rekombinace 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chromozomu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088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 prezentaci se studenti seznámí s procesy, ke kterým dochází v průběhu redukčního dělení buněk (meióze), konkrétně s rozchodem  a rekombinací chromozomů v procesu </a:t>
            </a:r>
            <a:r>
              <a:rPr lang="cs-CZ" dirty="0" err="1" smtClean="0"/>
              <a:t>crossing</a:t>
            </a:r>
            <a:r>
              <a:rPr lang="cs-CZ" dirty="0" smtClean="0"/>
              <a:t>- </a:t>
            </a:r>
            <a:r>
              <a:rPr lang="cs-CZ" dirty="0" err="1" smtClean="0"/>
              <a:t>over</a:t>
            </a:r>
            <a:r>
              <a:rPr lang="cs-CZ" dirty="0" smtClean="0"/>
              <a:t>; předpokládá se, že studenti jsou již s meiózou podrobněji seznámeni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závěr prezentace je doplněn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slova:</a:t>
            </a:r>
            <a:r>
              <a:rPr lang="cs-CZ" dirty="0" smtClean="0"/>
              <a:t> meióza, pohlavní buňky, gametogeneze, segregace chromozomů, </a:t>
            </a:r>
            <a:r>
              <a:rPr lang="cs-CZ" dirty="0" err="1" smtClean="0"/>
              <a:t>crossing</a:t>
            </a:r>
            <a:r>
              <a:rPr lang="cs-CZ" dirty="0" smtClean="0"/>
              <a:t>- </a:t>
            </a:r>
            <a:r>
              <a:rPr lang="cs-CZ" dirty="0" err="1" smtClean="0"/>
              <a:t>over</a:t>
            </a:r>
            <a:r>
              <a:rPr lang="cs-CZ" dirty="0" smtClean="0"/>
              <a:t>, rekombinace chromozomů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1453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SEGREGACE A REKOMBINACE CHROMOZOMŮ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0394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Segregace chromozomů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>
                <a:latin typeface="Arial" panose="020B0604020202020204" pitchFamily="34" charset="0"/>
              </a:rPr>
              <a:t>diploidní </a:t>
            </a:r>
            <a:r>
              <a:rPr lang="cs-CZ" sz="2800" dirty="0" err="1">
                <a:latin typeface="Arial" panose="020B0604020202020204" pitchFamily="34" charset="0"/>
              </a:rPr>
              <a:t>prapohlavní</a:t>
            </a:r>
            <a:r>
              <a:rPr lang="cs-CZ" sz="2800" dirty="0">
                <a:latin typeface="Arial" panose="020B0604020202020204" pitchFamily="34" charset="0"/>
              </a:rPr>
              <a:t> buňky (2n) prochází redukčním </a:t>
            </a:r>
            <a:r>
              <a:rPr lang="cs-CZ" sz="2800" dirty="0" smtClean="0">
                <a:latin typeface="Arial" panose="020B0604020202020204" pitchFamily="34" charset="0"/>
              </a:rPr>
              <a:t>dělením = </a:t>
            </a:r>
            <a:r>
              <a:rPr lang="cs-CZ" sz="2800" b="1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meiózou</a:t>
            </a:r>
            <a:r>
              <a:rPr lang="cs-CZ" sz="2800" dirty="0" smtClean="0">
                <a:latin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</a:rPr>
              <a:t>na jehož konci jsou haploidní pohlavní buňky (n).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>
                <a:latin typeface="Arial" panose="020B0604020202020204" pitchFamily="34" charset="0"/>
              </a:rPr>
              <a:t>samčí  </a:t>
            </a:r>
            <a:r>
              <a:rPr lang="cs-CZ" sz="2800" dirty="0">
                <a:latin typeface="Arial" panose="020B0604020202020204" pitchFamily="34" charset="0"/>
              </a:rPr>
              <a:t>a samičí jedinci tvoří v zárodečných tkáních pohlavní buňky (gamety) procesem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gametogeneze (oogeneze, </a:t>
            </a:r>
            <a:r>
              <a:rPr lang="cs-CZ" sz="2800" b="1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spermatogeneze)</a:t>
            </a:r>
            <a:endParaRPr lang="cs-CZ" sz="28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</a:rPr>
              <a:t>při </a:t>
            </a:r>
            <a:r>
              <a:rPr lang="cs-CZ" sz="2800" dirty="0">
                <a:latin typeface="Arial" panose="020B0604020202020204" pitchFamily="34" charset="0"/>
              </a:rPr>
              <a:t>meióze dochází k </a:t>
            </a:r>
            <a:r>
              <a:rPr lang="cs-CZ" sz="2800" dirty="0" smtClean="0">
                <a:latin typeface="Arial" panose="020B0604020202020204" pitchFamily="34" charset="0"/>
              </a:rPr>
              <a:t>rozchodu = </a:t>
            </a:r>
            <a:r>
              <a:rPr lang="cs-CZ" sz="2800" b="1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segregaci </a:t>
            </a:r>
            <a:r>
              <a:rPr lang="cs-CZ" sz="2800" dirty="0">
                <a:latin typeface="Arial" panose="020B0604020202020204" pitchFamily="34" charset="0"/>
              </a:rPr>
              <a:t>homologních párů chromozomů do jader </a:t>
            </a:r>
            <a:r>
              <a:rPr lang="cs-CZ" sz="2800" dirty="0" err="1">
                <a:latin typeface="Arial" panose="020B0604020202020204" pitchFamily="34" charset="0"/>
              </a:rPr>
              <a:t>dceřinných</a:t>
            </a:r>
            <a:r>
              <a:rPr lang="cs-CZ" sz="2800" dirty="0">
                <a:latin typeface="Arial" panose="020B0604020202020204" pitchFamily="34" charset="0"/>
              </a:rPr>
              <a:t> buněk (gameta obsahuje pouze 1 alelu od každého genu</a:t>
            </a:r>
            <a:r>
              <a:rPr lang="cs-CZ" sz="2800" dirty="0" smtClean="0">
                <a:latin typeface="Arial" panose="020B0604020202020204" pitchFamily="34" charset="0"/>
              </a:rPr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latin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</a:rPr>
              <a:t>dochází tedy i k segregaci alel v nich umístěných</a:t>
            </a:r>
            <a:endParaRPr lang="cs-CZ" sz="2800" dirty="0">
              <a:latin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cs-CZ" sz="28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accent1"/>
                </a:solidFill>
                <a:latin typeface="Arial" panose="020B0604020202020204" pitchFamily="34" charset="0"/>
              </a:rPr>
              <a:t> </a:t>
            </a:r>
            <a:endParaRPr lang="cs-CZ" sz="28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cs-CZ" sz="2800" b="1" i="1" dirty="0" smtClean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cs-CZ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582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Meióza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6200" y="2610644"/>
            <a:ext cx="7620000" cy="3600450"/>
          </a:xfrm>
        </p:spPr>
      </p:pic>
    </p:spTree>
    <p:extLst>
      <p:ext uri="{BB962C8B-B14F-4D97-AF65-F5344CB8AC3E}">
        <p14:creationId xmlns:p14="http://schemas.microsoft.com/office/powerpoint/2010/main" val="1673103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270" y="546951"/>
            <a:ext cx="9146084" cy="6465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824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Rekombinace chromozomů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6042" y="2051645"/>
            <a:ext cx="8461540" cy="479654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 </a:t>
            </a:r>
            <a:r>
              <a:rPr lang="cs-CZ" sz="2800" dirty="0" smtClean="0">
                <a:latin typeface="Arial" panose="020B0604020202020204" pitchFamily="34" charset="0"/>
              </a:rPr>
              <a:t>geny </a:t>
            </a:r>
            <a:r>
              <a:rPr lang="cs-CZ" sz="2800" dirty="0">
                <a:latin typeface="Arial" panose="020B0604020202020204" pitchFamily="34" charset="0"/>
              </a:rPr>
              <a:t>obsažené v jednom chromozomu se dědí společně (geny jsou ve vazbě, vytváří vazebnou skupinu-viz. Morganovy zákony</a:t>
            </a:r>
            <a:r>
              <a:rPr lang="cs-CZ" sz="2800" dirty="0" smtClean="0">
                <a:latin typeface="Arial" panose="020B0604020202020204" pitchFamily="34" charset="0"/>
              </a:rPr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latin typeface="Arial" panose="020B0604020202020204" pitchFamily="34" charset="0"/>
              </a:rPr>
              <a:t> nastane-li při meióze 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crossing</a:t>
            </a:r>
            <a:r>
              <a:rPr lang="cs-CZ" sz="2800" i="1" dirty="0">
                <a:solidFill>
                  <a:schemeClr val="accent1"/>
                </a:solidFill>
                <a:latin typeface="Arial" panose="020B0604020202020204" pitchFamily="34" charset="0"/>
              </a:rPr>
              <a:t>-</a:t>
            </a:r>
            <a:r>
              <a:rPr lang="cs-CZ" sz="2800" b="1" i="1" dirty="0">
                <a:solidFill>
                  <a:schemeClr val="accent1"/>
                </a:solidFill>
                <a:latin typeface="Arial" panose="020B0604020202020204" pitchFamily="34" charset="0"/>
              </a:rPr>
              <a:t>over</a:t>
            </a:r>
            <a:r>
              <a:rPr lang="cs-CZ" sz="2800" dirty="0">
                <a:latin typeface="Arial" panose="020B0604020202020204" pitchFamily="34" charset="0"/>
              </a:rPr>
              <a:t>, dochází k výměně částí homologních chromozomů (a vloh v nich umístěných) a není tak dodržena vazba vloh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 </a:t>
            </a:r>
            <a:r>
              <a:rPr lang="cs-CZ" sz="3000" dirty="0" smtClean="0"/>
              <a:t>při </a:t>
            </a:r>
            <a:r>
              <a:rPr lang="cs-CZ" sz="3000" dirty="0" err="1" smtClean="0"/>
              <a:t>crossing</a:t>
            </a:r>
            <a:r>
              <a:rPr lang="cs-CZ" sz="3000" dirty="0" smtClean="0"/>
              <a:t>- </a:t>
            </a:r>
            <a:r>
              <a:rPr lang="cs-CZ" sz="3000" dirty="0" err="1" smtClean="0"/>
              <a:t>overu</a:t>
            </a:r>
            <a:r>
              <a:rPr lang="cs-CZ" sz="3000" dirty="0" smtClean="0"/>
              <a:t> dochází tedy k </a:t>
            </a:r>
            <a:r>
              <a:rPr lang="cs-CZ" sz="3000" b="1" i="1" dirty="0" smtClean="0">
                <a:solidFill>
                  <a:schemeClr val="accent1"/>
                </a:solidFill>
              </a:rPr>
              <a:t>rekombinaci vloh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000" dirty="0"/>
              <a:t> </a:t>
            </a:r>
            <a:r>
              <a:rPr lang="cs-CZ" sz="3000" dirty="0" smtClean="0"/>
              <a:t> nové </a:t>
            </a:r>
            <a:r>
              <a:rPr lang="cs-CZ" sz="3000" b="1" i="1" dirty="0" smtClean="0">
                <a:solidFill>
                  <a:schemeClr val="accent1"/>
                </a:solidFill>
              </a:rPr>
              <a:t>rekombinantní chromozomy </a:t>
            </a:r>
            <a:r>
              <a:rPr lang="cs-CZ" sz="3000" dirty="0" smtClean="0"/>
              <a:t>nejsou původu ani otcovského, ani mateřského, jsou </a:t>
            </a:r>
            <a:r>
              <a:rPr lang="cs-CZ" sz="3000" b="1" i="1" dirty="0" smtClean="0">
                <a:solidFill>
                  <a:schemeClr val="accent1"/>
                </a:solidFill>
              </a:rPr>
              <a:t>kombinací obou rodičů</a:t>
            </a:r>
            <a:endParaRPr lang="cs-CZ" sz="3000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1645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KTERÉ TVRZENÍ JE PRAVDIVÉ?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Prapohlavní</a:t>
            </a:r>
            <a:r>
              <a:rPr lang="cs-CZ" dirty="0" smtClean="0"/>
              <a:t> diploidní buňky procházejí redukčním dělením, mitózou.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Při redukčním dělení dochází k segregaci homologních párů chromozomů.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Při </a:t>
            </a:r>
            <a:r>
              <a:rPr lang="cs-CZ" dirty="0" err="1" smtClean="0"/>
              <a:t>crossing</a:t>
            </a:r>
            <a:r>
              <a:rPr lang="cs-CZ" dirty="0" smtClean="0"/>
              <a:t>- </a:t>
            </a:r>
            <a:r>
              <a:rPr lang="cs-CZ" dirty="0" err="1" smtClean="0"/>
              <a:t>overu</a:t>
            </a:r>
            <a:r>
              <a:rPr lang="cs-CZ" dirty="0" smtClean="0"/>
              <a:t> není dodržena vazba vloh.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U nových rekombinantních chromozomů převažuje otcovský původ.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Geny obsažené v jednom chromozomu se vždy dědí společně.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10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SPRÁVNÉ ODPOVĚDI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1671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377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Str.5- PETER COXHEAD.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12.9.2013].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commons.wikimedia.org/wiki/File:Meiosis_main_steps.svg</a:t>
            </a:r>
            <a:endParaRPr lang="cs-CZ" dirty="0" smtClean="0"/>
          </a:p>
          <a:p>
            <a:r>
              <a:rPr lang="cs-CZ" dirty="0"/>
              <a:t>Str.6- </a:t>
            </a:r>
            <a:r>
              <a:rPr lang="cs-CZ" dirty="0" smtClean="0"/>
              <a:t>BOUMPHREYFR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10.9.2013].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commons.wikimedia.org/wiki/File:Meiosis.png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441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443</Words>
  <Application>Microsoft Office PowerPoint</Application>
  <PresentationFormat>Vlastní</PresentationFormat>
  <Paragraphs>58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Arial</vt:lpstr>
      <vt:lpstr>Calibri</vt:lpstr>
      <vt:lpstr>Corbel</vt:lpstr>
      <vt:lpstr>Lucida Sans Unicode</vt:lpstr>
      <vt:lpstr>Times New Roman</vt:lpstr>
      <vt:lpstr>Wingdings</vt:lpstr>
      <vt:lpstr>Hloubka</vt:lpstr>
      <vt:lpstr>Prezentace aplikace PowerPoint</vt:lpstr>
      <vt:lpstr>Anotace</vt:lpstr>
      <vt:lpstr>SEGREGACE A REKOMBINACE CHROMOZOMŮ</vt:lpstr>
      <vt:lpstr>Segregace chromozomů</vt:lpstr>
      <vt:lpstr>Meióza </vt:lpstr>
      <vt:lpstr>Prezentace aplikace PowerPoint</vt:lpstr>
      <vt:lpstr>Rekombinace chromozomů</vt:lpstr>
      <vt:lpstr>OPAKOVÁNÍ</vt:lpstr>
      <vt:lpstr>OPAKOVÁNÍ </vt:lpstr>
      <vt:lpstr>ZDROJE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11)Segregace a rekombinace chromozomů</dc:title>
  <dc:creator>fialova</dc:creator>
  <cp:lastModifiedBy>Pavel Fiala</cp:lastModifiedBy>
  <cp:revision>24</cp:revision>
  <cp:lastPrinted>1601-01-01T00:00:00Z</cp:lastPrinted>
  <dcterms:created xsi:type="dcterms:W3CDTF">2010-02-17T18:30:37Z</dcterms:created>
  <dcterms:modified xsi:type="dcterms:W3CDTF">2014-03-10T08:55:43Z</dcterms:modified>
</cp:coreProperties>
</file>