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7" r:id="rId3"/>
    <p:sldId id="271" r:id="rId4"/>
    <p:sldId id="272" r:id="rId5"/>
    <p:sldId id="273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3300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74C44162-3830-4D97-8FF2-93C9E3A8C494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C24D0BAB-F076-4D9F-B3BF-5DE1E4745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CD45F-9A59-4B2F-9BE2-09F969CC9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02F934-4A8E-4347-B960-5EF0EE07AE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BBB8C9-2CB0-4D8D-8047-15F60D86A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D8AE73-547D-4EB7-B6F4-EBB39865F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5ED0A8-F0EC-40DB-8576-A06586DC4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36DA6C-CFDC-4377-956A-7EC734964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05059B-C36B-450C-8693-1A8F34C0D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65376-172F-4AAA-98C3-0145EFEC12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22FF77-442F-4817-AB34-00C9DF5CAF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7FAB5-0A53-484E-A897-103B59FD4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2AC2-8723-4CB7-9639-05DD325BD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9A4031-2AE6-46D0-BDB6-92450AA2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9A03924-6001-4B4B-B908-CF5F7EA3E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CELÁ ČÍSLA  6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87450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dirty="0" smtClean="0"/>
              <a:t>- Sčítání a odčítání celých čísel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CELÁ ČÍSLA 6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VY_42_INOVACE_06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1325" y="404813"/>
            <a:ext cx="8451850" cy="1655762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400" b="1" u="sng" dirty="0" smtClean="0"/>
              <a:t>Sčítání a odčítání celých čísel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  V běžném životě se často používá slovo dluh.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 Částku, kterou </a:t>
            </a:r>
            <a:r>
              <a:rPr lang="cs-CZ" sz="2400" dirty="0" smtClean="0"/>
              <a:t>dlužíme, </a:t>
            </a:r>
            <a:r>
              <a:rPr lang="cs-CZ" sz="2400" dirty="0" smtClean="0"/>
              <a:t>můžeme považovat za záporné číslo a </a:t>
            </a:r>
            <a:r>
              <a:rPr lang="cs-CZ" sz="2400" dirty="0" smtClean="0"/>
              <a:t>tu, </a:t>
            </a:r>
            <a:r>
              <a:rPr lang="cs-CZ" sz="2400" dirty="0" smtClean="0"/>
              <a:t>kterou máme k </a:t>
            </a:r>
            <a:r>
              <a:rPr lang="cs-CZ" sz="2400" dirty="0" smtClean="0"/>
              <a:t>dispozici, </a:t>
            </a:r>
            <a:r>
              <a:rPr lang="cs-CZ" sz="2400" dirty="0" smtClean="0"/>
              <a:t>jako kladné.</a:t>
            </a:r>
            <a:endParaRPr lang="cs-CZ" sz="2400" dirty="0" smtClean="0"/>
          </a:p>
          <a:p>
            <a:pPr eaLnBrk="1" hangingPunct="1">
              <a:buFontTx/>
              <a:buNone/>
              <a:defRPr/>
            </a:pPr>
            <a:r>
              <a:rPr lang="cs-CZ" sz="2800" b="1" dirty="0" smtClean="0"/>
              <a:t>-350 + 200 =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"/>
          <p:cNvSpPr txBox="1">
            <a:spLocks noChangeArrowheads="1"/>
          </p:cNvSpPr>
          <p:nvPr/>
        </p:nvSpPr>
        <p:spPr bwMode="auto">
          <a:xfrm>
            <a:off x="307975" y="2781300"/>
            <a:ext cx="87137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dirty="0"/>
              <a:t>Co tento zápis znamená ?</a:t>
            </a:r>
          </a:p>
          <a:p>
            <a:pPr marL="342900" indent="-342900">
              <a:spcBef>
                <a:spcPct val="20000"/>
              </a:spcBef>
            </a:pPr>
            <a:r>
              <a:rPr lang="cs-CZ" sz="2400" dirty="0"/>
              <a:t>Třeba, že dluh 350 Kč se pan Někdo snaží splatit 200 Kč.</a:t>
            </a:r>
          </a:p>
          <a:p>
            <a:pPr marL="342900" indent="-342900">
              <a:spcBef>
                <a:spcPct val="20000"/>
              </a:spcBef>
            </a:pPr>
            <a:r>
              <a:rPr lang="cs-CZ" sz="2400" dirty="0"/>
              <a:t> </a:t>
            </a:r>
            <a:r>
              <a:rPr lang="cs-CZ" sz="2400" dirty="0" smtClean="0"/>
              <a:t>Odhadneš, </a:t>
            </a:r>
            <a:r>
              <a:rPr lang="cs-CZ" sz="2400" dirty="0"/>
              <a:t>jak to dopadne ?</a:t>
            </a:r>
          </a:p>
        </p:txBody>
      </p:sp>
      <p:sp>
        <p:nvSpPr>
          <p:cNvPr id="34" name="Rectangle 3"/>
          <p:cNvSpPr txBox="1">
            <a:spLocks noChangeArrowheads="1"/>
          </p:cNvSpPr>
          <p:nvPr/>
        </p:nvSpPr>
        <p:spPr bwMode="auto">
          <a:xfrm>
            <a:off x="441325" y="4824413"/>
            <a:ext cx="8713788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/>
              <a:t>-350 + 200 = -150</a:t>
            </a:r>
            <a:endParaRPr lang="cs-CZ" sz="2400"/>
          </a:p>
          <a:p>
            <a:pPr marL="342900" indent="-342900">
              <a:spcBef>
                <a:spcPct val="20000"/>
              </a:spcBef>
            </a:pPr>
            <a:r>
              <a:rPr lang="cs-CZ" sz="2400"/>
              <a:t> 200Kč nestačí a zbyde mu ještě zaplatit 150 Kč. Pan Někdo však dluh zmenšil. </a:t>
            </a:r>
            <a:r>
              <a:rPr lang="cs-CZ" sz="2000"/>
              <a:t> 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557213"/>
            <a:ext cx="3770312" cy="44196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400" b="1" u="sng" dirty="0" smtClean="0"/>
              <a:t>Příklad 1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12 – 30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30 – 45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 1 – 12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31 – 40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100 – 200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50 – 12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70 – 72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60 – 15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endParaRPr lang="cs-CZ" sz="2400" dirty="0" smtClean="0"/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413250" y="557213"/>
            <a:ext cx="3770313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r>
              <a:rPr lang="cs-CZ" sz="2400" b="1" u="sng" dirty="0" smtClean="0"/>
              <a:t>Příklad 2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/>
              <a:t>3</a:t>
            </a:r>
            <a:r>
              <a:rPr lang="cs-CZ" sz="2400" dirty="0" smtClean="0"/>
              <a:t>2 – 40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/>
              <a:t>6</a:t>
            </a:r>
            <a:r>
              <a:rPr lang="cs-CZ" sz="2400" dirty="0" smtClean="0"/>
              <a:t>0 – 95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30 – 12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/>
              <a:t>6</a:t>
            </a:r>
            <a:r>
              <a:rPr lang="cs-CZ" sz="2400" dirty="0" smtClean="0"/>
              <a:t>1 – 50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/>
              <a:t>4</a:t>
            </a:r>
            <a:r>
              <a:rPr lang="cs-CZ" sz="2400" dirty="0" smtClean="0"/>
              <a:t>00 – 600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30 – 15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40 – 55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70 – 82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endParaRPr lang="cs-CZ" sz="2400" dirty="0" smtClean="0"/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4102" name="TextovéPole 28"/>
          <p:cNvSpPr txBox="1">
            <a:spLocks noChangeArrowheads="1"/>
          </p:cNvSpPr>
          <p:nvPr/>
        </p:nvSpPr>
        <p:spPr bwMode="auto">
          <a:xfrm>
            <a:off x="2555875" y="9810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-18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3" name="TextovéPole 28"/>
          <p:cNvSpPr txBox="1">
            <a:spLocks noChangeArrowheads="1"/>
          </p:cNvSpPr>
          <p:nvPr/>
        </p:nvSpPr>
        <p:spPr bwMode="auto">
          <a:xfrm>
            <a:off x="2555875" y="14128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4" name="TextovéPole 28"/>
          <p:cNvSpPr txBox="1">
            <a:spLocks noChangeArrowheads="1"/>
          </p:cNvSpPr>
          <p:nvPr/>
        </p:nvSpPr>
        <p:spPr bwMode="auto">
          <a:xfrm>
            <a:off x="2555875" y="18446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-11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5" name="TextovéPole 28"/>
          <p:cNvSpPr txBox="1">
            <a:spLocks noChangeArrowheads="1"/>
          </p:cNvSpPr>
          <p:nvPr/>
        </p:nvSpPr>
        <p:spPr bwMode="auto">
          <a:xfrm>
            <a:off x="2700338" y="22764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-9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6" name="TextovéPole 28"/>
          <p:cNvSpPr txBox="1">
            <a:spLocks noChangeArrowheads="1"/>
          </p:cNvSpPr>
          <p:nvPr/>
        </p:nvSpPr>
        <p:spPr bwMode="auto">
          <a:xfrm>
            <a:off x="2411413" y="27082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-100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7" name="TextovéPole 28"/>
          <p:cNvSpPr txBox="1">
            <a:spLocks noChangeArrowheads="1"/>
          </p:cNvSpPr>
          <p:nvPr/>
        </p:nvSpPr>
        <p:spPr bwMode="auto">
          <a:xfrm>
            <a:off x="2484438" y="31416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 38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8" name="TextovéPole 28"/>
          <p:cNvSpPr txBox="1">
            <a:spLocks noChangeArrowheads="1"/>
          </p:cNvSpPr>
          <p:nvPr/>
        </p:nvSpPr>
        <p:spPr bwMode="auto">
          <a:xfrm>
            <a:off x="2700338" y="35734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-2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9" name="TextovéPole 28"/>
          <p:cNvSpPr txBox="1">
            <a:spLocks noChangeArrowheads="1"/>
          </p:cNvSpPr>
          <p:nvPr/>
        </p:nvSpPr>
        <p:spPr bwMode="auto">
          <a:xfrm>
            <a:off x="2555875" y="40767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45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0" name="TextovéPole 28"/>
          <p:cNvSpPr txBox="1">
            <a:spLocks noChangeArrowheads="1"/>
          </p:cNvSpPr>
          <p:nvPr/>
        </p:nvSpPr>
        <p:spPr bwMode="auto">
          <a:xfrm>
            <a:off x="6659563" y="9810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-8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1" name="TextovéPole 28"/>
          <p:cNvSpPr txBox="1">
            <a:spLocks noChangeArrowheads="1"/>
          </p:cNvSpPr>
          <p:nvPr/>
        </p:nvSpPr>
        <p:spPr bwMode="auto">
          <a:xfrm>
            <a:off x="6516688" y="14128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-35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2" name="TextovéPole 28"/>
          <p:cNvSpPr txBox="1">
            <a:spLocks noChangeArrowheads="1"/>
          </p:cNvSpPr>
          <p:nvPr/>
        </p:nvSpPr>
        <p:spPr bwMode="auto">
          <a:xfrm>
            <a:off x="6516688" y="18446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18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3" name="TextovéPole 28"/>
          <p:cNvSpPr txBox="1">
            <a:spLocks noChangeArrowheads="1"/>
          </p:cNvSpPr>
          <p:nvPr/>
        </p:nvSpPr>
        <p:spPr bwMode="auto">
          <a:xfrm>
            <a:off x="6516688" y="22764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11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4" name="TextovéPole 28"/>
          <p:cNvSpPr txBox="1">
            <a:spLocks noChangeArrowheads="1"/>
          </p:cNvSpPr>
          <p:nvPr/>
        </p:nvSpPr>
        <p:spPr bwMode="auto">
          <a:xfrm>
            <a:off x="6300788" y="27082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-200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5" name="TextovéPole 28"/>
          <p:cNvSpPr txBox="1">
            <a:spLocks noChangeArrowheads="1"/>
          </p:cNvSpPr>
          <p:nvPr/>
        </p:nvSpPr>
        <p:spPr bwMode="auto">
          <a:xfrm>
            <a:off x="6588125" y="31416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15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6" name="TextovéPole 28"/>
          <p:cNvSpPr txBox="1">
            <a:spLocks noChangeArrowheads="1"/>
          </p:cNvSpPr>
          <p:nvPr/>
        </p:nvSpPr>
        <p:spPr bwMode="auto">
          <a:xfrm>
            <a:off x="6588125" y="35734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7" name="TextovéPole 28"/>
          <p:cNvSpPr txBox="1">
            <a:spLocks noChangeArrowheads="1"/>
          </p:cNvSpPr>
          <p:nvPr/>
        </p:nvSpPr>
        <p:spPr bwMode="auto">
          <a:xfrm>
            <a:off x="6588125" y="40767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-12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1325" y="404813"/>
            <a:ext cx="8378825" cy="2376487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400" dirty="0" smtClean="0"/>
              <a:t>Horší situace je, když si znovu </a:t>
            </a:r>
            <a:r>
              <a:rPr lang="cs-CZ" sz="2400" smtClean="0"/>
              <a:t>půjčíme a </a:t>
            </a:r>
            <a:r>
              <a:rPr lang="cs-CZ" sz="2400" dirty="0" smtClean="0"/>
              <a:t>vznikne nám ještě další dluh. V matematice je to lehké.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2400" dirty="0" smtClean="0"/>
              <a:t>Prostě oba dluhy sečteme. V životě je to ale horší.</a:t>
            </a:r>
          </a:p>
          <a:p>
            <a:pPr eaLnBrk="1" hangingPunct="1">
              <a:buFontTx/>
              <a:buNone/>
              <a:defRPr/>
            </a:pPr>
            <a:r>
              <a:rPr lang="cs-CZ" sz="2800" b="1" dirty="0"/>
              <a:t>(</a:t>
            </a:r>
            <a:r>
              <a:rPr lang="cs-CZ" sz="2800" b="1" dirty="0" smtClean="0"/>
              <a:t>-350) + (- 200) =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"/>
          <p:cNvSpPr txBox="1">
            <a:spLocks noChangeArrowheads="1"/>
          </p:cNvSpPr>
          <p:nvPr/>
        </p:nvSpPr>
        <p:spPr bwMode="auto">
          <a:xfrm>
            <a:off x="307975" y="2781300"/>
            <a:ext cx="87137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dirty="0"/>
              <a:t>Co tento zápis znamená ?</a:t>
            </a:r>
          </a:p>
          <a:p>
            <a:pPr marL="342900" indent="-342900">
              <a:spcBef>
                <a:spcPct val="20000"/>
              </a:spcBef>
            </a:pPr>
            <a:r>
              <a:rPr lang="cs-CZ" sz="2400" dirty="0"/>
              <a:t>Třeba, že pan Někdo měl dluh 350 Kč a ještě si půjčil 200 Kč.</a:t>
            </a:r>
          </a:p>
          <a:p>
            <a:pPr marL="342900" indent="-342900">
              <a:spcBef>
                <a:spcPct val="20000"/>
              </a:spcBef>
            </a:pPr>
            <a:r>
              <a:rPr lang="cs-CZ" sz="2400" dirty="0"/>
              <a:t> </a:t>
            </a:r>
            <a:r>
              <a:rPr lang="cs-CZ" sz="2400" dirty="0" smtClean="0"/>
              <a:t>Odhadneš, </a:t>
            </a:r>
            <a:r>
              <a:rPr lang="cs-CZ" sz="2400" dirty="0"/>
              <a:t>jak to dopadne ?</a:t>
            </a:r>
          </a:p>
        </p:txBody>
      </p:sp>
      <p:sp>
        <p:nvSpPr>
          <p:cNvPr id="34" name="Rectangle 3"/>
          <p:cNvSpPr txBox="1">
            <a:spLocks noChangeArrowheads="1"/>
          </p:cNvSpPr>
          <p:nvPr/>
        </p:nvSpPr>
        <p:spPr bwMode="auto">
          <a:xfrm>
            <a:off x="441325" y="4824413"/>
            <a:ext cx="8713788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/>
              <a:t>(-350) + (- 200) =  -550</a:t>
            </a:r>
            <a:endParaRPr lang="cs-CZ" sz="2400"/>
          </a:p>
          <a:p>
            <a:pPr marL="342900" indent="-342900">
              <a:spcBef>
                <a:spcPct val="20000"/>
              </a:spcBef>
            </a:pPr>
            <a:r>
              <a:rPr lang="cs-CZ" sz="2400"/>
              <a:t>Nyní to dopadne hůř. Pan Někdo nyní dluží již 550 Kč.</a:t>
            </a:r>
          </a:p>
          <a:p>
            <a:pPr marL="342900" indent="-342900">
              <a:spcBef>
                <a:spcPct val="20000"/>
              </a:spcBef>
            </a:pPr>
            <a:r>
              <a:rPr lang="cs-CZ" sz="2400"/>
              <a:t>Stále si půjčovat se zkrátka nevyplácí. </a:t>
            </a:r>
            <a:r>
              <a:rPr lang="cs-CZ" sz="2000"/>
              <a:t> 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1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557213"/>
            <a:ext cx="3770312" cy="44196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400" b="1" u="sng" dirty="0" smtClean="0"/>
              <a:t>Příklad 3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(-12) + (-3)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(-52) + (-8)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 (-1) + (-22)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  (-3) + (-3) 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(-34) + (-16)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(-19) + (-31)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(-50) + (-9)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(-45) + (-5) =</a:t>
            </a:r>
          </a:p>
          <a:p>
            <a:pPr marL="0" indent="0" eaLnBrk="1" hangingPunct="1">
              <a:buFontTx/>
              <a:buNone/>
              <a:defRPr/>
            </a:pPr>
            <a:endParaRPr lang="cs-CZ" sz="2400" dirty="0" smtClean="0"/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413250" y="557213"/>
            <a:ext cx="3770313" cy="441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r>
              <a:rPr lang="cs-CZ" sz="2400" b="1" u="sng" dirty="0" smtClean="0"/>
              <a:t>Příklad 4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(-250) + (-3)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(-2) + (-300)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(-100) + (-29)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(-50) + (-8)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(-18) + (-30)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(-72) + (-18)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(-19) + (-60) 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r>
              <a:rPr lang="cs-CZ" sz="2400" dirty="0" smtClean="0"/>
              <a:t> </a:t>
            </a:r>
            <a:r>
              <a:rPr lang="cs-CZ" sz="2400" smtClean="0"/>
              <a:t>(-15) + (-45) </a:t>
            </a:r>
            <a:r>
              <a:rPr lang="cs-CZ" sz="2400" dirty="0" smtClean="0"/>
              <a:t>=</a:t>
            </a:r>
          </a:p>
          <a:p>
            <a:pPr marL="457200" indent="-457200" eaLnBrk="1" hangingPunct="1">
              <a:buFontTx/>
              <a:buAutoNum type="alphaLcParenR"/>
              <a:defRPr/>
            </a:pPr>
            <a:endParaRPr lang="cs-CZ" sz="2400" dirty="0" smtClean="0"/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eaLnBrk="1" hangingPunct="1">
              <a:buFontTx/>
              <a:buNone/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6150" name="TextovéPole 28"/>
          <p:cNvSpPr txBox="1">
            <a:spLocks noChangeArrowheads="1"/>
          </p:cNvSpPr>
          <p:nvPr/>
        </p:nvSpPr>
        <p:spPr bwMode="auto">
          <a:xfrm>
            <a:off x="2771775" y="9810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1" name="TextovéPole 28"/>
          <p:cNvSpPr txBox="1">
            <a:spLocks noChangeArrowheads="1"/>
          </p:cNvSpPr>
          <p:nvPr/>
        </p:nvSpPr>
        <p:spPr bwMode="auto">
          <a:xfrm>
            <a:off x="2843213" y="14128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-60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2" name="TextovéPole 28"/>
          <p:cNvSpPr txBox="1">
            <a:spLocks noChangeArrowheads="1"/>
          </p:cNvSpPr>
          <p:nvPr/>
        </p:nvSpPr>
        <p:spPr bwMode="auto">
          <a:xfrm>
            <a:off x="2843213" y="18446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-23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3" name="TextovéPole 28"/>
          <p:cNvSpPr txBox="1">
            <a:spLocks noChangeArrowheads="1"/>
          </p:cNvSpPr>
          <p:nvPr/>
        </p:nvSpPr>
        <p:spPr bwMode="auto">
          <a:xfrm>
            <a:off x="2987675" y="23495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-6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4" name="TextovéPole 28"/>
          <p:cNvSpPr txBox="1">
            <a:spLocks noChangeArrowheads="1"/>
          </p:cNvSpPr>
          <p:nvPr/>
        </p:nvSpPr>
        <p:spPr bwMode="auto">
          <a:xfrm>
            <a:off x="2843213" y="27813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-50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5" name="TextovéPole 28"/>
          <p:cNvSpPr txBox="1">
            <a:spLocks noChangeArrowheads="1"/>
          </p:cNvSpPr>
          <p:nvPr/>
        </p:nvSpPr>
        <p:spPr bwMode="auto">
          <a:xfrm>
            <a:off x="2843213" y="31416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-50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6" name="TextovéPole 28"/>
          <p:cNvSpPr txBox="1">
            <a:spLocks noChangeArrowheads="1"/>
          </p:cNvSpPr>
          <p:nvPr/>
        </p:nvSpPr>
        <p:spPr bwMode="auto">
          <a:xfrm>
            <a:off x="2843213" y="35734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-59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7" name="TextovéPole 28"/>
          <p:cNvSpPr txBox="1">
            <a:spLocks noChangeArrowheads="1"/>
          </p:cNvSpPr>
          <p:nvPr/>
        </p:nvSpPr>
        <p:spPr bwMode="auto">
          <a:xfrm>
            <a:off x="2843213" y="40767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-50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8" name="TextovéPole 28"/>
          <p:cNvSpPr txBox="1">
            <a:spLocks noChangeArrowheads="1"/>
          </p:cNvSpPr>
          <p:nvPr/>
        </p:nvSpPr>
        <p:spPr bwMode="auto">
          <a:xfrm>
            <a:off x="6804025" y="9810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-253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9" name="TextovéPole 28"/>
          <p:cNvSpPr txBox="1">
            <a:spLocks noChangeArrowheads="1"/>
          </p:cNvSpPr>
          <p:nvPr/>
        </p:nvSpPr>
        <p:spPr bwMode="auto">
          <a:xfrm>
            <a:off x="6804025" y="14128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-302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60" name="TextovéPole 28"/>
          <p:cNvSpPr txBox="1">
            <a:spLocks noChangeArrowheads="1"/>
          </p:cNvSpPr>
          <p:nvPr/>
        </p:nvSpPr>
        <p:spPr bwMode="auto">
          <a:xfrm>
            <a:off x="6804025" y="18446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-129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61" name="TextovéPole 28"/>
          <p:cNvSpPr txBox="1">
            <a:spLocks noChangeArrowheads="1"/>
          </p:cNvSpPr>
          <p:nvPr/>
        </p:nvSpPr>
        <p:spPr bwMode="auto">
          <a:xfrm>
            <a:off x="6948488" y="22764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-58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62" name="TextovéPole 28"/>
          <p:cNvSpPr txBox="1">
            <a:spLocks noChangeArrowheads="1"/>
          </p:cNvSpPr>
          <p:nvPr/>
        </p:nvSpPr>
        <p:spPr bwMode="auto">
          <a:xfrm>
            <a:off x="6948488" y="27082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-48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63" name="TextovéPole 28"/>
          <p:cNvSpPr txBox="1">
            <a:spLocks noChangeArrowheads="1"/>
          </p:cNvSpPr>
          <p:nvPr/>
        </p:nvSpPr>
        <p:spPr bwMode="auto">
          <a:xfrm>
            <a:off x="6948488" y="31416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-90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64" name="TextovéPole 28"/>
          <p:cNvSpPr txBox="1">
            <a:spLocks noChangeArrowheads="1"/>
          </p:cNvSpPr>
          <p:nvPr/>
        </p:nvSpPr>
        <p:spPr bwMode="auto">
          <a:xfrm>
            <a:off x="6948488" y="36449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-79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65" name="TextovéPole 28"/>
          <p:cNvSpPr txBox="1">
            <a:spLocks noChangeArrowheads="1"/>
          </p:cNvSpPr>
          <p:nvPr/>
        </p:nvSpPr>
        <p:spPr bwMode="auto">
          <a:xfrm>
            <a:off x="6948488" y="40767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-60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6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6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6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6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6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/>
              <a:t>1) Náčrty a schémata :  Mgr. Michal Divíšek</a:t>
            </a: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</p:txBody>
      </p:sp>
      <p:sp>
        <p:nvSpPr>
          <p:cNvPr id="7171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1026</TotalTime>
  <Words>560</Words>
  <Application>Microsoft Office PowerPoint</Application>
  <PresentationFormat>Předvádění na obrazovce (4:3)</PresentationFormat>
  <Paragraphs>122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Výchozí návrh</vt:lpstr>
      <vt:lpstr>CELÁ ČÍSLA  6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75</cp:revision>
  <dcterms:created xsi:type="dcterms:W3CDTF">2011-04-20T17:56:56Z</dcterms:created>
  <dcterms:modified xsi:type="dcterms:W3CDTF">2014-03-11T21:26:31Z</dcterms:modified>
</cp:coreProperties>
</file>