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7" r:id="rId3"/>
    <p:sldId id="271" r:id="rId4"/>
    <p:sldId id="274" r:id="rId5"/>
    <p:sldId id="273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FF3300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88C70C55-D726-4F35-B454-A1686C3D9AB8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CEFFF8EB-FAA8-4B20-BE77-F3C8CA4ED3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03098D-3D1F-4284-8B16-67EE36BF0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A7407B-B862-4255-A65D-3D1D35155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32361B-4B27-4147-B156-D3A11DB97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D070EA-9193-4BBE-8F48-82D78825A3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42695A-C8EF-4AA4-BCA9-60970454C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2E0B7B-10C8-4954-8628-BF2F71CCB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3F9CE-E615-4889-AA6E-A23C25155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987CA-0E49-4916-89FD-2F92DFB9F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7BB5F-2491-41B4-AA91-B114E297D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6B8E11-3C71-40D2-8F3F-398FAEBC9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45B648-B87A-4907-B3FB-94B6A7D344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8523E-BE05-4067-A642-729A9398A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4DB3451-0678-42B2-87FF-D4BE4904F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CELÁ ČÍSLA  7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87450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dirty="0" smtClean="0"/>
              <a:t>- Odčítání záporných čísel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CELÁ ČÍSLA 7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VY_42_INOVACE_07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1325" y="404813"/>
            <a:ext cx="8451850" cy="2160587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/>
              <a:t>Odčítání záporného celého čísla</a:t>
            </a:r>
          </a:p>
          <a:p>
            <a:pPr marL="0" indent="0" eaLnBrk="1" hangingPunct="1">
              <a:buFontTx/>
              <a:buNone/>
            </a:pPr>
            <a:r>
              <a:rPr lang="cs-CZ" sz="2400" dirty="0" smtClean="0"/>
              <a:t>  Odečtení záporného čísla od čísla kladného </a:t>
            </a:r>
            <a:r>
              <a:rPr lang="cs-CZ" sz="2400" dirty="0" smtClean="0"/>
              <a:t>je, jako </a:t>
            </a:r>
            <a:r>
              <a:rPr lang="cs-CZ" sz="2400" dirty="0" smtClean="0"/>
              <a:t>když </a:t>
            </a:r>
            <a:r>
              <a:rPr lang="cs-CZ" sz="2400" dirty="0" smtClean="0"/>
              <a:t>přičítáme </a:t>
            </a:r>
            <a:r>
              <a:rPr lang="cs-CZ" sz="2400" dirty="0" smtClean="0"/>
              <a:t>jeho absolutní </a:t>
            </a:r>
            <a:r>
              <a:rPr lang="cs-CZ" sz="2400" dirty="0" smtClean="0"/>
              <a:t>hodnotu</a:t>
            </a:r>
            <a:r>
              <a:rPr lang="cs-CZ" sz="2400" dirty="0" smtClean="0"/>
              <a:t>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800" b="1" dirty="0" smtClean="0"/>
              <a:t>350 - (- 200) = 350 + </a:t>
            </a:r>
            <a:r>
              <a:rPr lang="en-US" sz="2800" b="1" dirty="0" smtClean="0">
                <a:cs typeface="Arial" charset="0"/>
              </a:rPr>
              <a:t>|</a:t>
            </a:r>
            <a:r>
              <a:rPr lang="cs-CZ" sz="2800" b="1" dirty="0" smtClean="0"/>
              <a:t>- 200 </a:t>
            </a:r>
            <a:r>
              <a:rPr lang="en-US" sz="2800" b="1" dirty="0" smtClean="0">
                <a:cs typeface="Arial" charset="0"/>
              </a:rPr>
              <a:t>|</a:t>
            </a:r>
            <a:r>
              <a:rPr lang="cs-CZ" sz="2800" b="1" dirty="0" smtClean="0">
                <a:cs typeface="Arial" charset="0"/>
              </a:rPr>
              <a:t> = 350 + 200</a:t>
            </a: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"/>
          <p:cNvSpPr txBox="1">
            <a:spLocks noChangeArrowheads="1"/>
          </p:cNvSpPr>
          <p:nvPr/>
        </p:nvSpPr>
        <p:spPr bwMode="auto">
          <a:xfrm>
            <a:off x="307975" y="2781300"/>
            <a:ext cx="87137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2400" dirty="0"/>
              <a:t>Co tento zápis znamená ?</a:t>
            </a:r>
          </a:p>
          <a:p>
            <a:pPr marL="342900" indent="-342900">
              <a:lnSpc>
                <a:spcPct val="115000"/>
              </a:lnSpc>
            </a:pPr>
            <a:r>
              <a:rPr lang="cs-CZ" sz="2400" dirty="0"/>
              <a:t>Odečtení záporného čísla můžeme nahradit sčítáním. Jak?</a:t>
            </a:r>
          </a:p>
          <a:p>
            <a:pPr marL="342900" indent="-342900"/>
            <a:r>
              <a:rPr lang="cs-CZ" sz="2400" dirty="0"/>
              <a:t>           Platí totiž pravidlo, že:  </a:t>
            </a:r>
            <a:r>
              <a:rPr lang="cs-CZ" sz="3600" b="1" dirty="0">
                <a:solidFill>
                  <a:srgbClr val="FF3300"/>
                </a:solidFill>
              </a:rPr>
              <a:t>- (-   )        +</a:t>
            </a:r>
          </a:p>
          <a:p>
            <a:pPr marL="342900" indent="-342900"/>
            <a:endParaRPr lang="cs-CZ" sz="3200" b="1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400" dirty="0" smtClean="0"/>
              <a:t>Odhadneš, </a:t>
            </a:r>
            <a:r>
              <a:rPr lang="cs-CZ" sz="2400" dirty="0"/>
              <a:t>jak náš příklad dopadne ?</a:t>
            </a:r>
          </a:p>
        </p:txBody>
      </p:sp>
      <p:sp>
        <p:nvSpPr>
          <p:cNvPr id="34" name="Rectangle 3"/>
          <p:cNvSpPr txBox="1">
            <a:spLocks noChangeArrowheads="1"/>
          </p:cNvSpPr>
          <p:nvPr/>
        </p:nvSpPr>
        <p:spPr bwMode="auto">
          <a:xfrm>
            <a:off x="430213" y="5229225"/>
            <a:ext cx="8713787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/>
              <a:t>350 - (- 200) = 550</a:t>
            </a:r>
            <a:endParaRPr lang="cs-CZ" sz="2400"/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557213"/>
            <a:ext cx="3770312" cy="44196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b="1" u="sng" smtClean="0"/>
              <a:t>Příklad 1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4 - (-8)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15 - (-6)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24 - (-38)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32 - (-46)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100 - (-300)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50 - (-32)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75 - (-15)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86 - (-22) =</a:t>
            </a:r>
          </a:p>
          <a:p>
            <a:pPr marL="0" indent="0" eaLnBrk="1" hangingPunct="1">
              <a:buFontTx/>
              <a:buAutoNum type="alphaLcParenR"/>
            </a:pPr>
            <a:endParaRPr lang="cs-CZ" sz="2400" smtClean="0"/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413250" y="557213"/>
            <a:ext cx="377031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 b="1" u="sng"/>
              <a:t>Příklad 2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5 - (-4)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18 - (-11)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43 - (-12)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64 - (-37)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300 - (-600)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35 - (-42)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27 - (-30)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72 - (-44)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endParaRPr lang="cs-CZ" sz="2400"/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       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4102" name="TextovéPole 28"/>
          <p:cNvSpPr txBox="1">
            <a:spLocks noChangeArrowheads="1"/>
          </p:cNvSpPr>
          <p:nvPr/>
        </p:nvSpPr>
        <p:spPr bwMode="auto">
          <a:xfrm>
            <a:off x="2711450" y="9318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12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3" name="TextovéPole 28"/>
          <p:cNvSpPr txBox="1">
            <a:spLocks noChangeArrowheads="1"/>
          </p:cNvSpPr>
          <p:nvPr/>
        </p:nvSpPr>
        <p:spPr bwMode="auto">
          <a:xfrm>
            <a:off x="2732088" y="13874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4104" name="TextovéPole 28"/>
          <p:cNvSpPr txBox="1">
            <a:spLocks noChangeArrowheads="1"/>
          </p:cNvSpPr>
          <p:nvPr/>
        </p:nvSpPr>
        <p:spPr bwMode="auto">
          <a:xfrm>
            <a:off x="2740025" y="187483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62</a:t>
            </a:r>
          </a:p>
        </p:txBody>
      </p:sp>
      <p:sp>
        <p:nvSpPr>
          <p:cNvPr id="4105" name="TextovéPole 28"/>
          <p:cNvSpPr txBox="1">
            <a:spLocks noChangeArrowheads="1"/>
          </p:cNvSpPr>
          <p:nvPr/>
        </p:nvSpPr>
        <p:spPr bwMode="auto">
          <a:xfrm>
            <a:off x="2732088" y="23145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78</a:t>
            </a:r>
          </a:p>
        </p:txBody>
      </p:sp>
      <p:sp>
        <p:nvSpPr>
          <p:cNvPr id="4106" name="TextovéPole 28"/>
          <p:cNvSpPr txBox="1">
            <a:spLocks noChangeArrowheads="1"/>
          </p:cNvSpPr>
          <p:nvPr/>
        </p:nvSpPr>
        <p:spPr bwMode="auto">
          <a:xfrm>
            <a:off x="2627313" y="27670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400</a:t>
            </a:r>
          </a:p>
        </p:txBody>
      </p:sp>
      <p:sp>
        <p:nvSpPr>
          <p:cNvPr id="4107" name="TextovéPole 28"/>
          <p:cNvSpPr txBox="1">
            <a:spLocks noChangeArrowheads="1"/>
          </p:cNvSpPr>
          <p:nvPr/>
        </p:nvSpPr>
        <p:spPr bwMode="auto">
          <a:xfrm>
            <a:off x="2717800" y="31861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82</a:t>
            </a:r>
          </a:p>
        </p:txBody>
      </p:sp>
      <p:sp>
        <p:nvSpPr>
          <p:cNvPr id="4108" name="TextovéPole 28"/>
          <p:cNvSpPr txBox="1">
            <a:spLocks noChangeArrowheads="1"/>
          </p:cNvSpPr>
          <p:nvPr/>
        </p:nvSpPr>
        <p:spPr bwMode="auto">
          <a:xfrm>
            <a:off x="2740025" y="361473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90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9" name="TextovéPole 28"/>
          <p:cNvSpPr txBox="1">
            <a:spLocks noChangeArrowheads="1"/>
          </p:cNvSpPr>
          <p:nvPr/>
        </p:nvSpPr>
        <p:spPr bwMode="auto">
          <a:xfrm>
            <a:off x="2651125" y="407352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108</a:t>
            </a:r>
          </a:p>
        </p:txBody>
      </p:sp>
      <p:sp>
        <p:nvSpPr>
          <p:cNvPr id="4110" name="TextovéPole 28"/>
          <p:cNvSpPr txBox="1">
            <a:spLocks noChangeArrowheads="1"/>
          </p:cNvSpPr>
          <p:nvPr/>
        </p:nvSpPr>
        <p:spPr bwMode="auto">
          <a:xfrm>
            <a:off x="6840538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4111" name="TextovéPole 28"/>
          <p:cNvSpPr txBox="1">
            <a:spLocks noChangeArrowheads="1"/>
          </p:cNvSpPr>
          <p:nvPr/>
        </p:nvSpPr>
        <p:spPr bwMode="auto">
          <a:xfrm>
            <a:off x="6756400" y="14160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29</a:t>
            </a:r>
          </a:p>
        </p:txBody>
      </p:sp>
      <p:sp>
        <p:nvSpPr>
          <p:cNvPr id="4112" name="TextovéPole 28"/>
          <p:cNvSpPr txBox="1">
            <a:spLocks noChangeArrowheads="1"/>
          </p:cNvSpPr>
          <p:nvPr/>
        </p:nvSpPr>
        <p:spPr bwMode="auto">
          <a:xfrm>
            <a:off x="6673850" y="18161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55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3" name="TextovéPole 28"/>
          <p:cNvSpPr txBox="1">
            <a:spLocks noChangeArrowheads="1"/>
          </p:cNvSpPr>
          <p:nvPr/>
        </p:nvSpPr>
        <p:spPr bwMode="auto">
          <a:xfrm>
            <a:off x="6588125" y="22733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101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4" name="TextovéPole 28"/>
          <p:cNvSpPr txBox="1">
            <a:spLocks noChangeArrowheads="1"/>
          </p:cNvSpPr>
          <p:nvPr/>
        </p:nvSpPr>
        <p:spPr bwMode="auto">
          <a:xfrm>
            <a:off x="6588125" y="27082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900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5" name="TextovéPole 28"/>
          <p:cNvSpPr txBox="1">
            <a:spLocks noChangeArrowheads="1"/>
          </p:cNvSpPr>
          <p:nvPr/>
        </p:nvSpPr>
        <p:spPr bwMode="auto">
          <a:xfrm>
            <a:off x="6673850" y="31226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77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6" name="TextovéPole 28"/>
          <p:cNvSpPr txBox="1">
            <a:spLocks noChangeArrowheads="1"/>
          </p:cNvSpPr>
          <p:nvPr/>
        </p:nvSpPr>
        <p:spPr bwMode="auto">
          <a:xfrm>
            <a:off x="6753225" y="360838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57</a:t>
            </a:r>
          </a:p>
        </p:txBody>
      </p:sp>
      <p:sp>
        <p:nvSpPr>
          <p:cNvPr id="4117" name="TextovéPole 28"/>
          <p:cNvSpPr txBox="1">
            <a:spLocks noChangeArrowheads="1"/>
          </p:cNvSpPr>
          <p:nvPr/>
        </p:nvSpPr>
        <p:spPr bwMode="auto">
          <a:xfrm>
            <a:off x="6667500" y="406558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8313" y="692150"/>
            <a:ext cx="8451850" cy="2160588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smtClean="0"/>
              <a:t>  Odečtení záporného čísla od čísla záporného funguje úplně stejně jako v předchozím případě. Opět přičítáme absolutní hodnotu.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b="1" smtClean="0">
              <a:solidFill>
                <a:srgbClr val="FF3300"/>
              </a:solidFill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(- 350) - (- 200) = - 350 + </a:t>
            </a:r>
            <a:r>
              <a:rPr lang="en-US" sz="2800" b="1" smtClean="0">
                <a:cs typeface="Arial" charset="0"/>
              </a:rPr>
              <a:t>|</a:t>
            </a:r>
            <a:r>
              <a:rPr lang="cs-CZ" sz="2800" b="1" smtClean="0"/>
              <a:t>- 200 </a:t>
            </a:r>
            <a:r>
              <a:rPr lang="en-US" sz="2800" b="1" smtClean="0">
                <a:cs typeface="Arial" charset="0"/>
              </a:rPr>
              <a:t>|</a:t>
            </a:r>
            <a:endParaRPr lang="cs-CZ" sz="2800" b="1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"/>
          <p:cNvSpPr txBox="1">
            <a:spLocks noChangeArrowheads="1"/>
          </p:cNvSpPr>
          <p:nvPr/>
        </p:nvSpPr>
        <p:spPr bwMode="auto">
          <a:xfrm>
            <a:off x="430213" y="3284538"/>
            <a:ext cx="8713787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115000"/>
              </a:lnSpc>
            </a:pPr>
            <a:r>
              <a:rPr lang="cs-CZ" sz="2400" dirty="0"/>
              <a:t>Znovu platí, že :  </a:t>
            </a:r>
            <a:r>
              <a:rPr lang="cs-CZ" sz="3600" b="1" dirty="0">
                <a:solidFill>
                  <a:srgbClr val="FF3300"/>
                </a:solidFill>
              </a:rPr>
              <a:t>- (-   )        +</a:t>
            </a:r>
          </a:p>
          <a:p>
            <a:pPr marL="342900" indent="-342900">
              <a:lnSpc>
                <a:spcPct val="115000"/>
              </a:lnSpc>
            </a:pPr>
            <a:r>
              <a:rPr lang="cs-CZ" sz="2400" dirty="0"/>
              <a:t>Správně jste uhodli, že se jedná opět o dluhy.</a:t>
            </a:r>
          </a:p>
          <a:p>
            <a:pPr marL="342900" indent="-342900"/>
            <a:endParaRPr lang="cs-CZ" sz="2400" dirty="0"/>
          </a:p>
          <a:p>
            <a:pPr marL="342900" indent="-342900"/>
            <a:endParaRPr lang="cs-CZ" sz="2400" dirty="0"/>
          </a:p>
          <a:p>
            <a:pPr marL="342900" indent="-342900"/>
            <a:r>
              <a:rPr lang="cs-CZ" sz="2400" dirty="0" smtClean="0"/>
              <a:t>Odhadneš, </a:t>
            </a:r>
            <a:r>
              <a:rPr lang="cs-CZ" sz="2400" dirty="0"/>
              <a:t>jaký bude výsledek ?</a:t>
            </a:r>
          </a:p>
        </p:txBody>
      </p:sp>
      <p:sp>
        <p:nvSpPr>
          <p:cNvPr id="34" name="Rectangle 3"/>
          <p:cNvSpPr txBox="1">
            <a:spLocks noChangeArrowheads="1"/>
          </p:cNvSpPr>
          <p:nvPr/>
        </p:nvSpPr>
        <p:spPr bwMode="auto">
          <a:xfrm>
            <a:off x="430213" y="5675313"/>
            <a:ext cx="8713787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b="1"/>
              <a:t>(- 350) - (- 200) = - 150</a:t>
            </a:r>
            <a:endParaRPr lang="cs-CZ" sz="2400"/>
          </a:p>
          <a:p>
            <a:pPr marL="342900" indent="-342900">
              <a:spcBef>
                <a:spcPct val="20000"/>
              </a:spcBef>
            </a:pPr>
            <a:r>
              <a:rPr lang="cs-CZ" sz="24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557213"/>
            <a:ext cx="3770312" cy="44196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b="1" u="sng" smtClean="0"/>
              <a:t>Příklad 3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(-12) - (-5)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(-46) - (-20)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 (-4) - (-33)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 (-3) - (-8) 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(-36) - (-14)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(-22) - (-31)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(-43) - (-60)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(-100) - (-50) =</a:t>
            </a:r>
          </a:p>
          <a:p>
            <a:pPr marL="0" indent="0" eaLnBrk="1" hangingPunct="1">
              <a:buFontTx/>
              <a:buNone/>
            </a:pPr>
            <a:endParaRPr lang="cs-CZ" sz="2400" smtClean="0"/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413250" y="557213"/>
            <a:ext cx="377031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 b="1" u="sng"/>
              <a:t>Příklad 4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(-200) - (-30)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(-12) - (-120)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(-15) - (-205)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(-5) - (-8)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(-45) - (-30)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(-27) - (-58)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(-195) - (-75)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(-15) - (-45)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endParaRPr lang="cs-CZ" sz="2400"/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       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6150" name="TextovéPole 28"/>
          <p:cNvSpPr txBox="1">
            <a:spLocks noChangeArrowheads="1"/>
          </p:cNvSpPr>
          <p:nvPr/>
        </p:nvSpPr>
        <p:spPr bwMode="auto">
          <a:xfrm>
            <a:off x="2820988" y="97313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-7</a:t>
            </a:r>
          </a:p>
        </p:txBody>
      </p:sp>
      <p:sp>
        <p:nvSpPr>
          <p:cNvPr id="6151" name="TextovéPole 28"/>
          <p:cNvSpPr txBox="1">
            <a:spLocks noChangeArrowheads="1"/>
          </p:cNvSpPr>
          <p:nvPr/>
        </p:nvSpPr>
        <p:spPr bwMode="auto">
          <a:xfrm>
            <a:off x="2663825" y="14033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-26</a:t>
            </a:r>
          </a:p>
        </p:txBody>
      </p:sp>
      <p:sp>
        <p:nvSpPr>
          <p:cNvPr id="6152" name="TextovéPole 28"/>
          <p:cNvSpPr txBox="1">
            <a:spLocks noChangeArrowheads="1"/>
          </p:cNvSpPr>
          <p:nvPr/>
        </p:nvSpPr>
        <p:spPr bwMode="auto">
          <a:xfrm>
            <a:off x="2820988" y="18605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29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3" name="TextovéPole 28"/>
          <p:cNvSpPr txBox="1">
            <a:spLocks noChangeArrowheads="1"/>
          </p:cNvSpPr>
          <p:nvPr/>
        </p:nvSpPr>
        <p:spPr bwMode="auto">
          <a:xfrm>
            <a:off x="2987675" y="23431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4" name="TextovéPole 28"/>
          <p:cNvSpPr txBox="1">
            <a:spLocks noChangeArrowheads="1"/>
          </p:cNvSpPr>
          <p:nvPr/>
        </p:nvSpPr>
        <p:spPr bwMode="auto">
          <a:xfrm>
            <a:off x="2820988" y="27670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-22</a:t>
            </a:r>
          </a:p>
        </p:txBody>
      </p:sp>
      <p:sp>
        <p:nvSpPr>
          <p:cNvPr id="6155" name="TextovéPole 28"/>
          <p:cNvSpPr txBox="1">
            <a:spLocks noChangeArrowheads="1"/>
          </p:cNvSpPr>
          <p:nvPr/>
        </p:nvSpPr>
        <p:spPr bwMode="auto">
          <a:xfrm>
            <a:off x="2987675" y="31480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6156" name="TextovéPole 28"/>
          <p:cNvSpPr txBox="1">
            <a:spLocks noChangeArrowheads="1"/>
          </p:cNvSpPr>
          <p:nvPr/>
        </p:nvSpPr>
        <p:spPr bwMode="auto">
          <a:xfrm>
            <a:off x="2767013" y="35972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17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7" name="TextovéPole 28"/>
          <p:cNvSpPr txBox="1">
            <a:spLocks noChangeArrowheads="1"/>
          </p:cNvSpPr>
          <p:nvPr/>
        </p:nvSpPr>
        <p:spPr bwMode="auto">
          <a:xfrm>
            <a:off x="2771775" y="40767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-50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58" name="TextovéPole 28"/>
          <p:cNvSpPr txBox="1">
            <a:spLocks noChangeArrowheads="1"/>
          </p:cNvSpPr>
          <p:nvPr/>
        </p:nvSpPr>
        <p:spPr bwMode="auto">
          <a:xfrm>
            <a:off x="6804025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-170</a:t>
            </a:r>
          </a:p>
        </p:txBody>
      </p:sp>
      <p:sp>
        <p:nvSpPr>
          <p:cNvPr id="6159" name="TextovéPole 28"/>
          <p:cNvSpPr txBox="1">
            <a:spLocks noChangeArrowheads="1"/>
          </p:cNvSpPr>
          <p:nvPr/>
        </p:nvSpPr>
        <p:spPr bwMode="auto">
          <a:xfrm>
            <a:off x="6861175" y="143033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108</a:t>
            </a:r>
          </a:p>
        </p:txBody>
      </p:sp>
      <p:sp>
        <p:nvSpPr>
          <p:cNvPr id="6160" name="TextovéPole 28"/>
          <p:cNvSpPr txBox="1">
            <a:spLocks noChangeArrowheads="1"/>
          </p:cNvSpPr>
          <p:nvPr/>
        </p:nvSpPr>
        <p:spPr bwMode="auto">
          <a:xfrm>
            <a:off x="6896100" y="18859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190</a:t>
            </a:r>
          </a:p>
        </p:txBody>
      </p:sp>
      <p:sp>
        <p:nvSpPr>
          <p:cNvPr id="6161" name="TextovéPole 28"/>
          <p:cNvSpPr txBox="1">
            <a:spLocks noChangeArrowheads="1"/>
          </p:cNvSpPr>
          <p:nvPr/>
        </p:nvSpPr>
        <p:spPr bwMode="auto">
          <a:xfrm>
            <a:off x="7127875" y="23177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3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6162" name="TextovéPole 28"/>
          <p:cNvSpPr txBox="1">
            <a:spLocks noChangeArrowheads="1"/>
          </p:cNvSpPr>
          <p:nvPr/>
        </p:nvSpPr>
        <p:spPr bwMode="auto">
          <a:xfrm>
            <a:off x="6896100" y="27670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-15</a:t>
            </a:r>
          </a:p>
        </p:txBody>
      </p:sp>
      <p:sp>
        <p:nvSpPr>
          <p:cNvPr id="6163" name="TextovéPole 28"/>
          <p:cNvSpPr txBox="1">
            <a:spLocks noChangeArrowheads="1"/>
          </p:cNvSpPr>
          <p:nvPr/>
        </p:nvSpPr>
        <p:spPr bwMode="auto">
          <a:xfrm>
            <a:off x="7019925" y="31813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31</a:t>
            </a:r>
          </a:p>
        </p:txBody>
      </p:sp>
      <p:sp>
        <p:nvSpPr>
          <p:cNvPr id="6164" name="TextovéPole 28"/>
          <p:cNvSpPr txBox="1">
            <a:spLocks noChangeArrowheads="1"/>
          </p:cNvSpPr>
          <p:nvPr/>
        </p:nvSpPr>
        <p:spPr bwMode="auto">
          <a:xfrm>
            <a:off x="6861175" y="36179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-120</a:t>
            </a:r>
          </a:p>
        </p:txBody>
      </p:sp>
      <p:sp>
        <p:nvSpPr>
          <p:cNvPr id="6165" name="TextovéPole 28"/>
          <p:cNvSpPr txBox="1">
            <a:spLocks noChangeArrowheads="1"/>
          </p:cNvSpPr>
          <p:nvPr/>
        </p:nvSpPr>
        <p:spPr bwMode="auto">
          <a:xfrm>
            <a:off x="7107238" y="40767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6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6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6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6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6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/>
              <a:t>1) Náčrty a schémata :  Mgr. Michal Divíšek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1134</TotalTime>
  <Words>538</Words>
  <Application>Microsoft Office PowerPoint</Application>
  <PresentationFormat>Předvádění na obrazovce (4:3)</PresentationFormat>
  <Paragraphs>127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Výchozí návrh</vt:lpstr>
      <vt:lpstr>CELÁ ČÍSLA  7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76</cp:revision>
  <dcterms:created xsi:type="dcterms:W3CDTF">2011-04-20T17:56:56Z</dcterms:created>
  <dcterms:modified xsi:type="dcterms:W3CDTF">2014-03-11T21:24:49Z</dcterms:modified>
</cp:coreProperties>
</file>