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67" r:id="rId3"/>
    <p:sldId id="275" r:id="rId4"/>
    <p:sldId id="271" r:id="rId5"/>
    <p:sldId id="263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0000"/>
    <a:srgbClr val="0000FF"/>
    <a:srgbClr val="008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61A9273A-5CAB-4E7D-859D-BF5F009C49A4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7172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2048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048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48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05E91A76-917E-4E4D-B46B-B180260682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898D37-D1BD-479C-93A7-1E43310E24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0844B5-5CCF-46D7-B268-06C1E6ECA7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8739A0-F032-43A9-A1DB-158CDF8773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FC22D7-F231-418C-893E-4CBBC7A422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0F42A9-CF20-4008-B576-B3DCA5E99F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6C552E-C0ED-4AEE-B7D7-1BA1F2362A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B92B14-2817-4ECE-8B6C-640F0EDA3F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B1537A-D1B9-4595-8EA6-1D17D31F4F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204C5A-60D7-4DD3-AFC7-C38441EA66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E09F91-DA55-4B74-A08C-9811F9F634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C5B0DB-519D-40D8-90A5-FAE7F5C445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237134-0EF3-40A3-864F-158673F81A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553A9B75-DB47-4615-A6F4-3C13194925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3644900"/>
            <a:ext cx="7772400" cy="1152525"/>
          </a:xfrm>
        </p:spPr>
        <p:txBody>
          <a:bodyPr/>
          <a:lstStyle/>
          <a:p>
            <a:pPr eaLnBrk="1" hangingPunct="1"/>
            <a:r>
              <a:rPr lang="cs-CZ" smtClean="0"/>
              <a:t>CELÁ ČÍSLA  8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187450" y="5013325"/>
            <a:ext cx="6400800" cy="719138"/>
          </a:xfrm>
        </p:spPr>
        <p:txBody>
          <a:bodyPr/>
          <a:lstStyle/>
          <a:p>
            <a:pPr eaLnBrk="1" hangingPunct="1"/>
            <a:r>
              <a:rPr lang="cs-CZ" dirty="0" smtClean="0"/>
              <a:t>- Násobení záporných čísel</a:t>
            </a:r>
          </a:p>
        </p:txBody>
      </p:sp>
      <p:sp>
        <p:nvSpPr>
          <p:cNvPr id="2052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pic>
        <p:nvPicPr>
          <p:cNvPr id="2053" name="Obrázek 1" descr="imagesCAC265G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4716463" cy="103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4" name="Text Box 181"/>
          <p:cNvSpPr txBox="1">
            <a:spLocks noChangeArrowheads="1"/>
          </p:cNvSpPr>
          <p:nvPr/>
        </p:nvSpPr>
        <p:spPr bwMode="auto">
          <a:xfrm>
            <a:off x="1835150" y="1557338"/>
            <a:ext cx="63373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graphicFrame>
        <p:nvGraphicFramePr>
          <p:cNvPr id="2082" name="Group 34"/>
          <p:cNvGraphicFramePr>
            <a:graphicFrameLocks noGrp="1"/>
          </p:cNvGraphicFramePr>
          <p:nvPr/>
        </p:nvGraphicFramePr>
        <p:xfrm>
          <a:off x="1042988" y="1484313"/>
          <a:ext cx="7129462" cy="1960517"/>
        </p:xfrm>
        <a:graphic>
          <a:graphicData uri="http://schemas.openxmlformats.org/drawingml/2006/table">
            <a:tbl>
              <a:tblPr/>
              <a:tblGrid>
                <a:gridCol w="1657350"/>
                <a:gridCol w="5472112"/>
              </a:tblGrid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ZŠ J. A. Komenského Milevsko, J. A. Komenského 1023, okres Písek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1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CZ.1.07/1.4.00/21.1611 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ŠABLONY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IV/2  Inovace a zkvalitnění výuky prostřednictvím ICT 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MATERIÁLU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CELÁ ČÍSLA 8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SADY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VY_42_INOVACE_08 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 MATERIÁLU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Michal Divíšek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2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41325" y="404813"/>
            <a:ext cx="8451850" cy="936625"/>
          </a:xfrm>
        </p:spPr>
        <p:txBody>
          <a:bodyPr/>
          <a:lstStyle/>
          <a:p>
            <a:pPr marL="0" indent="0" eaLnBrk="1" hangingPunct="1">
              <a:lnSpc>
                <a:spcPct val="80000"/>
              </a:lnSpc>
              <a:buFontTx/>
              <a:buNone/>
            </a:pPr>
            <a:r>
              <a:rPr lang="cs-CZ" sz="2400" b="1" u="sng" smtClean="0"/>
              <a:t>Násobení celých čísel</a:t>
            </a:r>
          </a:p>
          <a:p>
            <a:pPr marL="0" indent="0" eaLnBrk="1" hangingPunct="1">
              <a:buFontTx/>
              <a:buNone/>
            </a:pPr>
            <a:r>
              <a:rPr lang="cs-CZ" sz="2400" smtClean="0"/>
              <a:t>  Při násobení celých čísel se řídíme touto pomůckou :</a:t>
            </a:r>
          </a:p>
          <a:p>
            <a:pPr marL="0" indent="0" eaLnBrk="1" hangingPunct="1">
              <a:buFontTx/>
              <a:buNone/>
            </a:pPr>
            <a:endParaRPr lang="cs-CZ" sz="2400" smtClean="0"/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endParaRPr lang="cs-CZ" b="1" smtClean="0">
              <a:solidFill>
                <a:srgbClr val="FF3300"/>
              </a:solidFill>
            </a:endParaRPr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endParaRPr lang="cs-CZ" sz="2800" b="1" smtClean="0"/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endParaRPr lang="cs-CZ" sz="2400" smtClean="0"/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r>
              <a:rPr lang="cs-CZ" sz="2400" b="1" u="sng" smtClean="0">
                <a:solidFill>
                  <a:srgbClr val="00B050"/>
                </a:solidFill>
              </a:rPr>
              <a:t>        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r>
              <a:rPr lang="cs-CZ" sz="2400" b="1" u="sng" smtClean="0">
                <a:solidFill>
                  <a:srgbClr val="00B050"/>
                </a:solidFill>
              </a:rPr>
              <a:t> </a:t>
            </a:r>
          </a:p>
        </p:txBody>
      </p:sp>
      <p:sp>
        <p:nvSpPr>
          <p:cNvPr id="3089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5" name="Rectangle 3"/>
          <p:cNvSpPr txBox="1">
            <a:spLocks noChangeArrowheads="1"/>
          </p:cNvSpPr>
          <p:nvPr/>
        </p:nvSpPr>
        <p:spPr bwMode="auto">
          <a:xfrm>
            <a:off x="179388" y="1341438"/>
            <a:ext cx="8713787" cy="5040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115000"/>
              </a:lnSpc>
              <a:spcBef>
                <a:spcPct val="20000"/>
              </a:spcBef>
            </a:pPr>
            <a:r>
              <a:rPr lang="cs-CZ" sz="2400"/>
              <a:t>Součin dvou kladných čísel je číslo kladné.</a:t>
            </a:r>
          </a:p>
          <a:p>
            <a:pPr marL="342900" indent="-342900">
              <a:lnSpc>
                <a:spcPct val="115000"/>
              </a:lnSpc>
              <a:spcBef>
                <a:spcPct val="20000"/>
              </a:spcBef>
            </a:pPr>
            <a:r>
              <a:rPr lang="cs-CZ" sz="3200" b="1">
                <a:solidFill>
                  <a:srgbClr val="FF3300"/>
                </a:solidFill>
              </a:rPr>
              <a:t>     </a:t>
            </a:r>
            <a:r>
              <a:rPr lang="cs-CZ" sz="3600" b="1">
                <a:solidFill>
                  <a:srgbClr val="FF3300"/>
                </a:solidFill>
              </a:rPr>
              <a:t>+      .    +    =    +        </a:t>
            </a:r>
            <a:r>
              <a:rPr lang="cs-CZ" sz="3600" b="1"/>
              <a:t>3  .  4  =  12</a:t>
            </a:r>
          </a:p>
          <a:p>
            <a:pPr marL="342900" indent="-342900">
              <a:lnSpc>
                <a:spcPct val="115000"/>
              </a:lnSpc>
              <a:spcBef>
                <a:spcPct val="20000"/>
              </a:spcBef>
            </a:pPr>
            <a:r>
              <a:rPr lang="cs-CZ" sz="2400"/>
              <a:t>Součin kladného a záporného čísla je číslo záporné.</a:t>
            </a:r>
          </a:p>
          <a:p>
            <a:pPr marL="342900" indent="-342900">
              <a:lnSpc>
                <a:spcPct val="115000"/>
              </a:lnSpc>
              <a:spcBef>
                <a:spcPct val="20000"/>
              </a:spcBef>
            </a:pPr>
            <a:r>
              <a:rPr lang="cs-CZ" sz="2400" b="1">
                <a:solidFill>
                  <a:srgbClr val="FF3300"/>
                </a:solidFill>
              </a:rPr>
              <a:t>       </a:t>
            </a:r>
            <a:r>
              <a:rPr lang="cs-CZ" sz="3600" b="1">
                <a:solidFill>
                  <a:srgbClr val="FF3300"/>
                </a:solidFill>
              </a:rPr>
              <a:t>+      .    -    =    -         </a:t>
            </a:r>
            <a:r>
              <a:rPr lang="cs-CZ" sz="3600" b="1"/>
              <a:t>3 .(- 4) = -12</a:t>
            </a:r>
          </a:p>
          <a:p>
            <a:pPr marL="342900" indent="-342900">
              <a:lnSpc>
                <a:spcPct val="115000"/>
              </a:lnSpc>
              <a:spcBef>
                <a:spcPct val="20000"/>
              </a:spcBef>
            </a:pPr>
            <a:r>
              <a:rPr lang="cs-CZ" sz="2400"/>
              <a:t>Součin záporného a kladného čísla je číslo záporné.</a:t>
            </a:r>
          </a:p>
          <a:p>
            <a:pPr marL="342900" indent="-342900">
              <a:lnSpc>
                <a:spcPct val="115000"/>
              </a:lnSpc>
              <a:spcBef>
                <a:spcPct val="20000"/>
              </a:spcBef>
            </a:pPr>
            <a:r>
              <a:rPr lang="cs-CZ" sz="3200" b="1">
                <a:solidFill>
                  <a:srgbClr val="FF3300"/>
                </a:solidFill>
              </a:rPr>
              <a:t>      </a:t>
            </a:r>
            <a:r>
              <a:rPr lang="cs-CZ" sz="3600" b="1">
                <a:solidFill>
                  <a:srgbClr val="FF3300"/>
                </a:solidFill>
              </a:rPr>
              <a:t>-      .    +    =    -       </a:t>
            </a:r>
            <a:r>
              <a:rPr lang="cs-CZ" sz="3600" b="1"/>
              <a:t>-3  .  4  =  -12</a:t>
            </a:r>
            <a:endParaRPr lang="cs-CZ" sz="3600"/>
          </a:p>
          <a:p>
            <a:pPr marL="342900" indent="-342900">
              <a:lnSpc>
                <a:spcPct val="115000"/>
              </a:lnSpc>
              <a:spcBef>
                <a:spcPct val="20000"/>
              </a:spcBef>
            </a:pPr>
            <a:r>
              <a:rPr lang="cs-CZ" sz="2400"/>
              <a:t>Součin dvou záporných čísel je číslo kladné.</a:t>
            </a:r>
          </a:p>
          <a:p>
            <a:pPr marL="342900" indent="-342900">
              <a:lnSpc>
                <a:spcPct val="115000"/>
              </a:lnSpc>
              <a:spcBef>
                <a:spcPct val="20000"/>
              </a:spcBef>
            </a:pPr>
            <a:r>
              <a:rPr lang="cs-CZ" sz="3200" b="1">
                <a:solidFill>
                  <a:srgbClr val="FF3300"/>
                </a:solidFill>
              </a:rPr>
              <a:t>       </a:t>
            </a:r>
            <a:r>
              <a:rPr lang="cs-CZ" sz="3600" b="1">
                <a:solidFill>
                  <a:srgbClr val="FF3300"/>
                </a:solidFill>
              </a:rPr>
              <a:t>-      .    -    =    +       </a:t>
            </a:r>
            <a:r>
              <a:rPr lang="cs-CZ" sz="3600" b="1"/>
              <a:t>-3 . (- 4) = 12  </a:t>
            </a:r>
          </a:p>
          <a:p>
            <a:pPr marL="342900" indent="-342900">
              <a:lnSpc>
                <a:spcPct val="115000"/>
              </a:lnSpc>
              <a:spcBef>
                <a:spcPct val="20000"/>
              </a:spcBef>
            </a:pPr>
            <a:endParaRPr lang="cs-CZ" sz="2400"/>
          </a:p>
          <a:p>
            <a:pPr marL="342900" indent="-342900">
              <a:lnSpc>
                <a:spcPct val="115000"/>
              </a:lnSpc>
              <a:spcBef>
                <a:spcPct val="20000"/>
              </a:spcBef>
            </a:pPr>
            <a:endParaRPr lang="cs-CZ" sz="24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2000"/>
                                        <p:tgtEl>
                                          <p:spTgt spid="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8" dur="2000"/>
                                        <p:tgtEl>
                                          <p:spTgt spid="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3" dur="2000"/>
                                        <p:tgtEl>
                                          <p:spTgt spid="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0" dur="1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468313" y="333375"/>
            <a:ext cx="8451850" cy="3743325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cs-CZ" sz="2400" u="sng" smtClean="0"/>
              <a:t>Pomůcka pro tvé počítání :</a:t>
            </a:r>
          </a:p>
          <a:p>
            <a:pPr marL="0" indent="0" eaLnBrk="1" hangingPunct="1">
              <a:buFontTx/>
              <a:buNone/>
            </a:pPr>
            <a:r>
              <a:rPr lang="cs-CZ" sz="2400" smtClean="0"/>
              <a:t>Možná, že jsi z tabulky odkoukal, že stačí lichý počet znamínek </a:t>
            </a:r>
            <a:r>
              <a:rPr lang="cs-CZ" sz="2400" b="1" smtClean="0">
                <a:solidFill>
                  <a:srgbClr val="FF3300"/>
                </a:solidFill>
              </a:rPr>
              <a:t>–</a:t>
            </a:r>
            <a:r>
              <a:rPr lang="cs-CZ" sz="2400" smtClean="0"/>
              <a:t> a výsledek je také </a:t>
            </a:r>
            <a:r>
              <a:rPr lang="cs-CZ" sz="2400" b="1" smtClean="0">
                <a:solidFill>
                  <a:srgbClr val="FF3300"/>
                </a:solidFill>
              </a:rPr>
              <a:t>–</a:t>
            </a:r>
            <a:r>
              <a:rPr lang="cs-CZ" sz="2400" smtClean="0"/>
              <a:t> 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r>
              <a:rPr lang="cs-CZ" b="1" smtClean="0">
                <a:solidFill>
                  <a:srgbClr val="FF3300"/>
                </a:solidFill>
              </a:rPr>
              <a:t>+ .+ = +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r>
              <a:rPr lang="cs-CZ" b="1" smtClean="0">
                <a:solidFill>
                  <a:srgbClr val="FF3300"/>
                </a:solidFill>
              </a:rPr>
              <a:t>+ . - = -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r>
              <a:rPr lang="cs-CZ" b="1" smtClean="0">
                <a:solidFill>
                  <a:srgbClr val="FF3300"/>
                </a:solidFill>
              </a:rPr>
              <a:t>- . + = -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r>
              <a:rPr lang="cs-CZ" b="1" smtClean="0">
                <a:solidFill>
                  <a:srgbClr val="FF3300"/>
                </a:solidFill>
              </a:rPr>
              <a:t>- . -  = +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r>
              <a:rPr lang="cs-CZ" sz="2400" smtClean="0"/>
              <a:t>Je to výborná pomůcka i pro více činitelů !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endParaRPr lang="cs-CZ" sz="2800" b="1" smtClean="0"/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endParaRPr lang="cs-CZ" sz="2400" smtClean="0"/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r>
              <a:rPr lang="cs-CZ" sz="2400" b="1" u="sng" smtClean="0">
                <a:solidFill>
                  <a:srgbClr val="00B050"/>
                </a:solidFill>
              </a:rPr>
              <a:t>        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r>
              <a:rPr lang="cs-CZ" sz="2400" b="1" u="sng" smtClean="0">
                <a:solidFill>
                  <a:srgbClr val="00B050"/>
                </a:solidFill>
              </a:rPr>
              <a:t> </a:t>
            </a:r>
          </a:p>
        </p:txBody>
      </p:sp>
      <p:sp>
        <p:nvSpPr>
          <p:cNvPr id="3089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55" name="Rectangle 3"/>
          <p:cNvSpPr txBox="1">
            <a:spLocks noChangeArrowheads="1"/>
          </p:cNvSpPr>
          <p:nvPr/>
        </p:nvSpPr>
        <p:spPr bwMode="auto">
          <a:xfrm>
            <a:off x="3995738" y="1484313"/>
            <a:ext cx="3565525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/>
            <a:r>
              <a:rPr lang="cs-CZ" sz="3200" b="1" dirty="0"/>
              <a:t>+ . - . +. - . -  =</a:t>
            </a:r>
          </a:p>
          <a:p>
            <a:pPr marL="342900" indent="-342900"/>
            <a:endParaRPr lang="cs-CZ" sz="2400" dirty="0"/>
          </a:p>
          <a:p>
            <a:pPr marL="342900" indent="-342900"/>
            <a:r>
              <a:rPr lang="cs-CZ" sz="2400" dirty="0" smtClean="0"/>
              <a:t>Odhadneš, </a:t>
            </a:r>
            <a:r>
              <a:rPr lang="cs-CZ" sz="2400" dirty="0"/>
              <a:t>jaký bude výsledek ?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6732588" y="1484313"/>
            <a:ext cx="3581400" cy="122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/>
            <a:r>
              <a:rPr lang="cs-CZ" sz="3600" b="1">
                <a:solidFill>
                  <a:srgbClr val="FF0000"/>
                </a:solidFill>
              </a:rPr>
              <a:t>-  </a:t>
            </a:r>
            <a:r>
              <a:rPr lang="cs-CZ" sz="2000" b="1"/>
              <a:t>je tam lichý </a:t>
            </a:r>
          </a:p>
          <a:p>
            <a:pPr marL="342900" indent="-342900"/>
            <a:r>
              <a:rPr lang="cs-CZ" sz="2000" b="1"/>
              <a:t>        počet -</a:t>
            </a:r>
          </a:p>
          <a:p>
            <a:pPr marL="342900" indent="-342900"/>
            <a:endParaRPr lang="cs-CZ" sz="2000"/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539750" y="4292600"/>
            <a:ext cx="2952750" cy="208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cs-CZ" sz="2400" b="1" u="sng"/>
              <a:t>Příklad 1</a:t>
            </a:r>
          </a:p>
          <a:p>
            <a:pPr>
              <a:spcBef>
                <a:spcPct val="20000"/>
              </a:spcBef>
              <a:buFontTx/>
              <a:buAutoNum type="alphaLcParenR"/>
            </a:pPr>
            <a:r>
              <a:rPr lang="cs-CZ" sz="2400"/>
              <a:t>  4 . (-8) =</a:t>
            </a:r>
          </a:p>
          <a:p>
            <a:pPr>
              <a:spcBef>
                <a:spcPct val="20000"/>
              </a:spcBef>
              <a:buFontTx/>
              <a:buAutoNum type="alphaLcParenR"/>
            </a:pPr>
            <a:r>
              <a:rPr lang="cs-CZ" sz="2400"/>
              <a:t> -5 . (-6) =</a:t>
            </a:r>
          </a:p>
          <a:p>
            <a:pPr>
              <a:spcBef>
                <a:spcPct val="20000"/>
              </a:spcBef>
              <a:buFontTx/>
              <a:buAutoNum type="alphaLcParenR"/>
            </a:pPr>
            <a:r>
              <a:rPr lang="cs-CZ" sz="2400"/>
              <a:t>(-2 ).(-8) =</a:t>
            </a:r>
          </a:p>
          <a:p>
            <a:pPr>
              <a:spcBef>
                <a:spcPct val="20000"/>
              </a:spcBef>
            </a:pPr>
            <a:r>
              <a:rPr lang="cs-CZ" sz="2400" b="1" u="sng">
                <a:solidFill>
                  <a:srgbClr val="00B050"/>
                </a:solidFill>
              </a:rPr>
              <a:t>        </a:t>
            </a:r>
          </a:p>
          <a:p>
            <a:pPr>
              <a:spcBef>
                <a:spcPct val="20000"/>
              </a:spcBef>
            </a:pPr>
            <a:r>
              <a:rPr lang="cs-CZ" sz="2400" b="1" u="sng">
                <a:solidFill>
                  <a:srgbClr val="00B050"/>
                </a:solidFill>
              </a:rPr>
              <a:t> </a:t>
            </a: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 bwMode="auto">
          <a:xfrm>
            <a:off x="4643438" y="4292600"/>
            <a:ext cx="3313112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cs-CZ" sz="2400"/>
              <a:t>d) 5 . ( -3 ) =</a:t>
            </a:r>
          </a:p>
          <a:p>
            <a:pPr>
              <a:spcBef>
                <a:spcPct val="20000"/>
              </a:spcBef>
            </a:pPr>
            <a:r>
              <a:rPr lang="cs-CZ" sz="2400"/>
              <a:t>e) -7 .  5     =</a:t>
            </a:r>
          </a:p>
          <a:p>
            <a:pPr>
              <a:spcBef>
                <a:spcPct val="20000"/>
              </a:spcBef>
            </a:pPr>
            <a:r>
              <a:rPr lang="cs-CZ" sz="2400"/>
              <a:t>f)  -7  .(-2) =</a:t>
            </a:r>
          </a:p>
          <a:p>
            <a:pPr>
              <a:spcBef>
                <a:spcPct val="20000"/>
              </a:spcBef>
            </a:pPr>
            <a:r>
              <a:rPr lang="cs-CZ" sz="2400"/>
              <a:t>g)  8 . ( -7) =</a:t>
            </a:r>
          </a:p>
          <a:p>
            <a:pPr>
              <a:spcBef>
                <a:spcPct val="20000"/>
              </a:spcBef>
              <a:buFontTx/>
              <a:buAutoNum type="alphaLcParenR"/>
            </a:pPr>
            <a:endParaRPr lang="cs-CZ" sz="2400"/>
          </a:p>
          <a:p>
            <a:pPr>
              <a:spcBef>
                <a:spcPct val="20000"/>
              </a:spcBef>
            </a:pPr>
            <a:r>
              <a:rPr lang="cs-CZ" sz="2400" b="1" u="sng">
                <a:solidFill>
                  <a:srgbClr val="00B050"/>
                </a:solidFill>
              </a:rPr>
              <a:t>        </a:t>
            </a:r>
          </a:p>
          <a:p>
            <a:pPr>
              <a:spcBef>
                <a:spcPct val="20000"/>
              </a:spcBef>
            </a:pPr>
            <a:r>
              <a:rPr lang="cs-CZ" sz="2400" b="1" u="sng">
                <a:solidFill>
                  <a:srgbClr val="00B050"/>
                </a:solidFill>
              </a:rPr>
              <a:t> </a:t>
            </a:r>
          </a:p>
        </p:txBody>
      </p:sp>
      <p:sp>
        <p:nvSpPr>
          <p:cNvPr id="9" name="TextovéPole 28"/>
          <p:cNvSpPr txBox="1">
            <a:spLocks noChangeArrowheads="1"/>
          </p:cNvSpPr>
          <p:nvPr/>
        </p:nvSpPr>
        <p:spPr bwMode="auto">
          <a:xfrm>
            <a:off x="2339975" y="4724400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-32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0" name="TextovéPole 28"/>
          <p:cNvSpPr txBox="1">
            <a:spLocks noChangeArrowheads="1"/>
          </p:cNvSpPr>
          <p:nvPr/>
        </p:nvSpPr>
        <p:spPr bwMode="auto">
          <a:xfrm>
            <a:off x="2339975" y="5108575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 30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1" name="TextovéPole 28"/>
          <p:cNvSpPr txBox="1">
            <a:spLocks noChangeArrowheads="1"/>
          </p:cNvSpPr>
          <p:nvPr/>
        </p:nvSpPr>
        <p:spPr bwMode="auto">
          <a:xfrm>
            <a:off x="2339975" y="5565775"/>
            <a:ext cx="9366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 16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2" name="TextovéPole 28"/>
          <p:cNvSpPr txBox="1">
            <a:spLocks noChangeArrowheads="1"/>
          </p:cNvSpPr>
          <p:nvPr/>
        </p:nvSpPr>
        <p:spPr bwMode="auto">
          <a:xfrm>
            <a:off x="6500813" y="4264025"/>
            <a:ext cx="9366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 -15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3" name="TextovéPole 28"/>
          <p:cNvSpPr txBox="1">
            <a:spLocks noChangeArrowheads="1"/>
          </p:cNvSpPr>
          <p:nvPr/>
        </p:nvSpPr>
        <p:spPr bwMode="auto">
          <a:xfrm>
            <a:off x="6521450" y="4721225"/>
            <a:ext cx="9366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 -35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4" name="TextovéPole 28"/>
          <p:cNvSpPr txBox="1">
            <a:spLocks noChangeArrowheads="1"/>
          </p:cNvSpPr>
          <p:nvPr/>
        </p:nvSpPr>
        <p:spPr bwMode="auto">
          <a:xfrm>
            <a:off x="6615113" y="5183188"/>
            <a:ext cx="9366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 14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5" name="TextovéPole 28"/>
          <p:cNvSpPr txBox="1">
            <a:spLocks noChangeArrowheads="1"/>
          </p:cNvSpPr>
          <p:nvPr/>
        </p:nvSpPr>
        <p:spPr bwMode="auto">
          <a:xfrm>
            <a:off x="6521450" y="5645150"/>
            <a:ext cx="9366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 -56</a:t>
            </a:r>
            <a:endParaRPr lang="cs-CZ" sz="24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10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10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1000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1000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1" dur="2000"/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6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4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5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8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6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2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6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6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6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0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7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4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7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8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8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2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 nodeType="clickPar">
                      <p:stCondLst>
                        <p:cond delay="indefinite"/>
                      </p:stCondLst>
                      <p:childTnLst>
                        <p:par>
                          <p:cTn id="9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 nodeType="clickPar">
                      <p:stCondLst>
                        <p:cond delay="indefinite"/>
                      </p:stCondLst>
                      <p:childTnLst>
                        <p:par>
                          <p:cTn id="10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 nodeType="clickPar">
                      <p:stCondLst>
                        <p:cond delay="indefinite"/>
                      </p:stCondLst>
                      <p:childTnLst>
                        <p:par>
                          <p:cTn id="10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 nodeType="clickPar">
                      <p:stCondLst>
                        <p:cond delay="indefinite"/>
                      </p:stCondLst>
                      <p:childTnLst>
                        <p:par>
                          <p:cTn id="1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 nodeType="clickPar">
                      <p:stCondLst>
                        <p:cond delay="indefinite"/>
                      </p:stCondLst>
                      <p:childTnLst>
                        <p:par>
                          <p:cTn id="1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7" dur="1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95288" y="557213"/>
            <a:ext cx="3770312" cy="4419600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cs-CZ" sz="2400" b="1" u="sng" smtClean="0"/>
              <a:t>Příklad 2</a:t>
            </a:r>
          </a:p>
          <a:p>
            <a:pPr marL="0" indent="0" eaLnBrk="1" hangingPunct="1">
              <a:buFontTx/>
              <a:buAutoNum type="alphaLcParenR"/>
            </a:pPr>
            <a:r>
              <a:rPr lang="cs-CZ" sz="2400" smtClean="0"/>
              <a:t> 4 .(-2). 3 =</a:t>
            </a:r>
          </a:p>
          <a:p>
            <a:pPr marL="0" indent="0" eaLnBrk="1" hangingPunct="1">
              <a:buFontTx/>
              <a:buAutoNum type="alphaLcParenR"/>
            </a:pPr>
            <a:r>
              <a:rPr lang="cs-CZ" sz="2400" smtClean="0"/>
              <a:t>(-5).2.(-3) =</a:t>
            </a:r>
          </a:p>
          <a:p>
            <a:pPr marL="0" indent="0" eaLnBrk="1" hangingPunct="1">
              <a:buFontTx/>
              <a:buAutoNum type="alphaLcParenR"/>
            </a:pPr>
            <a:r>
              <a:rPr lang="cs-CZ" sz="2400" smtClean="0"/>
              <a:t> -2.(-3).(-4) =</a:t>
            </a:r>
          </a:p>
          <a:p>
            <a:pPr marL="0" indent="0" eaLnBrk="1" hangingPunct="1">
              <a:buFontTx/>
              <a:buAutoNum type="alphaLcParenR"/>
            </a:pPr>
            <a:r>
              <a:rPr lang="cs-CZ" sz="2400" smtClean="0"/>
              <a:t> 3. 2. (-4) =</a:t>
            </a:r>
          </a:p>
          <a:p>
            <a:pPr marL="0" indent="0" eaLnBrk="1" hangingPunct="1">
              <a:buFontTx/>
              <a:buAutoNum type="alphaLcParenR"/>
            </a:pPr>
            <a:r>
              <a:rPr lang="cs-CZ" sz="2400" smtClean="0"/>
              <a:t> 15 . (-3) =</a:t>
            </a:r>
          </a:p>
          <a:p>
            <a:pPr marL="0" indent="0" eaLnBrk="1" hangingPunct="1">
              <a:buFontTx/>
              <a:buAutoNum type="alphaLcParenR"/>
            </a:pPr>
            <a:r>
              <a:rPr lang="cs-CZ" sz="2400" smtClean="0"/>
              <a:t> 3.2.(-3).(-2) =</a:t>
            </a:r>
          </a:p>
          <a:p>
            <a:pPr marL="0" indent="0" eaLnBrk="1" hangingPunct="1">
              <a:buFontTx/>
              <a:buAutoNum type="alphaLcParenR"/>
            </a:pPr>
            <a:r>
              <a:rPr lang="cs-CZ" sz="2400" smtClean="0"/>
              <a:t> 75 .(-2) =</a:t>
            </a:r>
          </a:p>
          <a:p>
            <a:pPr marL="0" indent="0" eaLnBrk="1" hangingPunct="1">
              <a:buFontTx/>
              <a:buAutoNum type="alphaLcParenR"/>
            </a:pPr>
            <a:r>
              <a:rPr lang="cs-CZ" sz="2400" smtClean="0"/>
              <a:t>-2.(-3).(-2).(-2)=</a:t>
            </a:r>
          </a:p>
          <a:p>
            <a:pPr marL="0" indent="0" eaLnBrk="1" hangingPunct="1">
              <a:buFontTx/>
              <a:buAutoNum type="alphaLcParenR"/>
            </a:pPr>
            <a:endParaRPr lang="cs-CZ" sz="2400" smtClean="0"/>
          </a:p>
          <a:p>
            <a:pPr marL="0" indent="0" eaLnBrk="1" hangingPunct="1">
              <a:buFontTx/>
              <a:buNone/>
            </a:pPr>
            <a:r>
              <a:rPr lang="cs-CZ" sz="2400" b="1" u="sng" smtClean="0">
                <a:solidFill>
                  <a:srgbClr val="00B050"/>
                </a:solidFill>
              </a:rPr>
              <a:t>        </a:t>
            </a:r>
          </a:p>
          <a:p>
            <a:pPr marL="0" indent="0" eaLnBrk="1" hangingPunct="1">
              <a:buFontTx/>
              <a:buNone/>
            </a:pPr>
            <a:r>
              <a:rPr lang="cs-CZ" sz="2400" b="1" u="sng" smtClean="0">
                <a:solidFill>
                  <a:srgbClr val="00B050"/>
                </a:solidFill>
              </a:rPr>
              <a:t> </a:t>
            </a:r>
          </a:p>
        </p:txBody>
      </p:sp>
      <p:sp>
        <p:nvSpPr>
          <p:cNvPr id="3089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4413250" y="557213"/>
            <a:ext cx="3770313" cy="441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spcBef>
                <a:spcPct val="20000"/>
              </a:spcBef>
            </a:pPr>
            <a:r>
              <a:rPr lang="cs-CZ" sz="2400" b="1" u="sng"/>
              <a:t>Příklad 3</a:t>
            </a:r>
          </a:p>
          <a:p>
            <a:pPr>
              <a:spcBef>
                <a:spcPct val="20000"/>
              </a:spcBef>
              <a:buFontTx/>
              <a:buAutoNum type="alphaLcParenR"/>
            </a:pPr>
            <a:r>
              <a:rPr lang="cs-CZ" sz="2400"/>
              <a:t> 5 - (-4). 2 =</a:t>
            </a:r>
          </a:p>
          <a:p>
            <a:pPr>
              <a:spcBef>
                <a:spcPct val="20000"/>
              </a:spcBef>
              <a:buFontTx/>
              <a:buAutoNum type="alphaLcParenR"/>
            </a:pPr>
            <a:r>
              <a:rPr lang="cs-CZ" sz="2400"/>
              <a:t> 10 - (-10).(-2) =</a:t>
            </a:r>
          </a:p>
          <a:p>
            <a:pPr>
              <a:spcBef>
                <a:spcPct val="20000"/>
              </a:spcBef>
              <a:buFontTx/>
              <a:buAutoNum type="alphaLcParenR"/>
            </a:pPr>
            <a:r>
              <a:rPr lang="cs-CZ" sz="2400"/>
              <a:t> -4 + (-3). 2 =</a:t>
            </a:r>
          </a:p>
          <a:p>
            <a:pPr>
              <a:spcBef>
                <a:spcPct val="20000"/>
              </a:spcBef>
              <a:buFontTx/>
              <a:buAutoNum type="alphaLcParenR"/>
            </a:pPr>
            <a:r>
              <a:rPr lang="cs-CZ" sz="2400"/>
              <a:t> 6.(-2) - (-3) =</a:t>
            </a:r>
          </a:p>
          <a:p>
            <a:pPr>
              <a:spcBef>
                <a:spcPct val="20000"/>
              </a:spcBef>
              <a:buFontTx/>
              <a:buAutoNum type="alphaLcParenR"/>
            </a:pPr>
            <a:r>
              <a:rPr lang="cs-CZ" sz="2400"/>
              <a:t> -3.(-2) - (-6).(-2) =</a:t>
            </a:r>
          </a:p>
          <a:p>
            <a:pPr>
              <a:spcBef>
                <a:spcPct val="20000"/>
              </a:spcBef>
              <a:buFontTx/>
              <a:buAutoNum type="alphaLcParenR"/>
            </a:pPr>
            <a:r>
              <a:rPr lang="cs-CZ" sz="2400"/>
              <a:t> 3 + (-2).5 =</a:t>
            </a:r>
          </a:p>
          <a:p>
            <a:pPr>
              <a:spcBef>
                <a:spcPct val="20000"/>
              </a:spcBef>
              <a:buFontTx/>
              <a:buAutoNum type="alphaLcParenR"/>
            </a:pPr>
            <a:r>
              <a:rPr lang="cs-CZ" sz="2400"/>
              <a:t> -2.(-5) - (-20) =</a:t>
            </a:r>
          </a:p>
          <a:p>
            <a:pPr>
              <a:spcBef>
                <a:spcPct val="20000"/>
              </a:spcBef>
              <a:buFontTx/>
              <a:buAutoNum type="alphaLcParenR"/>
            </a:pPr>
            <a:r>
              <a:rPr lang="cs-CZ" sz="2400"/>
              <a:t> 2 + (-4).(-2) =</a:t>
            </a:r>
          </a:p>
          <a:p>
            <a:pPr>
              <a:spcBef>
                <a:spcPct val="20000"/>
              </a:spcBef>
              <a:buFontTx/>
              <a:buAutoNum type="alphaLcParenR"/>
            </a:pPr>
            <a:endParaRPr lang="cs-CZ" sz="2400"/>
          </a:p>
          <a:p>
            <a:pPr>
              <a:spcBef>
                <a:spcPct val="20000"/>
              </a:spcBef>
            </a:pPr>
            <a:r>
              <a:rPr lang="cs-CZ" sz="2400" b="1" u="sng">
                <a:solidFill>
                  <a:srgbClr val="00B050"/>
                </a:solidFill>
              </a:rPr>
              <a:t>        </a:t>
            </a:r>
          </a:p>
          <a:p>
            <a:pPr>
              <a:spcBef>
                <a:spcPct val="20000"/>
              </a:spcBef>
            </a:pPr>
            <a:r>
              <a:rPr lang="cs-CZ" sz="2400" b="1" u="sng">
                <a:solidFill>
                  <a:srgbClr val="00B050"/>
                </a:solidFill>
              </a:rPr>
              <a:t> </a:t>
            </a:r>
          </a:p>
        </p:txBody>
      </p:sp>
      <p:sp>
        <p:nvSpPr>
          <p:cNvPr id="4102" name="TextovéPole 28"/>
          <p:cNvSpPr txBox="1">
            <a:spLocks noChangeArrowheads="1"/>
          </p:cNvSpPr>
          <p:nvPr/>
        </p:nvSpPr>
        <p:spPr bwMode="auto">
          <a:xfrm>
            <a:off x="2963863" y="938213"/>
            <a:ext cx="9366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-24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4103" name="TextovéPole 28"/>
          <p:cNvSpPr txBox="1">
            <a:spLocks noChangeArrowheads="1"/>
          </p:cNvSpPr>
          <p:nvPr/>
        </p:nvSpPr>
        <p:spPr bwMode="auto">
          <a:xfrm>
            <a:off x="3033713" y="1395413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30</a:t>
            </a:r>
          </a:p>
        </p:txBody>
      </p:sp>
      <p:sp>
        <p:nvSpPr>
          <p:cNvPr id="4104" name="TextovéPole 28"/>
          <p:cNvSpPr txBox="1">
            <a:spLocks noChangeArrowheads="1"/>
          </p:cNvSpPr>
          <p:nvPr/>
        </p:nvSpPr>
        <p:spPr bwMode="auto">
          <a:xfrm>
            <a:off x="2963863" y="1874838"/>
            <a:ext cx="9366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-24</a:t>
            </a:r>
          </a:p>
        </p:txBody>
      </p:sp>
      <p:sp>
        <p:nvSpPr>
          <p:cNvPr id="4105" name="TextovéPole 28"/>
          <p:cNvSpPr txBox="1">
            <a:spLocks noChangeArrowheads="1"/>
          </p:cNvSpPr>
          <p:nvPr/>
        </p:nvSpPr>
        <p:spPr bwMode="auto">
          <a:xfrm>
            <a:off x="2963863" y="2336800"/>
            <a:ext cx="9366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-24</a:t>
            </a:r>
          </a:p>
        </p:txBody>
      </p:sp>
      <p:sp>
        <p:nvSpPr>
          <p:cNvPr id="4106" name="TextovéPole 28"/>
          <p:cNvSpPr txBox="1">
            <a:spLocks noChangeArrowheads="1"/>
          </p:cNvSpPr>
          <p:nvPr/>
        </p:nvSpPr>
        <p:spPr bwMode="auto">
          <a:xfrm>
            <a:off x="2963863" y="2776538"/>
            <a:ext cx="9366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-45</a:t>
            </a:r>
          </a:p>
        </p:txBody>
      </p:sp>
      <p:sp>
        <p:nvSpPr>
          <p:cNvPr id="4107" name="TextovéPole 28"/>
          <p:cNvSpPr txBox="1">
            <a:spLocks noChangeArrowheads="1"/>
          </p:cNvSpPr>
          <p:nvPr/>
        </p:nvSpPr>
        <p:spPr bwMode="auto">
          <a:xfrm>
            <a:off x="3019425" y="3192463"/>
            <a:ext cx="6492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36</a:t>
            </a:r>
          </a:p>
        </p:txBody>
      </p:sp>
      <p:sp>
        <p:nvSpPr>
          <p:cNvPr id="4108" name="TextovéPole 28"/>
          <p:cNvSpPr txBox="1">
            <a:spLocks noChangeArrowheads="1"/>
          </p:cNvSpPr>
          <p:nvPr/>
        </p:nvSpPr>
        <p:spPr bwMode="auto">
          <a:xfrm>
            <a:off x="2773363" y="3614738"/>
            <a:ext cx="9366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-150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4109" name="TextovéPole 28"/>
          <p:cNvSpPr txBox="1">
            <a:spLocks noChangeArrowheads="1"/>
          </p:cNvSpPr>
          <p:nvPr/>
        </p:nvSpPr>
        <p:spPr bwMode="auto">
          <a:xfrm>
            <a:off x="3033713" y="4078288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24</a:t>
            </a:r>
          </a:p>
        </p:txBody>
      </p:sp>
      <p:sp>
        <p:nvSpPr>
          <p:cNvPr id="4110" name="TextovéPole 28"/>
          <p:cNvSpPr txBox="1">
            <a:spLocks noChangeArrowheads="1"/>
          </p:cNvSpPr>
          <p:nvPr/>
        </p:nvSpPr>
        <p:spPr bwMode="auto">
          <a:xfrm>
            <a:off x="7212013" y="981075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13</a:t>
            </a:r>
          </a:p>
        </p:txBody>
      </p:sp>
      <p:sp>
        <p:nvSpPr>
          <p:cNvPr id="4111" name="TextovéPole 28"/>
          <p:cNvSpPr txBox="1">
            <a:spLocks noChangeArrowheads="1"/>
          </p:cNvSpPr>
          <p:nvPr/>
        </p:nvSpPr>
        <p:spPr bwMode="auto">
          <a:xfrm>
            <a:off x="7142163" y="1423988"/>
            <a:ext cx="9366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-10</a:t>
            </a:r>
          </a:p>
        </p:txBody>
      </p:sp>
      <p:sp>
        <p:nvSpPr>
          <p:cNvPr id="4112" name="TextovéPole 28"/>
          <p:cNvSpPr txBox="1">
            <a:spLocks noChangeArrowheads="1"/>
          </p:cNvSpPr>
          <p:nvPr/>
        </p:nvSpPr>
        <p:spPr bwMode="auto">
          <a:xfrm>
            <a:off x="7097713" y="1895475"/>
            <a:ext cx="9366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 -10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4113" name="TextovéPole 28"/>
          <p:cNvSpPr txBox="1">
            <a:spLocks noChangeArrowheads="1"/>
          </p:cNvSpPr>
          <p:nvPr/>
        </p:nvSpPr>
        <p:spPr bwMode="auto">
          <a:xfrm>
            <a:off x="7221538" y="2336800"/>
            <a:ext cx="9366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 -9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4114" name="TextovéPole 28"/>
          <p:cNvSpPr txBox="1">
            <a:spLocks noChangeArrowheads="1"/>
          </p:cNvSpPr>
          <p:nvPr/>
        </p:nvSpPr>
        <p:spPr bwMode="auto">
          <a:xfrm>
            <a:off x="7180263" y="2781300"/>
            <a:ext cx="9366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 -6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4115" name="TextovéPole 28"/>
          <p:cNvSpPr txBox="1">
            <a:spLocks noChangeArrowheads="1"/>
          </p:cNvSpPr>
          <p:nvPr/>
        </p:nvSpPr>
        <p:spPr bwMode="auto">
          <a:xfrm>
            <a:off x="7165975" y="3225800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 -7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4116" name="TextovéPole 28"/>
          <p:cNvSpPr txBox="1">
            <a:spLocks noChangeArrowheads="1"/>
          </p:cNvSpPr>
          <p:nvPr/>
        </p:nvSpPr>
        <p:spPr bwMode="auto">
          <a:xfrm>
            <a:off x="7212013" y="3649663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30</a:t>
            </a:r>
          </a:p>
        </p:txBody>
      </p:sp>
      <p:sp>
        <p:nvSpPr>
          <p:cNvPr id="4117" name="TextovéPole 28"/>
          <p:cNvSpPr txBox="1">
            <a:spLocks noChangeArrowheads="1"/>
          </p:cNvSpPr>
          <p:nvPr/>
        </p:nvSpPr>
        <p:spPr bwMode="auto">
          <a:xfrm>
            <a:off x="7221538" y="4095750"/>
            <a:ext cx="936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10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10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10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10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1000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1000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1000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3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1000"/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3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1000"/>
                                        <p:tgtEl>
                                          <p:spTgt spid="30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1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1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1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1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1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1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1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1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4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 nodeType="clickPar">
                      <p:stCondLst>
                        <p:cond delay="indefinite"/>
                      </p:stCondLst>
                      <p:childTnLst>
                        <p:par>
                          <p:cTn id="7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1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41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 nodeType="clickPar">
                      <p:stCondLst>
                        <p:cond delay="indefinite"/>
                      </p:stCondLst>
                      <p:childTnLst>
                        <p:par>
                          <p:cTn id="8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1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41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6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0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0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4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0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8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1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2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1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6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11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0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12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4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 nodeType="clickPar">
                      <p:stCondLst>
                        <p:cond delay="indefinite"/>
                      </p:stCondLst>
                      <p:childTnLst>
                        <p:par>
                          <p:cTn id="1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41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41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 nodeType="clickPar">
                      <p:stCondLst>
                        <p:cond delay="indefinite"/>
                      </p:stCondLst>
                      <p:childTnLst>
                        <p:par>
                          <p:cTn id="1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41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41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 nodeType="clickPar">
                      <p:stCondLst>
                        <p:cond delay="indefinite"/>
                      </p:stCondLst>
                      <p:childTnLst>
                        <p:par>
                          <p:cTn id="1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41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41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 nodeType="clickPar">
                      <p:stCondLst>
                        <p:cond delay="indefinite"/>
                      </p:stCondLst>
                      <p:childTnLst>
                        <p:par>
                          <p:cTn id="1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41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41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 nodeType="clickPar">
                      <p:stCondLst>
                        <p:cond delay="indefinite"/>
                      </p:stCondLst>
                      <p:childTnLst>
                        <p:par>
                          <p:cTn id="1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4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4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 nodeType="clickPar">
                      <p:stCondLst>
                        <p:cond delay="indefinite"/>
                      </p:stCondLst>
                      <p:childTnLst>
                        <p:par>
                          <p:cTn id="1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4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4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 nodeType="clickPar">
                      <p:stCondLst>
                        <p:cond delay="indefinite"/>
                      </p:stCondLst>
                      <p:childTnLst>
                        <p:par>
                          <p:cTn id="1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4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4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 nodeType="clickPar">
                      <p:stCondLst>
                        <p:cond delay="indefinite"/>
                      </p:stCondLst>
                      <p:childTnLst>
                        <p:par>
                          <p:cTn id="1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41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41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74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6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  <a:defRPr/>
            </a:pPr>
            <a:r>
              <a:rPr lang="cs-CZ" sz="2400" u="sng" dirty="0" smtClean="0"/>
              <a:t>Odkazy a uvedení autorů :</a:t>
            </a:r>
          </a:p>
          <a:p>
            <a:pPr eaLnBrk="1" hangingPunct="1">
              <a:buFontTx/>
              <a:buNone/>
              <a:defRPr/>
            </a:pPr>
            <a:r>
              <a:rPr lang="cs-CZ" sz="2000" dirty="0" smtClean="0"/>
              <a:t>1) Náčrty a schémata :  Mgr. Michal Divíšek</a:t>
            </a:r>
          </a:p>
          <a:p>
            <a:pPr marL="0" indent="0" eaLnBrk="1" hangingPunct="1">
              <a:buFontTx/>
              <a:buNone/>
              <a:defRPr/>
            </a:pPr>
            <a:endParaRPr lang="cs-CZ" sz="1800" dirty="0" smtClean="0"/>
          </a:p>
        </p:txBody>
      </p:sp>
      <p:sp>
        <p:nvSpPr>
          <p:cNvPr id="6147" name="AutoShape 6">
            <a:hlinkClick r:id="" action="ppaction://hlinkshowjump?jump=endshow" highlightClick="1"/>
          </p:cNvPr>
          <p:cNvSpPr>
            <a:spLocks noChangeArrowheads="1"/>
          </p:cNvSpPr>
          <p:nvPr/>
        </p:nvSpPr>
        <p:spPr bwMode="auto">
          <a:xfrm>
            <a:off x="7740650" y="6308725"/>
            <a:ext cx="1403350" cy="549275"/>
          </a:xfrm>
          <a:prstGeom prst="actionButtonEnd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1194</TotalTime>
  <Words>503</Words>
  <Application>Microsoft Office PowerPoint</Application>
  <PresentationFormat>Předvádění na obrazovce (4:3)</PresentationFormat>
  <Paragraphs>110</Paragraphs>
  <Slides>5</Slides>
  <Notes>5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8" baseType="lpstr">
      <vt:lpstr>Arial</vt:lpstr>
      <vt:lpstr>Calibri</vt:lpstr>
      <vt:lpstr>Výchozí návrh</vt:lpstr>
      <vt:lpstr>CELÁ ČÍSLA  8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VÁLEC</dc:title>
  <dc:creator>pc</dc:creator>
  <cp:lastModifiedBy>Dum</cp:lastModifiedBy>
  <cp:revision>88</cp:revision>
  <dcterms:created xsi:type="dcterms:W3CDTF">2011-04-20T17:56:56Z</dcterms:created>
  <dcterms:modified xsi:type="dcterms:W3CDTF">2014-03-11T21:22:15Z</dcterms:modified>
</cp:coreProperties>
</file>