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6" r:id="rId1"/>
  </p:sldMasterIdLst>
  <p:notesMasterIdLst>
    <p:notesMasterId r:id="rId19"/>
  </p:notesMasterIdLst>
  <p:sldIdLst>
    <p:sldId id="294" r:id="rId2"/>
    <p:sldId id="295" r:id="rId3"/>
    <p:sldId id="282" r:id="rId4"/>
    <p:sldId id="283" r:id="rId5"/>
    <p:sldId id="284" r:id="rId6"/>
    <p:sldId id="285" r:id="rId7"/>
    <p:sldId id="275" r:id="rId8"/>
    <p:sldId id="286" r:id="rId9"/>
    <p:sldId id="287" r:id="rId10"/>
    <p:sldId id="289" r:id="rId11"/>
    <p:sldId id="297" r:id="rId12"/>
    <p:sldId id="288" r:id="rId13"/>
    <p:sldId id="290" r:id="rId14"/>
    <p:sldId id="291" r:id="rId15"/>
    <p:sldId id="292" r:id="rId16"/>
    <p:sldId id="293" r:id="rId17"/>
    <p:sldId id="296" r:id="rId18"/>
  </p:sldIdLst>
  <p:sldSz cx="10080625" cy="7559675"/>
  <p:notesSz cx="7559675" cy="10691813"/>
  <p:defaultTextStyle>
    <a:defPPr>
      <a:defRPr lang="en-GB"/>
    </a:defPPr>
    <a:lvl1pPr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>
      <p:cViewPr varScale="1">
        <p:scale>
          <a:sx n="68" d="100"/>
          <a:sy n="68" d="100"/>
        </p:scale>
        <p:origin x="1266" y="6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37175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8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0438" cy="480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/>
          </p:nvPr>
        </p:nvSpPr>
        <p:spPr bwMode="auto">
          <a:xfrm>
            <a:off x="0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fld id="{8E317DF0-D898-4978-B5F7-9593031B12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4632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8075" y="812800"/>
            <a:ext cx="5334000" cy="40005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447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B8F32C0-0B40-4802-A609-A0E941F772C5}" type="slidenum">
              <a:rPr lang="cs-CZ"/>
              <a:pPr/>
              <a:t>7</a:t>
            </a:fld>
            <a:endParaRPr lang="cs-CZ"/>
          </a:p>
        </p:txBody>
      </p:sp>
      <p:sp>
        <p:nvSpPr>
          <p:cNvPr id="491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91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2025" cy="48053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277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FD804-5CA1-4DC2-9183-E06CA15D5856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3FE34-7BFC-423A-89AF-035B493A7F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5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A28BC-4E12-4781-9260-4848DE4A09A3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72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5459F-7627-4731-9FC7-39B9205588E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2A5BC-0C88-48F3-8533-F54641692A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187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4539-E975-4E0E-9E08-AAD23B0BB32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5CF2-FCEB-4032-A5BA-573089665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71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D407D-D82E-4EE0-BC0F-CB49E31F7A1C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C54CB-1C67-4DB9-81CE-D2B25D51E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43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5F0AC-45E1-43AD-8DF0-B6A0E8F9F17A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1E60-29FD-4480-AF96-8811FDA5AA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07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80228-663E-4813-BC6C-CD21CA325977}" type="datetime1">
              <a:rPr lang="cs-CZ" smtClean="0"/>
              <a:t>10. 3. 2014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54ED8-C8FD-4B1B-9FB6-0B5563B6C1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01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3272-44AF-4CBF-B50B-628973BED1D7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3496-5F20-4965-9102-7DCF4ABE0D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38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0ECA2-DA39-43A8-A7DE-F338779108DD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B461-698A-4EE9-B8B0-7CFE3C494A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15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C0211-8367-4450-BDD7-D06E169711B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252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7BE90-4462-417A-A956-1F6732709F26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03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427-2612-4A39-9CE0-312086F05295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81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977-0778-43F5-AA18-15D51F482491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23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DA7C4-F701-440F-884A-62C97EB7AFA5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15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7241C-5E16-4883-8610-745C10E8F40D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92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6DC2-AC3B-4B69-8ACC-252B36F95A0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105A3-41B8-41F9-A4E9-8C56F2A212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34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C21EA-D44B-4EA8-8915-ACD889C37E88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A299D-E51A-47AF-AAF7-CB225A0F9F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58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226027B-06E4-4CD7-9907-EDB7335EFC92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46A407E-34FA-43DD-A070-ED91922AD7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0351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hf sldNum="0" hdr="0" ftr="0" dt="0"/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Drosophila_XY_sex-determination.sv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6168808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VY_32_INOVACE_1C_12_Chromozomove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urceni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pohlavi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494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v prezentaci seznámí se dvěma typy určení pohlaví podle typu zastoupení </a:t>
            </a:r>
            <a:r>
              <a:rPr lang="cs-CZ" dirty="0" err="1" smtClean="0"/>
              <a:t>gonozomů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gonochorismus, </a:t>
            </a:r>
            <a:r>
              <a:rPr lang="cs-CZ" dirty="0" err="1" smtClean="0"/>
              <a:t>gonozomy</a:t>
            </a:r>
            <a:r>
              <a:rPr lang="cs-CZ" dirty="0" smtClean="0"/>
              <a:t>, savčí typ, ptačí typ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348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Chromozomové určení pohlaví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(dědičnost a pohlaví)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065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dirty="0">
                <a:latin typeface="Arial" panose="020B0604020202020204" pitchFamily="34" charset="0"/>
              </a:rPr>
              <a:t>převážná většina živočišných druhů, včetně člověka patří mezi </a:t>
            </a:r>
            <a:r>
              <a:rPr lang="cs-CZ" sz="3200" dirty="0" err="1" smtClean="0">
                <a:latin typeface="Arial" panose="020B0604020202020204" pitchFamily="34" charset="0"/>
              </a:rPr>
              <a:t>gonochoristy</a:t>
            </a:r>
            <a:endParaRPr lang="cs-CZ" sz="3200" dirty="0" smtClean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poměr mezi jedinci samčího a samičího pohlaví je obvykle 1:1 nebo je tomuto poměru </a:t>
            </a:r>
            <a:r>
              <a:rPr lang="cs-CZ" sz="3200" dirty="0" smtClean="0">
                <a:latin typeface="Arial" panose="020B0604020202020204" pitchFamily="34" charset="0"/>
              </a:rPr>
              <a:t>blízký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</a:t>
            </a:r>
            <a:r>
              <a:rPr lang="cs-CZ" sz="3200" dirty="0" smtClean="0">
                <a:latin typeface="Arial" panose="020B0604020202020204" pitchFamily="34" charset="0"/>
              </a:rPr>
              <a:t> </a:t>
            </a:r>
            <a:r>
              <a:rPr lang="cs-CZ" sz="3200" dirty="0">
                <a:latin typeface="Arial" panose="020B0604020202020204" pitchFamily="34" charset="0"/>
              </a:rPr>
              <a:t>u člověka se rodí přibližně na 105 chlapců 100 dívek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5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dirty="0" smtClean="0">
                <a:latin typeface="Arial" panose="020B0604020202020204" pitchFamily="34" charset="0"/>
              </a:rPr>
              <a:t>vznik </a:t>
            </a:r>
            <a:r>
              <a:rPr lang="cs-CZ" sz="3200" dirty="0">
                <a:latin typeface="Arial" panose="020B0604020202020204" pitchFamily="34" charset="0"/>
              </a:rPr>
              <a:t>jedinců jednoho či druhého pohlaví je dán funkcí pohlavních </a:t>
            </a:r>
            <a:r>
              <a:rPr lang="cs-CZ" sz="3200" dirty="0" smtClean="0">
                <a:latin typeface="Arial" panose="020B0604020202020204" pitchFamily="34" charset="0"/>
              </a:rPr>
              <a:t>chromozomů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jedno pohlaví má pár stejných pohlavních chromozomů XX, druhé pohlaví má pár rozdílných pohlavních chromozomů </a:t>
            </a:r>
            <a:r>
              <a:rPr lang="cs-CZ" sz="3200" dirty="0" smtClean="0">
                <a:latin typeface="Arial" panose="020B0604020202020204" pitchFamily="34" charset="0"/>
              </a:rPr>
              <a:t>XY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chromozom Y může </a:t>
            </a:r>
            <a:r>
              <a:rPr lang="cs-CZ" sz="3200" dirty="0" smtClean="0">
                <a:latin typeface="Arial" panose="020B0604020202020204" pitchFamily="34" charset="0"/>
              </a:rPr>
              <a:t>chybět - značí </a:t>
            </a:r>
            <a:r>
              <a:rPr lang="cs-CZ" sz="3200" dirty="0">
                <a:latin typeface="Arial" panose="020B0604020202020204" pitchFamily="34" charset="0"/>
              </a:rPr>
              <a:t>se XO a kombinace YY nemůže </a:t>
            </a:r>
            <a:r>
              <a:rPr lang="cs-CZ" sz="3200" dirty="0" smtClean="0">
                <a:latin typeface="Arial" panose="020B0604020202020204" pitchFamily="34" charset="0"/>
              </a:rPr>
              <a:t>vzniknout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člověk má v chromozomové sadě 22 autozomů a 1 </a:t>
            </a:r>
            <a:r>
              <a:rPr lang="cs-CZ" sz="3200" dirty="0" err="1">
                <a:latin typeface="Arial" panose="020B0604020202020204" pitchFamily="34" charset="0"/>
              </a:rPr>
              <a:t>gonozom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5483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Gonozomy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gonozom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 X </a:t>
            </a:r>
            <a:r>
              <a:rPr lang="cs-CZ" sz="2800" dirty="0">
                <a:latin typeface="Arial" panose="020B0604020202020204" pitchFamily="34" charset="0"/>
              </a:rPr>
              <a:t>je  středně velký 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submetacentrický</a:t>
            </a: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</a:rPr>
              <a:t>chromozom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gonozom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 Y </a:t>
            </a:r>
            <a:r>
              <a:rPr lang="cs-CZ" sz="2800" dirty="0">
                <a:latin typeface="Arial" panose="020B0604020202020204" pitchFamily="34" charset="0"/>
              </a:rPr>
              <a:t>je nepoměrně menší a svým tvarem (nápadně zkrácená raménka p) připomíná chromozom akrocentrický </a:t>
            </a:r>
            <a:r>
              <a:rPr lang="cs-CZ" sz="2800" dirty="0" smtClean="0">
                <a:latin typeface="Arial" panose="020B0604020202020204" pitchFamily="34" charset="0"/>
              </a:rPr>
              <a:t>,ve </a:t>
            </a:r>
            <a:r>
              <a:rPr lang="cs-CZ" sz="2800" dirty="0">
                <a:latin typeface="Arial" panose="020B0604020202020204" pitchFamily="34" charset="0"/>
              </a:rPr>
              <a:t>skutečnosti jde o malý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metacentrický</a:t>
            </a: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</a:rPr>
              <a:t>chromozom</a:t>
            </a:r>
            <a:endParaRPr lang="cs-CZ" sz="2800" dirty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latin typeface="Arial" panose="020B0604020202020204" pitchFamily="34" charset="0"/>
              </a:rPr>
              <a:t> </a:t>
            </a:r>
            <a:r>
              <a:rPr lang="cs-CZ" sz="2800" dirty="0" err="1" smtClean="0">
                <a:latin typeface="Arial" panose="020B0604020202020204" pitchFamily="34" charset="0"/>
              </a:rPr>
              <a:t>gonozomy</a:t>
            </a:r>
            <a:r>
              <a:rPr lang="cs-CZ" sz="2800" dirty="0" smtClean="0">
                <a:latin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</a:rPr>
              <a:t>X a Y </a:t>
            </a:r>
            <a:r>
              <a:rPr lang="cs-CZ" sz="2800" dirty="0" smtClean="0">
                <a:latin typeface="Arial" panose="020B0604020202020204" pitchFamily="34" charset="0"/>
              </a:rPr>
              <a:t>jsou odlišné</a:t>
            </a:r>
            <a:r>
              <a:rPr lang="cs-CZ" sz="2800" dirty="0">
                <a:latin typeface="Arial" panose="020B0604020202020204" pitchFamily="34" charset="0"/>
              </a:rPr>
              <a:t>, </a:t>
            </a:r>
            <a:r>
              <a:rPr lang="cs-CZ" sz="2800" dirty="0" smtClean="0">
                <a:latin typeface="Arial" panose="020B0604020202020204" pitchFamily="34" charset="0"/>
              </a:rPr>
              <a:t>ale </a:t>
            </a:r>
            <a:r>
              <a:rPr lang="cs-CZ" sz="2800" dirty="0">
                <a:latin typeface="Arial" panose="020B0604020202020204" pitchFamily="34" charset="0"/>
              </a:rPr>
              <a:t>na koncích jejich p a q ramének </a:t>
            </a:r>
            <a:r>
              <a:rPr lang="cs-CZ" sz="2800" dirty="0" smtClean="0">
                <a:latin typeface="Arial" panose="020B0604020202020204" pitchFamily="34" charset="0"/>
              </a:rPr>
              <a:t>leží tzv. geneticky </a:t>
            </a:r>
            <a:r>
              <a:rPr lang="cs-CZ" sz="2800" dirty="0">
                <a:latin typeface="Arial" panose="020B0604020202020204" pitchFamily="34" charset="0"/>
              </a:rPr>
              <a:t>shodné 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pseudoautozomální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oblasti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těchto úsecích se chromozomy párují během profáze 1.meiotického dělení; může zde docházet i ke crossing-overu.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112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10"/>
          <a:stretch/>
        </p:blipFill>
        <p:spPr bwMode="auto">
          <a:xfrm>
            <a:off x="1368425" y="1619250"/>
            <a:ext cx="7488238" cy="374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/>
                </a:solidFill>
                <a:latin typeface="Arial" panose="020B0604020202020204" pitchFamily="34" charset="0"/>
              </a:rPr>
              <a:t>Existují dva základní typy chromozomového určení pohlaví: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600" b="1" i="1" dirty="0" smtClean="0">
                <a:solidFill>
                  <a:schemeClr val="accent1"/>
                </a:solidFill>
              </a:rPr>
              <a:t>Savčí typ </a:t>
            </a:r>
            <a:r>
              <a:rPr lang="cs-CZ" sz="3600" dirty="0" smtClean="0"/>
              <a:t>(typ </a:t>
            </a:r>
            <a:r>
              <a:rPr lang="cs-CZ" sz="3600" dirty="0" err="1" smtClean="0"/>
              <a:t>Drosophila</a:t>
            </a:r>
            <a:r>
              <a:rPr lang="cs-CZ" sz="3600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b="1" i="1" dirty="0" smtClean="0">
                <a:solidFill>
                  <a:schemeClr val="accent1"/>
                </a:solidFill>
              </a:rPr>
              <a:t>Ptačí typ </a:t>
            </a:r>
            <a:r>
              <a:rPr lang="cs-CZ" sz="3600" dirty="0" smtClean="0"/>
              <a:t>(typ </a:t>
            </a:r>
            <a:r>
              <a:rPr lang="cs-CZ" sz="3600" dirty="0" err="1" smtClean="0"/>
              <a:t>Abraxas</a:t>
            </a:r>
            <a:r>
              <a:rPr lang="cs-CZ" sz="3600" dirty="0" smtClean="0"/>
              <a:t>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46411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  <a:latin typeface="Arial" panose="020B0604020202020204" pitchFamily="34" charset="0"/>
              </a:rPr>
              <a:t>Savčí typ (typ </a:t>
            </a:r>
            <a:r>
              <a:rPr lang="cs-CZ" dirty="0" err="1">
                <a:solidFill>
                  <a:schemeClr val="tx2"/>
                </a:solidFill>
                <a:latin typeface="Arial" panose="020B0604020202020204" pitchFamily="34" charset="0"/>
              </a:rPr>
              <a:t>Drosophila</a:t>
            </a:r>
            <a:r>
              <a:rPr lang="cs-CZ" dirty="0">
                <a:solidFill>
                  <a:schemeClr val="tx2"/>
                </a:solidFill>
                <a:latin typeface="Arial" panose="020B0604020202020204" pitchFamily="34" charset="0"/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>
                <a:latin typeface="Arial" panose="020B0604020202020204" pitchFamily="34" charset="0"/>
              </a:rPr>
              <a:t>podle </a:t>
            </a:r>
            <a:r>
              <a:rPr lang="cs-CZ" sz="2800" dirty="0">
                <a:latin typeface="Arial" panose="020B0604020202020204" pitchFamily="34" charset="0"/>
              </a:rPr>
              <a:t>tohoto typu je pohlaví určeno nejen u všech savců, ale i u většiny hmyzích řádů, také u některých ryb, obojživelníků a </a:t>
            </a:r>
            <a:r>
              <a:rPr lang="cs-CZ" sz="2800" dirty="0" smtClean="0">
                <a:latin typeface="Arial" panose="020B0604020202020204" pitchFamily="34" charset="0"/>
              </a:rPr>
              <a:t>plazů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</a:rPr>
              <a:t>jedinci </a:t>
            </a:r>
            <a:r>
              <a:rPr lang="cs-CZ" sz="2800" dirty="0">
                <a:latin typeface="Arial" panose="020B0604020202020204" pitchFamily="34" charset="0"/>
              </a:rPr>
              <a:t>tvoří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vajíčka</a:t>
            </a:r>
            <a:r>
              <a:rPr lang="cs-CZ" sz="2800" dirty="0">
                <a:latin typeface="Arial" panose="020B0604020202020204" pitchFamily="34" charset="0"/>
              </a:rPr>
              <a:t> pouze jednoho </a:t>
            </a:r>
            <a:r>
              <a:rPr lang="cs-CZ" sz="2800" dirty="0" smtClean="0">
                <a:latin typeface="Arial" panose="020B0604020202020204" pitchFamily="34" charset="0"/>
              </a:rPr>
              <a:t>typu -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typu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X</a:t>
            </a:r>
            <a:r>
              <a:rPr lang="cs-CZ" sz="2800" dirty="0">
                <a:latin typeface="Arial" panose="020B0604020202020204" pitchFamily="34" charset="0"/>
              </a:rPr>
              <a:t>,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spermie</a:t>
            </a:r>
            <a:r>
              <a:rPr lang="cs-CZ" sz="2800" dirty="0">
                <a:latin typeface="Arial" panose="020B0604020202020204" pitchFamily="34" charset="0"/>
              </a:rPr>
              <a:t> však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dvojího typu s 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gonozomem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 X nebo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</a:rPr>
              <a:t>při </a:t>
            </a:r>
            <a:r>
              <a:rPr lang="cs-CZ" sz="2800" dirty="0">
                <a:latin typeface="Arial" panose="020B0604020202020204" pitchFamily="34" charset="0"/>
              </a:rPr>
              <a:t>oplození je stejná pravděpodobnost, že dojde ke splynutí vajíčka se spermií X či </a:t>
            </a:r>
            <a:r>
              <a:rPr lang="cs-CZ" sz="2800" dirty="0" smtClean="0">
                <a:latin typeface="Arial" panose="020B0604020202020204" pitchFamily="34" charset="0"/>
              </a:rPr>
              <a:t>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→ 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tak zajištěn přibližný poměr obou pohlaví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778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savčího typu: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76238" indent="-371475" fontAlgn="base">
              <a:lnSpc>
                <a:spcPct val="100000"/>
              </a:lnSpc>
              <a:spcBef>
                <a:spcPts val="875"/>
              </a:spcBef>
              <a:spcAft>
                <a:spcPct val="0"/>
              </a:spcAft>
              <a:buSzPct val="75000"/>
              <a:buFontTx/>
              <a:buNone/>
              <a:tabLst>
                <a:tab pos="376238" algn="l"/>
                <a:tab pos="481013" algn="l"/>
                <a:tab pos="930275" algn="l"/>
                <a:tab pos="1379538" algn="l"/>
                <a:tab pos="1828800" algn="l"/>
                <a:tab pos="2278063" algn="l"/>
                <a:tab pos="2727325" algn="l"/>
                <a:tab pos="3176588" algn="l"/>
                <a:tab pos="3625850" algn="l"/>
                <a:tab pos="4075113" algn="l"/>
                <a:tab pos="4524375" algn="l"/>
                <a:tab pos="4973638" algn="l"/>
                <a:tab pos="5422900" algn="l"/>
                <a:tab pos="5872163" algn="l"/>
                <a:tab pos="6321425" algn="l"/>
                <a:tab pos="6770688" algn="l"/>
                <a:tab pos="7219950" algn="l"/>
                <a:tab pos="7669213" algn="l"/>
                <a:tab pos="8118475" algn="l"/>
                <a:tab pos="8567738" algn="l"/>
                <a:tab pos="9017000" algn="l"/>
              </a:tabLst>
            </a:pP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♀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XX - tvoří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gamety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pPr marL="376238" indent="-371475" fontAlgn="base">
              <a:lnSpc>
                <a:spcPct val="100000"/>
              </a:lnSpc>
              <a:spcBef>
                <a:spcPts val="875"/>
              </a:spcBef>
              <a:spcAft>
                <a:spcPct val="0"/>
              </a:spcAft>
              <a:buSzPct val="75000"/>
              <a:buFontTx/>
              <a:buNone/>
              <a:tabLst>
                <a:tab pos="376238" algn="l"/>
                <a:tab pos="481013" algn="l"/>
                <a:tab pos="930275" algn="l"/>
                <a:tab pos="1379538" algn="l"/>
                <a:tab pos="1828800" algn="l"/>
                <a:tab pos="2278063" algn="l"/>
                <a:tab pos="2727325" algn="l"/>
                <a:tab pos="3176588" algn="l"/>
                <a:tab pos="3625850" algn="l"/>
                <a:tab pos="4075113" algn="l"/>
                <a:tab pos="4524375" algn="l"/>
                <a:tab pos="4973638" algn="l"/>
                <a:tab pos="5422900" algn="l"/>
                <a:tab pos="5872163" algn="l"/>
                <a:tab pos="6321425" algn="l"/>
                <a:tab pos="6770688" algn="l"/>
                <a:tab pos="7219950" algn="l"/>
                <a:tab pos="7669213" algn="l"/>
                <a:tab pos="8118475" algn="l"/>
                <a:tab pos="8567738" algn="l"/>
                <a:tab pos="9017000" algn="l"/>
              </a:tabLst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♂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XY - tvoří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gamety X, Y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→ při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oplození vzniká se stejnou pravděpodobností jedinec XX, XY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0435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Savčí typ (typ </a:t>
            </a:r>
            <a:r>
              <a:rPr lang="cs-CZ" dirty="0" err="1" smtClean="0"/>
              <a:t>Drosophila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008" y="2064206"/>
            <a:ext cx="5976664" cy="4917343"/>
          </a:xfrm>
          <a:solidFill>
            <a:schemeClr val="accent1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744710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  <a:latin typeface="Arial" panose="020B0604020202020204" pitchFamily="34" charset="0"/>
              </a:rPr>
              <a:t>Ptačí typ (typ </a:t>
            </a:r>
            <a:r>
              <a:rPr lang="cs-CZ" dirty="0" err="1">
                <a:solidFill>
                  <a:schemeClr val="tx2"/>
                </a:solidFill>
                <a:latin typeface="Arial" panose="020B0604020202020204" pitchFamily="34" charset="0"/>
              </a:rPr>
              <a:t>Abraxas</a:t>
            </a:r>
            <a:r>
              <a:rPr lang="cs-CZ" dirty="0">
                <a:solidFill>
                  <a:schemeClr val="tx2"/>
                </a:solidFill>
                <a:latin typeface="Arial" panose="020B0604020202020204" pitchFamily="34" charset="0"/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2800" dirty="0" smtClean="0">
                <a:latin typeface="Arial" panose="020B0604020202020204" pitchFamily="34" charset="0"/>
              </a:rPr>
              <a:t>podle </a:t>
            </a:r>
            <a:r>
              <a:rPr lang="cs-CZ" sz="2800" dirty="0">
                <a:latin typeface="Arial" panose="020B0604020202020204" pitchFamily="34" charset="0"/>
              </a:rPr>
              <a:t>tohoto typu je určeno pohlaví u ptáků, motýlů a některých druhů ryb, obojživelníků a </a:t>
            </a:r>
            <a:r>
              <a:rPr lang="cs-CZ" sz="2800" dirty="0" smtClean="0">
                <a:latin typeface="Arial" panose="020B0604020202020204" pitchFamily="34" charset="0"/>
              </a:rPr>
              <a:t>plazů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</a:rPr>
              <a:t>tvoří </a:t>
            </a:r>
            <a:r>
              <a:rPr lang="cs-CZ" sz="2800" dirty="0">
                <a:latin typeface="Arial" panose="020B0604020202020204" pitchFamily="34" charset="0"/>
              </a:rPr>
              <a:t>se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jeden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typ spermií </a:t>
            </a:r>
            <a:r>
              <a:rPr lang="cs-CZ" sz="2800" dirty="0">
                <a:latin typeface="Arial" panose="020B0604020202020204" pitchFamily="34" charset="0"/>
              </a:rPr>
              <a:t>s </a:t>
            </a:r>
            <a:r>
              <a:rPr lang="cs-CZ" sz="2800" dirty="0" err="1">
                <a:latin typeface="Arial" panose="020B0604020202020204" pitchFamily="34" charset="0"/>
              </a:rPr>
              <a:t>gonozomem</a:t>
            </a: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X</a:t>
            </a:r>
            <a:r>
              <a:rPr lang="cs-CZ" sz="2800" dirty="0">
                <a:latin typeface="Arial" panose="020B0604020202020204" pitchFamily="34" charset="0"/>
              </a:rPr>
              <a:t> a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dva typy vajíček</a:t>
            </a:r>
            <a:r>
              <a:rPr lang="cs-CZ" sz="2800" dirty="0">
                <a:latin typeface="Arial" panose="020B0604020202020204" pitchFamily="34" charset="0"/>
              </a:rPr>
              <a:t> s </a:t>
            </a:r>
            <a:r>
              <a:rPr lang="cs-CZ" sz="2800" dirty="0" err="1">
                <a:latin typeface="Arial" panose="020B0604020202020204" pitchFamily="34" charset="0"/>
              </a:rPr>
              <a:t>gonozomy</a:t>
            </a: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X a 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992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ptačího typu: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76238" indent="-371475" fontAlgn="base">
              <a:lnSpc>
                <a:spcPct val="100000"/>
              </a:lnSpc>
              <a:spcBef>
                <a:spcPts val="875"/>
              </a:spcBef>
              <a:spcAft>
                <a:spcPct val="0"/>
              </a:spcAft>
              <a:buSzPct val="75000"/>
              <a:buFontTx/>
              <a:buNone/>
              <a:tabLst>
                <a:tab pos="376238" algn="l"/>
                <a:tab pos="481013" algn="l"/>
                <a:tab pos="930275" algn="l"/>
                <a:tab pos="1379538" algn="l"/>
                <a:tab pos="1828800" algn="l"/>
                <a:tab pos="2278063" algn="l"/>
                <a:tab pos="2727325" algn="l"/>
                <a:tab pos="3176588" algn="l"/>
                <a:tab pos="3625850" algn="l"/>
                <a:tab pos="4075113" algn="l"/>
                <a:tab pos="4524375" algn="l"/>
                <a:tab pos="4973638" algn="l"/>
                <a:tab pos="5422900" algn="l"/>
                <a:tab pos="5872163" algn="l"/>
                <a:tab pos="6321425" algn="l"/>
                <a:tab pos="6770688" algn="l"/>
                <a:tab pos="7219950" algn="l"/>
                <a:tab pos="7669213" algn="l"/>
                <a:tab pos="8118475" algn="l"/>
                <a:tab pos="8567738" algn="l"/>
                <a:tab pos="9017000" algn="l"/>
              </a:tabLst>
            </a:pP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♀ XY-tvoří gamety X,Y</a:t>
            </a:r>
          </a:p>
          <a:p>
            <a:pPr marL="376238" indent="-371475" fontAlgn="base">
              <a:lnSpc>
                <a:spcPct val="100000"/>
              </a:lnSpc>
              <a:spcBef>
                <a:spcPts val="875"/>
              </a:spcBef>
              <a:spcAft>
                <a:spcPct val="0"/>
              </a:spcAft>
              <a:buSzPct val="75000"/>
              <a:buFontTx/>
              <a:buNone/>
              <a:tabLst>
                <a:tab pos="376238" algn="l"/>
                <a:tab pos="481013" algn="l"/>
                <a:tab pos="930275" algn="l"/>
                <a:tab pos="1379538" algn="l"/>
                <a:tab pos="1828800" algn="l"/>
                <a:tab pos="2278063" algn="l"/>
                <a:tab pos="2727325" algn="l"/>
                <a:tab pos="3176588" algn="l"/>
                <a:tab pos="3625850" algn="l"/>
                <a:tab pos="4075113" algn="l"/>
                <a:tab pos="4524375" algn="l"/>
                <a:tab pos="4973638" algn="l"/>
                <a:tab pos="5422900" algn="l"/>
                <a:tab pos="5872163" algn="l"/>
                <a:tab pos="6321425" algn="l"/>
                <a:tab pos="6770688" algn="l"/>
                <a:tab pos="7219950" algn="l"/>
                <a:tab pos="7669213" algn="l"/>
                <a:tab pos="8118475" algn="l"/>
                <a:tab pos="8567738" algn="l"/>
                <a:tab pos="9017000" algn="l"/>
              </a:tabLst>
            </a:pP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♂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XX -tvoří gamety X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→při oplození vzniká se stejnou pravděpodobností jedinec XX, XY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522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>
                <a:latin typeface="Arial" panose="020B0604020202020204" pitchFamily="34" charset="0"/>
              </a:rPr>
              <a:t>přítomnost </a:t>
            </a:r>
            <a:r>
              <a:rPr lang="cs-CZ" sz="3200" dirty="0">
                <a:latin typeface="Arial" panose="020B0604020202020204" pitchFamily="34" charset="0"/>
              </a:rPr>
              <a:t>pohlavních chromozomů není jediným faktorem určujícím jednoznačně </a:t>
            </a:r>
            <a:r>
              <a:rPr lang="cs-CZ" sz="3200" dirty="0" smtClean="0">
                <a:latin typeface="Arial" panose="020B0604020202020204" pitchFamily="34" charset="0"/>
              </a:rPr>
              <a:t>pohlaví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</a:t>
            </a:r>
            <a:r>
              <a:rPr lang="cs-CZ" sz="3200" dirty="0" smtClean="0">
                <a:latin typeface="Arial" panose="020B0604020202020204" pitchFamily="34" charset="0"/>
              </a:rPr>
              <a:t>uplatňují </a:t>
            </a:r>
            <a:r>
              <a:rPr lang="cs-CZ" sz="3200" dirty="0">
                <a:latin typeface="Arial" panose="020B0604020202020204" pitchFamily="34" charset="0"/>
              </a:rPr>
              <a:t>se zde </a:t>
            </a:r>
            <a:r>
              <a:rPr lang="cs-CZ" sz="3200" dirty="0" smtClean="0">
                <a:latin typeface="Arial" panose="020B0604020202020204" pitchFamily="34" charset="0"/>
              </a:rPr>
              <a:t>také soubory </a:t>
            </a:r>
            <a:r>
              <a:rPr lang="cs-CZ" sz="3200" dirty="0">
                <a:latin typeface="Arial" panose="020B0604020202020204" pitchFamily="34" charset="0"/>
              </a:rPr>
              <a:t>genů </a:t>
            </a:r>
            <a:r>
              <a:rPr lang="cs-CZ" sz="3200" dirty="0" smtClean="0">
                <a:latin typeface="Arial" panose="020B0604020202020204" pitchFamily="34" charset="0"/>
              </a:rPr>
              <a:t>maskulinních - samčích </a:t>
            </a:r>
            <a:r>
              <a:rPr lang="cs-CZ" sz="3200" dirty="0">
                <a:latin typeface="Arial" panose="020B0604020202020204" pitchFamily="34" charset="0"/>
              </a:rPr>
              <a:t>(na autozomech) a femininních </a:t>
            </a:r>
            <a:r>
              <a:rPr lang="cs-CZ" sz="3200" dirty="0" smtClean="0">
                <a:latin typeface="Arial" panose="020B0604020202020204" pitchFamily="34" charset="0"/>
              </a:rPr>
              <a:t>- samičích </a:t>
            </a:r>
            <a:r>
              <a:rPr lang="cs-CZ" sz="3200" dirty="0">
                <a:latin typeface="Arial" panose="020B0604020202020204" pitchFamily="34" charset="0"/>
              </a:rPr>
              <a:t>(na </a:t>
            </a:r>
            <a:r>
              <a:rPr lang="cs-CZ" sz="3200" dirty="0" err="1">
                <a:latin typeface="Arial" panose="020B0604020202020204" pitchFamily="34" charset="0"/>
              </a:rPr>
              <a:t>gonozomech</a:t>
            </a:r>
            <a:r>
              <a:rPr lang="cs-CZ" sz="3200" dirty="0" smtClean="0">
                <a:latin typeface="Arial" panose="020B0604020202020204" pitchFamily="34" charset="0"/>
              </a:rPr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621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Vysvětlete pojem: gonochorismus.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 se označují chromozomy, které umožňují vznik pohlaví jednoho či druhého typu?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Jakou funkci mají na chromozomech </a:t>
            </a:r>
            <a:r>
              <a:rPr lang="cs-CZ" sz="2800" dirty="0" err="1" smtClean="0"/>
              <a:t>pseudoautozomální</a:t>
            </a:r>
            <a:r>
              <a:rPr lang="cs-CZ" sz="2800" dirty="0" smtClean="0"/>
              <a:t> oblasti?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Jaké typy vajíček a spermií se tvoří u savčího a jaké u ptačího typu chromozomového určení pohlaví?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Co je dalším faktorem, který se podílí na určení pohlaví? 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584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16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Str.11- </a:t>
            </a:r>
            <a:r>
              <a:rPr lang="cs-CZ" dirty="0"/>
              <a:t>USER:YASSINEMRABET.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10.9.2013].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commons.wikimedia.org/wiki/File:Drosophila_XY_sex-determination.svg?uselang=cs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080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636</Words>
  <Application>Microsoft Office PowerPoint</Application>
  <PresentationFormat>Vlastní</PresentationFormat>
  <Paragraphs>69</Paragraphs>
  <Slides>17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Arial</vt:lpstr>
      <vt:lpstr>Calibri</vt:lpstr>
      <vt:lpstr>Corbel</vt:lpstr>
      <vt:lpstr>Lucida Sans Unicode</vt:lpstr>
      <vt:lpstr>Times New Roman</vt:lpstr>
      <vt:lpstr>Wingdings</vt:lpstr>
      <vt:lpstr>Hloubka</vt:lpstr>
      <vt:lpstr>Prezentace aplikace PowerPoint</vt:lpstr>
      <vt:lpstr>Anotace</vt:lpstr>
      <vt:lpstr>Chromozomové určení pohlaví (dědičnost a pohlaví)</vt:lpstr>
      <vt:lpstr>Prezentace aplikace PowerPoint</vt:lpstr>
      <vt:lpstr>Prezentace aplikace PowerPoint</vt:lpstr>
      <vt:lpstr>Gonozomy </vt:lpstr>
      <vt:lpstr>Prezentace aplikace PowerPoint</vt:lpstr>
      <vt:lpstr>Existují dva základní typy chromozomového určení pohlaví:</vt:lpstr>
      <vt:lpstr>Savčí typ (typ Drosophila)</vt:lpstr>
      <vt:lpstr>Schéma savčího typu:</vt:lpstr>
      <vt:lpstr>Savčí typ (typ Drosophila)</vt:lpstr>
      <vt:lpstr>Ptačí typ (typ Abraxas)</vt:lpstr>
      <vt:lpstr>Schéma ptačího typu:</vt:lpstr>
      <vt:lpstr>Prezentace aplikace PowerPoint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12)Chromozomové určení pohlaví</dc:title>
  <dc:creator>fialova</dc:creator>
  <cp:lastModifiedBy>Pavel Fiala</cp:lastModifiedBy>
  <cp:revision>25</cp:revision>
  <cp:lastPrinted>1601-01-01T00:00:00Z</cp:lastPrinted>
  <dcterms:created xsi:type="dcterms:W3CDTF">2010-02-17T18:30:37Z</dcterms:created>
  <dcterms:modified xsi:type="dcterms:W3CDTF">2014-03-10T17:09:40Z</dcterms:modified>
</cp:coreProperties>
</file>