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6" r:id="rId5"/>
    <p:sldId id="261" r:id="rId6"/>
    <p:sldId id="259" r:id="rId7"/>
    <p:sldId id="263" r:id="rId8"/>
    <p:sldId id="264" r:id="rId9"/>
    <p:sldId id="262" r:id="rId10"/>
    <p:sldId id="265" r:id="rId11"/>
    <p:sldId id="258" r:id="rId12"/>
    <p:sldId id="267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2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47920-F121-44B9-8BA5-EE47324AD12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869E2-4067-4482-9EBD-B27FB3A7A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321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47920-F121-44B9-8BA5-EE47324AD12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869E2-4067-4482-9EBD-B27FB3A7A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439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47920-F121-44B9-8BA5-EE47324AD12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869E2-4067-4482-9EBD-B27FB3A7A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634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4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4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47920-F121-44B9-8BA5-EE47324AD12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869E2-4067-4482-9EBD-B27FB3A7A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357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8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8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47920-F121-44B9-8BA5-EE47324AD12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869E2-4067-4482-9EBD-B27FB3A7A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229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47920-F121-44B9-8BA5-EE47324AD12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869E2-4067-4482-9EBD-B27FB3A7A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892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47920-F121-44B9-8BA5-EE47324AD12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869E2-4067-4482-9EBD-B27FB3A7A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658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3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3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47920-F121-44B9-8BA5-EE47324AD12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869E2-4067-4482-9EBD-B27FB3A7A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760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47920-F121-44B9-8BA5-EE47324AD12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869E2-4067-4482-9EBD-B27FB3A7A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013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47920-F121-44B9-8BA5-EE47324AD12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869E2-4067-4482-9EBD-B27FB3A7A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918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2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2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47920-F121-44B9-8BA5-EE47324AD12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869E2-4067-4482-9EBD-B27FB3A7A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488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47920-F121-44B9-8BA5-EE47324AD12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0869E2-4067-4482-9EBD-B27FB3A7A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382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mp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hyperlink" Target="http://upload.wikimedia.org/wikipedia/en/4/49/MechanicalHead-Hausmann.jpg" TargetMode="External"/><Relationship Id="rId7" Type="http://schemas.openxmlformats.org/officeDocument/2006/relationships/hyperlink" Target="http://upload.wikimedia.org/wikipedia/en/6/6b/Hoch-Cut_With_the_Kitchen_Knife.jpg" TargetMode="External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hyperlink" Target="http://upload.wikimedia.org/wikipedia/en/d/df/ABCD-Hausmann.jpg" TargetMode="Externa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zara_by_Tihanyi.jpg" TargetMode="External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dart.com/dadaisme/dada/037-Tzara.html" TargetMode="External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27513212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Dadaismus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přibližuje žákům jeden z moderních uměleckých směrů počátku 20. století. Obvykle žáky svou podobou přitahuje, proto jsou součástí prezentace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 jejich pokusy o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dadaistickou tvorbu.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10. 9. 2013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35183" y="22769"/>
            <a:ext cx="8883709" cy="1531420"/>
            <a:chOff x="-92650" y="483518"/>
            <a:chExt cx="8883709" cy="1531420"/>
          </a:xfrm>
        </p:grpSpPr>
        <p:pic>
          <p:nvPicPr>
            <p:cNvPr id="10" name="Obrázek 9" descr="Výřez obrazovky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Obrázek 11" descr="loga soukrškolyvjpeg.jpg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Obdélník 12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398165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DADAISMUS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6517914" y="4515966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</a:t>
            </a:r>
            <a:r>
              <a:rPr lang="cs-CZ" sz="180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Kráčmar 2013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98849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8098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DADAISMUS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ÚVOD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9822" y="1275606"/>
            <a:ext cx="8568952" cy="3528392"/>
          </a:xfrm>
        </p:spPr>
        <p:txBody>
          <a:bodyPr>
            <a:normAutofit fontScale="77500" lnSpcReduction="2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100" b="1" dirty="0" smtClean="0">
                <a:solidFill>
                  <a:srgbClr val="002060"/>
                </a:solidFill>
              </a:rPr>
              <a:t>umělecký směr počátku 20. století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100" b="1" dirty="0">
                <a:solidFill>
                  <a:srgbClr val="002060"/>
                </a:solidFill>
              </a:rPr>
              <a:t>z</a:t>
            </a:r>
            <a:r>
              <a:rPr lang="cs-CZ" sz="2100" b="1" dirty="0" smtClean="0">
                <a:solidFill>
                  <a:srgbClr val="002060"/>
                </a:solidFill>
              </a:rPr>
              <a:t>akládá si na své </a:t>
            </a:r>
            <a:r>
              <a:rPr lang="cs-CZ" sz="2100" b="1" dirty="0" smtClean="0">
                <a:solidFill>
                  <a:srgbClr val="FF0000"/>
                </a:solidFill>
              </a:rPr>
              <a:t>nesmyslnosti</a:t>
            </a:r>
            <a:endParaRPr lang="cs-CZ" sz="2100" b="1" dirty="0" smtClean="0">
              <a:solidFill>
                <a:srgbClr val="002060"/>
              </a:solidFill>
            </a:endParaRP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2100" b="1" dirty="0" smtClean="0">
                <a:solidFill>
                  <a:srgbClr val="002060"/>
                </a:solidFill>
              </a:rPr>
              <a:t>popírá </a:t>
            </a:r>
            <a:r>
              <a:rPr lang="cs-CZ" sz="2100" b="1" dirty="0">
                <a:solidFill>
                  <a:srgbClr val="002060"/>
                </a:solidFill>
              </a:rPr>
              <a:t>j</a:t>
            </a:r>
            <a:r>
              <a:rPr lang="cs-CZ" sz="2100" b="1" dirty="0" smtClean="0">
                <a:solidFill>
                  <a:srgbClr val="002060"/>
                </a:solidFill>
              </a:rPr>
              <a:t>akýkoli smysl bytí, životní filosofie, tradic, umění</a:t>
            </a: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2100" b="1" dirty="0">
                <a:solidFill>
                  <a:srgbClr val="002060"/>
                </a:solidFill>
              </a:rPr>
              <a:t>s</a:t>
            </a:r>
            <a:r>
              <a:rPr lang="cs-CZ" sz="2100" b="1" dirty="0" smtClean="0">
                <a:solidFill>
                  <a:srgbClr val="002060"/>
                </a:solidFill>
              </a:rPr>
              <a:t>taví na </a:t>
            </a:r>
            <a:r>
              <a:rPr lang="cs-CZ" sz="2100" b="1" dirty="0" smtClean="0">
                <a:solidFill>
                  <a:srgbClr val="FF0000"/>
                </a:solidFill>
              </a:rPr>
              <a:t>nahodilosti, bezděčnosti a vyvolaném zmatku</a:t>
            </a: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2100" b="1" dirty="0">
                <a:solidFill>
                  <a:srgbClr val="002060"/>
                </a:solidFill>
                <a:cs typeface="Times New Roman"/>
              </a:rPr>
              <a:t>samotné slovo </a:t>
            </a:r>
            <a:r>
              <a:rPr lang="cs-CZ" sz="2100" b="1" dirty="0">
                <a:solidFill>
                  <a:srgbClr val="FF0000"/>
                </a:solidFill>
                <a:cs typeface="Times New Roman"/>
              </a:rPr>
              <a:t>dada </a:t>
            </a:r>
            <a:r>
              <a:rPr lang="cs-CZ" sz="2100" b="1" dirty="0">
                <a:solidFill>
                  <a:srgbClr val="002060"/>
                </a:solidFill>
                <a:cs typeface="Times New Roman"/>
              </a:rPr>
              <a:t>je patrně jen nahodilým pojmenováním, třebaže se o přesné podobě jeho vzniku vedou </a:t>
            </a:r>
            <a:r>
              <a:rPr lang="cs-CZ" sz="2100" b="1" dirty="0" smtClean="0">
                <a:solidFill>
                  <a:srgbClr val="002060"/>
                </a:solidFill>
                <a:cs typeface="Times New Roman"/>
              </a:rPr>
              <a:t>debaty (nahodilé sáhnutí nožem do slovníku?)</a:t>
            </a: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2100" b="1" dirty="0" smtClean="0">
                <a:solidFill>
                  <a:srgbClr val="002060"/>
                </a:solidFill>
                <a:cs typeface="Times New Roman"/>
              </a:rPr>
              <a:t>jednou z hříček dadaismu bylo tahání rozstříhaných textů z klobouku a jejich skládání v básně </a:t>
            </a:r>
            <a:r>
              <a:rPr lang="cs-CZ" sz="2100" b="1" dirty="0" smtClean="0">
                <a:solidFill>
                  <a:srgbClr val="FF0000"/>
                </a:solidFill>
                <a:cs typeface="Times New Roman"/>
              </a:rPr>
              <a:t>bez logického smyslu</a:t>
            </a:r>
            <a:r>
              <a:rPr lang="cs-CZ" sz="2100" b="1" dirty="0" smtClean="0">
                <a:solidFill>
                  <a:srgbClr val="002060"/>
                </a:solidFill>
                <a:cs typeface="Times New Roman"/>
              </a:rPr>
              <a:t>  </a:t>
            </a:r>
            <a:endParaRPr lang="cs-CZ" sz="2100" b="1" dirty="0">
              <a:solidFill>
                <a:srgbClr val="002060"/>
              </a:solidFill>
              <a:cs typeface="Times New Roman"/>
            </a:endParaRP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2100" b="1" dirty="0" smtClean="0">
                <a:solidFill>
                  <a:srgbClr val="002060"/>
                </a:solidFill>
              </a:rPr>
              <a:t>díla nemají žádný smysl, ten dává dílu až samotný konzument</a:t>
            </a: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2100" b="1" dirty="0" smtClean="0">
                <a:solidFill>
                  <a:srgbClr val="002060"/>
                </a:solidFill>
              </a:rPr>
              <a:t>nehledá žádná východiska a řešení =</a:t>
            </a:r>
            <a:r>
              <a:rPr lang="cs-CZ" sz="2100" b="1" dirty="0" smtClean="0">
                <a:solidFill>
                  <a:srgbClr val="002060"/>
                </a:solidFill>
                <a:latin typeface="Times New Roman"/>
                <a:cs typeface="Times New Roman"/>
              </a:rPr>
              <a:t>˃ </a:t>
            </a:r>
            <a:r>
              <a:rPr lang="cs-CZ" sz="2100" b="1" dirty="0" smtClean="0">
                <a:solidFill>
                  <a:srgbClr val="002060"/>
                </a:solidFill>
                <a:cs typeface="Times New Roman"/>
              </a:rPr>
              <a:t>sklouzává k </a:t>
            </a:r>
            <a:r>
              <a:rPr lang="cs-CZ" sz="2100" b="1" dirty="0" smtClean="0">
                <a:solidFill>
                  <a:srgbClr val="FF0000"/>
                </a:solidFill>
                <a:cs typeface="Times New Roman"/>
              </a:rPr>
              <a:t>nihilismu </a:t>
            </a:r>
            <a:r>
              <a:rPr lang="cs-CZ" sz="2100" b="1" dirty="0" smtClean="0">
                <a:solidFill>
                  <a:srgbClr val="002060"/>
                </a:solidFill>
                <a:cs typeface="Times New Roman"/>
              </a:rPr>
              <a:t> (víra „v nic“) a </a:t>
            </a:r>
            <a:r>
              <a:rPr lang="cs-CZ" sz="2100" b="1" dirty="0" smtClean="0">
                <a:solidFill>
                  <a:srgbClr val="FF0000"/>
                </a:solidFill>
                <a:cs typeface="Times New Roman"/>
              </a:rPr>
              <a:t>anarchii </a:t>
            </a:r>
            <a:r>
              <a:rPr lang="cs-CZ" sz="2100" b="1" dirty="0" smtClean="0">
                <a:solidFill>
                  <a:srgbClr val="002060"/>
                </a:solidFill>
                <a:cs typeface="Times New Roman"/>
              </a:rPr>
              <a:t>(absolutní svoboda bez respektu k ostatním hodnotám)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2100" b="1" dirty="0" smtClean="0">
                <a:solidFill>
                  <a:srgbClr val="002060"/>
                </a:solidFill>
              </a:rPr>
              <a:t>tvrdí se, že byl reakcí autorů na hrůzy první světové války, je do jisté míry revoltou proti válečnému násilí na všech stranách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2100" b="1" dirty="0">
                <a:solidFill>
                  <a:srgbClr val="002060"/>
                </a:solidFill>
              </a:rPr>
              <a:t>s</a:t>
            </a:r>
            <a:r>
              <a:rPr lang="cs-CZ" sz="2100" b="1" dirty="0" smtClean="0">
                <a:solidFill>
                  <a:srgbClr val="002060"/>
                </a:solidFill>
              </a:rPr>
              <a:t>vou povahou v sobě </a:t>
            </a:r>
            <a:r>
              <a:rPr lang="cs-CZ" sz="2100" b="1" dirty="0" smtClean="0">
                <a:solidFill>
                  <a:srgbClr val="FF0000"/>
                </a:solidFill>
              </a:rPr>
              <a:t>spojuje prvky literatury a výtvarného umění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2100" b="1" dirty="0">
                <a:solidFill>
                  <a:srgbClr val="002060"/>
                </a:solidFill>
              </a:rPr>
              <a:t>v</a:t>
            </a:r>
            <a:r>
              <a:rPr lang="cs-CZ" sz="2100" b="1" dirty="0" smtClean="0">
                <a:solidFill>
                  <a:srgbClr val="002060"/>
                </a:solidFill>
              </a:rPr>
              <a:t>ýtvarné umění pak jako jeden z hlavních tvůrčích postupů používá </a:t>
            </a:r>
            <a:r>
              <a:rPr lang="cs-CZ" sz="2100" b="1" dirty="0" smtClean="0">
                <a:solidFill>
                  <a:srgbClr val="FF0000"/>
                </a:solidFill>
              </a:rPr>
              <a:t>koláž</a:t>
            </a:r>
            <a:r>
              <a:rPr lang="cs-CZ" sz="2100" b="1" dirty="0" smtClean="0">
                <a:solidFill>
                  <a:srgbClr val="002060"/>
                </a:solidFill>
              </a:rPr>
              <a:t>    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cs-CZ" sz="2000" b="1" dirty="0" smtClean="0">
              <a:solidFill>
                <a:srgbClr val="002060"/>
              </a:solidFill>
            </a:endParaRPr>
          </a:p>
          <a:p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7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3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8098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DADAISMUS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ÚVOD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9822" y="1275606"/>
            <a:ext cx="8568952" cy="3528392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800" b="1" dirty="0" smtClean="0">
                <a:solidFill>
                  <a:srgbClr val="002060"/>
                </a:solidFill>
              </a:rPr>
              <a:t>dadaismus </a:t>
            </a:r>
            <a:r>
              <a:rPr lang="cs-CZ" sz="1800" b="1" dirty="0" smtClean="0">
                <a:solidFill>
                  <a:srgbClr val="FF0000"/>
                </a:solidFill>
              </a:rPr>
              <a:t>se pak prolíná s dalšími moderními uměleckými směry </a:t>
            </a:r>
            <a:r>
              <a:rPr lang="cs-CZ" sz="1800" b="1" dirty="0" smtClean="0">
                <a:solidFill>
                  <a:srgbClr val="002060"/>
                </a:solidFill>
              </a:rPr>
              <a:t>počátku 20. století, např.   </a:t>
            </a: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1800" b="1" dirty="0" smtClean="0">
                <a:solidFill>
                  <a:srgbClr val="002060"/>
                </a:solidFill>
              </a:rPr>
              <a:t>navazuje na futuristickou myšlenku </a:t>
            </a:r>
            <a:r>
              <a:rPr lang="cs-CZ" sz="1800" b="1" dirty="0" smtClean="0">
                <a:solidFill>
                  <a:srgbClr val="FF0000"/>
                </a:solidFill>
              </a:rPr>
              <a:t>osvobozených slov </a:t>
            </a:r>
            <a:r>
              <a:rPr lang="cs-CZ" sz="1800" b="1" dirty="0" smtClean="0">
                <a:solidFill>
                  <a:srgbClr val="002060"/>
                </a:solidFill>
              </a:rPr>
              <a:t>tím, že často zcela ruší větnou skladbu a význam slov </a:t>
            </a: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1800" b="1" dirty="0" smtClean="0">
                <a:solidFill>
                  <a:srgbClr val="002060"/>
                </a:solidFill>
              </a:rPr>
              <a:t>z jeho myšlenek následně čerpají další umělecké směry, </a:t>
            </a:r>
            <a:r>
              <a:rPr lang="cs-CZ" sz="1800" b="1" dirty="0" err="1" smtClean="0">
                <a:solidFill>
                  <a:srgbClr val="002060"/>
                </a:solidFill>
              </a:rPr>
              <a:t>předdevším</a:t>
            </a:r>
            <a:r>
              <a:rPr lang="cs-CZ" sz="1800" b="1" dirty="0" smtClean="0">
                <a:solidFill>
                  <a:srgbClr val="002060"/>
                </a:solidFill>
              </a:rPr>
              <a:t> </a:t>
            </a:r>
            <a:r>
              <a:rPr lang="cs-CZ" sz="1800" b="1" dirty="0" smtClean="0">
                <a:solidFill>
                  <a:srgbClr val="FF0000"/>
                </a:solidFill>
              </a:rPr>
              <a:t>surrealismus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1800" b="1" dirty="0" smtClean="0">
                <a:solidFill>
                  <a:srgbClr val="002060"/>
                </a:solidFill>
              </a:rPr>
              <a:t>pro mnoho autorů je dadaismus jen jedním obdobím jejich tvorby (např. </a:t>
            </a:r>
            <a:r>
              <a:rPr lang="cs-CZ" sz="1800" b="1" dirty="0" smtClean="0">
                <a:solidFill>
                  <a:srgbClr val="FF0000"/>
                </a:solidFill>
              </a:rPr>
              <a:t>André </a:t>
            </a:r>
            <a:r>
              <a:rPr lang="cs-CZ" sz="1800" b="1" dirty="0">
                <a:solidFill>
                  <a:srgbClr val="FF0000"/>
                </a:solidFill>
              </a:rPr>
              <a:t>B</a:t>
            </a:r>
            <a:r>
              <a:rPr lang="cs-CZ" sz="1800" b="1" dirty="0" smtClean="0">
                <a:solidFill>
                  <a:srgbClr val="FF0000"/>
                </a:solidFill>
              </a:rPr>
              <a:t>reton</a:t>
            </a:r>
            <a:r>
              <a:rPr lang="cs-CZ" sz="1800" b="1" dirty="0" smtClean="0">
                <a:solidFill>
                  <a:srgbClr val="002060"/>
                </a:solidFill>
              </a:rPr>
              <a:t>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1800" b="1" dirty="0">
                <a:solidFill>
                  <a:srgbClr val="FF0000"/>
                </a:solidFill>
              </a:rPr>
              <a:t>v</a:t>
            </a:r>
            <a:r>
              <a:rPr lang="cs-CZ" sz="1800" b="1" dirty="0" smtClean="0">
                <a:solidFill>
                  <a:srgbClr val="FF0000"/>
                </a:solidFill>
              </a:rPr>
              <a:t> české literatuře se čistý dadaismus neprojevil</a:t>
            </a:r>
            <a:r>
              <a:rPr lang="cs-CZ" sz="1800" b="1" dirty="0" smtClean="0">
                <a:solidFill>
                  <a:srgbClr val="002060"/>
                </a:solidFill>
              </a:rPr>
              <a:t>, nicméně dokázal ovlivnit tvorbu některých autorů v podobě hry (žonglování) se slovy  - např. Werich a Voskovec, Jaroslav Hašek atd. 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cs-CZ" sz="2000" b="1" dirty="0" smtClean="0">
              <a:solidFill>
                <a:srgbClr val="002060"/>
              </a:solidFill>
            </a:endParaRPr>
          </a:p>
          <a:p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489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8098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DADAISMUS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VÝTVARNÉ PROJEVY 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9822" y="1275606"/>
            <a:ext cx="8568952" cy="3528392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cs-CZ" sz="2000" b="1" dirty="0" smtClean="0">
              <a:solidFill>
                <a:srgbClr val="002060"/>
              </a:solidFill>
            </a:endParaRPr>
          </a:p>
          <a:p>
            <a:endParaRPr lang="cs-CZ" sz="14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File:MechanicalHead-Hausman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01931">
            <a:off x="6355294" y="1064463"/>
            <a:ext cx="2061404" cy="2825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ABCD-Hausmann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4855">
            <a:off x="687429" y="1223283"/>
            <a:ext cx="1810469" cy="266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Hoch-Cut With the Kitchen Knife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79060">
            <a:off x="3356708" y="1699895"/>
            <a:ext cx="2053209" cy="258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179513" y="4515966"/>
            <a:ext cx="871296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dadaistické koláže rakouského výtvarníka </a:t>
            </a:r>
            <a:r>
              <a:rPr lang="cs-CZ" sz="1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Raoula Hausmanna </a:t>
            </a:r>
            <a:r>
              <a:rPr lang="cs-CZ" sz="16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německé výtvarnice </a:t>
            </a:r>
            <a:r>
              <a:rPr lang="cs-CZ" sz="1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Hannah Höchové  </a:t>
            </a:r>
            <a:endParaRPr lang="cs-CZ" sz="1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68075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8098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DADAISMUS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VYBRANÍ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PŘEDSTAVITELÉ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275606"/>
            <a:ext cx="4608512" cy="3528392"/>
          </a:xfrm>
        </p:spPr>
        <p:txBody>
          <a:bodyPr>
            <a:normAutofit fontScale="77500" lnSpcReduction="2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2200" b="1" dirty="0">
                <a:solidFill>
                  <a:srgbClr val="002060"/>
                </a:solidFill>
              </a:rPr>
              <a:t>z</a:t>
            </a:r>
            <a:r>
              <a:rPr lang="cs-CZ" sz="2200" b="1" dirty="0" smtClean="0">
                <a:solidFill>
                  <a:srgbClr val="002060"/>
                </a:solidFill>
              </a:rPr>
              <a:t>a zakladatele dadaismu je považován francouzský básník rumunského původu </a:t>
            </a:r>
            <a:r>
              <a:rPr lang="cs-CZ" sz="2200" b="1" dirty="0" smtClean="0">
                <a:solidFill>
                  <a:srgbClr val="FF0000"/>
                </a:solidFill>
              </a:rPr>
              <a:t>Tristan Tzara</a:t>
            </a:r>
            <a:r>
              <a:rPr lang="cs-CZ" sz="2200" b="1" dirty="0" smtClean="0">
                <a:solidFill>
                  <a:srgbClr val="002060"/>
                </a:solidFill>
              </a:rPr>
              <a:t> (1896 – 1963)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r>
              <a:rPr lang="cs-CZ" sz="2200" b="1" dirty="0" smtClean="0">
                <a:solidFill>
                  <a:srgbClr val="002060"/>
                </a:solidFill>
              </a:rPr>
              <a:t>dlouho žil ve švýcarském Curychu, kde byl jednou z osobností, které založily v kabaretu Voltaire</a:t>
            </a:r>
            <a:r>
              <a:rPr lang="cs-CZ" sz="2200" b="1" dirty="0">
                <a:solidFill>
                  <a:srgbClr val="002060"/>
                </a:solidFill>
              </a:rPr>
              <a:t> </a:t>
            </a:r>
            <a:r>
              <a:rPr lang="cs-CZ" sz="2200" b="1" dirty="0" smtClean="0">
                <a:solidFill>
                  <a:srgbClr val="002060"/>
                </a:solidFill>
              </a:rPr>
              <a:t>hnutí </a:t>
            </a:r>
            <a:r>
              <a:rPr lang="cs-CZ" sz="2200" b="1" dirty="0" smtClean="0">
                <a:solidFill>
                  <a:srgbClr val="FF0000"/>
                </a:solidFill>
              </a:rPr>
              <a:t>dada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r>
              <a:rPr lang="cs-CZ" sz="2200" b="1" dirty="0" smtClean="0">
                <a:solidFill>
                  <a:srgbClr val="002060"/>
                </a:solidFill>
              </a:rPr>
              <a:t>toto hnutí pak propagoval na svých přednáškách po Evropě, v roce 1946 vystoupil i v Praze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r>
              <a:rPr lang="cs-CZ" sz="2200" b="1" dirty="0">
                <a:solidFill>
                  <a:srgbClr val="002060"/>
                </a:solidFill>
              </a:rPr>
              <a:t>d</a:t>
            </a:r>
            <a:r>
              <a:rPr lang="cs-CZ" sz="2200" b="1" dirty="0" smtClean="0">
                <a:solidFill>
                  <a:srgbClr val="002060"/>
                </a:solidFill>
              </a:rPr>
              <a:t>ílo:</a:t>
            </a:r>
          </a:p>
          <a:p>
            <a:pPr marL="1200150" lvl="2" indent="-285750" algn="l">
              <a:buFont typeface="Wingdings" panose="05000000000000000000" pitchFamily="2" charset="2"/>
              <a:buChar char="ü"/>
            </a:pPr>
            <a:r>
              <a:rPr lang="cs-CZ" sz="2200" b="1" dirty="0" smtClean="0">
                <a:solidFill>
                  <a:srgbClr val="FF0000"/>
                </a:solidFill>
              </a:rPr>
              <a:t>Sedm manifestů dada</a:t>
            </a:r>
          </a:p>
          <a:p>
            <a:pPr marL="1200150" lvl="2" indent="-285750" algn="l">
              <a:buFont typeface="Wingdings" panose="05000000000000000000" pitchFamily="2" charset="2"/>
              <a:buChar char="ü"/>
            </a:pPr>
            <a:r>
              <a:rPr lang="cs-CZ" sz="2200" b="1" dirty="0" smtClean="0">
                <a:solidFill>
                  <a:srgbClr val="FF0000"/>
                </a:solidFill>
              </a:rPr>
              <a:t>Aproximativní člověk</a:t>
            </a:r>
          </a:p>
          <a:p>
            <a:pPr marL="1200150" lvl="2" indent="-285750" algn="l">
              <a:buFont typeface="Wingdings" panose="05000000000000000000" pitchFamily="2" charset="2"/>
              <a:buChar char="ü"/>
            </a:pPr>
            <a:r>
              <a:rPr lang="cs-CZ" sz="2200" b="1" dirty="0" smtClean="0">
                <a:solidFill>
                  <a:srgbClr val="FF0000"/>
                </a:solidFill>
              </a:rPr>
              <a:t>Dvacet pět básní</a:t>
            </a:r>
            <a:r>
              <a:rPr lang="cs-CZ" sz="2200" b="1" dirty="0" smtClean="0">
                <a:solidFill>
                  <a:srgbClr val="002060"/>
                </a:solidFill>
              </a:rPr>
              <a:t>   </a:t>
            </a:r>
          </a:p>
          <a:p>
            <a:pPr algn="l"/>
            <a:r>
              <a:rPr lang="cs-CZ" sz="2000" b="1" dirty="0">
                <a:solidFill>
                  <a:srgbClr val="002060"/>
                </a:solidFill>
              </a:rPr>
              <a:t> </a:t>
            </a:r>
            <a:endParaRPr lang="cs-CZ" sz="2000" b="1" dirty="0" smtClean="0">
              <a:solidFill>
                <a:srgbClr val="002060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cs-CZ" sz="1600" b="1" dirty="0" smtClean="0">
              <a:solidFill>
                <a:srgbClr val="002060"/>
              </a:solidFill>
            </a:endParaRPr>
          </a:p>
          <a:p>
            <a:endParaRPr lang="cs-CZ" sz="1400" dirty="0">
              <a:solidFill>
                <a:srgbClr val="002060"/>
              </a:solidFill>
            </a:endParaRPr>
          </a:p>
        </p:txBody>
      </p:sp>
      <p:pic>
        <p:nvPicPr>
          <p:cNvPr id="2050" name="Picture 2" descr="Tzara by Tihanyi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343899"/>
            <a:ext cx="1998393" cy="2596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4572000" y="4173624"/>
            <a:ext cx="439418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Tristan Tzara na obraze maďarského malíře </a:t>
            </a:r>
            <a:r>
              <a:rPr lang="cs-CZ" sz="14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Lajose</a:t>
            </a:r>
            <a:r>
              <a:rPr lang="cs-CZ" sz="1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400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Tihanyiho</a:t>
            </a:r>
            <a:r>
              <a:rPr lang="cs-CZ" sz="1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ve skutečnosti</a:t>
            </a:r>
            <a:endParaRPr lang="cs-CZ" sz="1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www.dadart.com/dada-media/Tzara-ManRay-1924-v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781" y="1365506"/>
            <a:ext cx="2120069" cy="2596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769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3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-9254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DADAISMUS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PŘEDSTAVITELÉ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87574"/>
            <a:ext cx="8496944" cy="4011910"/>
          </a:xfrm>
          <a:solidFill>
            <a:schemeClr val="bg1"/>
          </a:solidFill>
          <a:ln w="25400">
            <a:solidFill>
              <a:srgbClr val="002060"/>
            </a:solidFill>
          </a:ln>
        </p:spPr>
        <p:txBody>
          <a:bodyPr>
            <a:noAutofit/>
          </a:bodyPr>
          <a:lstStyle/>
          <a:p>
            <a:pPr algn="l"/>
            <a:r>
              <a:rPr lang="cs-CZ" sz="1200" b="1" i="1" dirty="0">
                <a:solidFill>
                  <a:srgbClr val="002060"/>
                </a:solidFill>
              </a:rPr>
              <a:t>Tristan </a:t>
            </a:r>
            <a:r>
              <a:rPr lang="cs-CZ" sz="1200" b="1" i="1" dirty="0" err="1">
                <a:solidFill>
                  <a:srgbClr val="002060"/>
                </a:solidFill>
              </a:rPr>
              <a:t>Tzara</a:t>
            </a:r>
            <a:endParaRPr lang="cs-CZ" sz="1200" b="1" i="1" dirty="0">
              <a:solidFill>
                <a:srgbClr val="002060"/>
              </a:solidFill>
            </a:endParaRPr>
          </a:p>
          <a:p>
            <a:pPr algn="l"/>
            <a:r>
              <a:rPr lang="cs-CZ" sz="1200" b="1" dirty="0">
                <a:solidFill>
                  <a:srgbClr val="002060"/>
                </a:solidFill>
              </a:rPr>
              <a:t>Manifest DADA ( výňatek )</a:t>
            </a:r>
          </a:p>
          <a:p>
            <a:pPr algn="l"/>
            <a:r>
              <a:rPr lang="cs-CZ" sz="1200" b="1" dirty="0">
                <a:solidFill>
                  <a:srgbClr val="002060"/>
                </a:solidFill>
              </a:rPr>
              <a:t>DADA neznamená nic</a:t>
            </a:r>
          </a:p>
          <a:p>
            <a:pPr algn="l"/>
            <a:r>
              <a:rPr lang="cs-CZ" sz="1200" b="1" dirty="0">
                <a:solidFill>
                  <a:srgbClr val="002060"/>
                </a:solidFill>
              </a:rPr>
              <a:t> </a:t>
            </a:r>
          </a:p>
          <a:p>
            <a:pPr algn="l"/>
            <a:r>
              <a:rPr lang="cs-CZ" sz="1200" b="1" dirty="0">
                <a:solidFill>
                  <a:srgbClr val="002060"/>
                </a:solidFill>
              </a:rPr>
              <a:t>Shledáváme-li to malicherným a neztrácíme-li svůj čas pro slovo, které nic neznamená... Prvá myšlenka, která v těchto hlavách běhá, je řádu bakteriologického: objevit přinejmenším jeho původ etymologický, historický nebo psychologický. Z novin se dovídáme, že černoši Kru nazývají ocas posvátné krávy DADA. Kostka a matka se jmenují v jednom kraji Itálie DADA. Dřevěný koník a kojná, dvojité přitakání v ruštině a rumunštině zní DADA. Učení žurnalisté v něm spatřují umění pro kojence, jiní všední svaté </a:t>
            </a:r>
            <a:r>
              <a:rPr lang="cs-CZ" sz="1200" b="1" dirty="0" err="1">
                <a:solidFill>
                  <a:srgbClr val="002060"/>
                </a:solidFill>
              </a:rPr>
              <a:t>ježíškynechtedětickypřijítkemně</a:t>
            </a:r>
            <a:r>
              <a:rPr lang="cs-CZ" sz="1200" b="1" dirty="0">
                <a:solidFill>
                  <a:srgbClr val="002060"/>
                </a:solidFill>
              </a:rPr>
              <a:t>, návrat k vyprahlému a hlučnému, hlučnému a jednotvárnému primitivismu. Citlivost nestavíme na jednom slově; každá stavba usiluje o dokonalost, která nudí, o stagnující myšlenku zlaté bažiny, relativní lidský výtvor. Umělecké dílo nesmí být krásou jako takovou, neboť ta je mrtvá; ani veselé, ani smutné, ani jasné, ani temné, těšit nebo týrat lidi tím, že jim předkládá koláče svatozáří nebo pot z bujné projížďky ovzduším. Umělecké dílo není nikdy krásné na základě nadekretování, objektivně, pro všechny. Kritika je tedy zbytečná, má jen subjektivní platnost a ani sebemenší charakter objektivity. Lze věřit, že se nalezla společná psychická základna celého lidstva? Ježíšův pokus a bible přikrývají svými širokými a laskavými křídly: hovno, zvířata, dny. Jak lze uspořádat chaos, který tvoří tuto nekonečnou beztvarou variaci: člověka?</a:t>
            </a:r>
          </a:p>
          <a:p>
            <a:pPr algn="l"/>
            <a:r>
              <a:rPr lang="cs-CZ" sz="1200" b="1" dirty="0">
                <a:solidFill>
                  <a:srgbClr val="002060"/>
                </a:solidFill>
              </a:rPr>
              <a:t>(... )</a:t>
            </a:r>
          </a:p>
          <a:p>
            <a:pPr algn="l"/>
            <a:r>
              <a:rPr lang="cs-CZ" sz="1200" b="1" dirty="0">
                <a:solidFill>
                  <a:srgbClr val="002060"/>
                </a:solidFill>
              </a:rPr>
              <a:t>Tak se zrodilo DADA z potřeby </a:t>
            </a:r>
            <a:r>
              <a:rPr lang="cs-CZ" sz="1200" b="1" dirty="0" err="1">
                <a:solidFill>
                  <a:srgbClr val="002060"/>
                </a:solidFill>
              </a:rPr>
              <a:t>nezávilosti</a:t>
            </a:r>
            <a:r>
              <a:rPr lang="cs-CZ" sz="1200" b="1" dirty="0">
                <a:solidFill>
                  <a:srgbClr val="002060"/>
                </a:solidFill>
              </a:rPr>
              <a:t>, z </a:t>
            </a:r>
            <a:r>
              <a:rPr lang="cs-CZ" sz="1200" b="1" dirty="0" err="1">
                <a:solidFill>
                  <a:srgbClr val="002060"/>
                </a:solidFill>
              </a:rPr>
              <a:t>nědůvěřivosti</a:t>
            </a:r>
            <a:r>
              <a:rPr lang="cs-CZ" sz="1200" b="1" dirty="0">
                <a:solidFill>
                  <a:srgbClr val="002060"/>
                </a:solidFill>
              </a:rPr>
              <a:t> vůči společenství. Ti, kdo k nám patří, střeží svou svobodu. Neuznáváme žádnou teorii. Máme po krk kubistických a futuristických akademií: laboratoří formálních názorů. Dělá se umění, aby se vydělávaly peníze a aby se podkuřovalo roztomilým měšťákům? Rýmy zvoní asonancí peněz a převrácená křivka klouže po profilu vystrčeného břicha. Všechny umělecké skupiny dospěly k této bance, jedouce na rozdílných kometách</a:t>
            </a:r>
            <a:r>
              <a:rPr lang="cs-CZ" sz="1200" b="1" dirty="0" smtClean="0">
                <a:solidFill>
                  <a:srgbClr val="002060"/>
                </a:solidFill>
              </a:rPr>
              <a:t>.                                        (překlad Z. Lorenc)</a:t>
            </a:r>
            <a:endParaRPr lang="cs-CZ" sz="1200" b="1" dirty="0">
              <a:solidFill>
                <a:srgbClr val="002060"/>
              </a:solidFill>
            </a:endParaRPr>
          </a:p>
          <a:p>
            <a:pPr algn="l"/>
            <a:endParaRPr lang="cs-CZ" sz="1200" b="1" dirty="0" smtClean="0">
              <a:solidFill>
                <a:srgbClr val="002060"/>
              </a:solidFill>
            </a:endParaRPr>
          </a:p>
          <a:p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264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99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DADAISMUS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VYBRANÍ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PŘEDSTAVITELÉ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127244"/>
            <a:ext cx="6120680" cy="3528392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b="1" dirty="0">
                <a:solidFill>
                  <a:srgbClr val="002060"/>
                </a:solidFill>
              </a:rPr>
              <a:t>n</a:t>
            </a:r>
            <a:r>
              <a:rPr lang="cs-CZ" sz="1600" b="1" dirty="0" smtClean="0">
                <a:solidFill>
                  <a:srgbClr val="002060"/>
                </a:solidFill>
              </a:rPr>
              <a:t>ěmeckým představitelem dadaismu byl </a:t>
            </a:r>
            <a:r>
              <a:rPr lang="cs-CZ" sz="1600" b="1" dirty="0" smtClean="0">
                <a:solidFill>
                  <a:srgbClr val="FF0000"/>
                </a:solidFill>
              </a:rPr>
              <a:t>Kurt Schwitters </a:t>
            </a:r>
            <a:r>
              <a:rPr lang="cs-CZ" sz="1600" b="1" dirty="0" smtClean="0">
                <a:solidFill>
                  <a:srgbClr val="002060"/>
                </a:solidFill>
              </a:rPr>
              <a:t>(1887 – 1948), básník, malíř a grafik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600" b="1" dirty="0" smtClean="0">
                <a:solidFill>
                  <a:srgbClr val="002060"/>
                </a:solidFill>
              </a:rPr>
              <a:t>dílo</a:t>
            </a:r>
          </a:p>
          <a:p>
            <a:pPr marL="742950" lvl="1" indent="-285750" algn="l">
              <a:buFont typeface="Wingdings" panose="05000000000000000000" pitchFamily="2" charset="2"/>
              <a:buChar char="ü"/>
            </a:pPr>
            <a:r>
              <a:rPr lang="cs-CZ" sz="1600" b="1" dirty="0" err="1" smtClean="0">
                <a:solidFill>
                  <a:srgbClr val="FF0000"/>
                </a:solidFill>
              </a:rPr>
              <a:t>Ursonate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  <a:r>
              <a:rPr lang="cs-CZ" sz="1600" b="1" dirty="0" smtClean="0">
                <a:solidFill>
                  <a:srgbClr val="002060"/>
                </a:solidFill>
              </a:rPr>
              <a:t>(</a:t>
            </a:r>
            <a:r>
              <a:rPr lang="cs-CZ" sz="1600" b="1" dirty="0" err="1" smtClean="0">
                <a:solidFill>
                  <a:srgbClr val="002060"/>
                </a:solidFill>
              </a:rPr>
              <a:t>Prasonáta</a:t>
            </a:r>
            <a:r>
              <a:rPr lang="cs-CZ" sz="1600" b="1" dirty="0" smtClean="0">
                <a:solidFill>
                  <a:srgbClr val="002060"/>
                </a:solidFill>
              </a:rPr>
              <a:t>) </a:t>
            </a:r>
            <a:r>
              <a:rPr lang="cs-CZ" sz="1600" b="1" dirty="0" smtClean="0">
                <a:solidFill>
                  <a:srgbClr val="FF0000"/>
                </a:solidFill>
              </a:rPr>
              <a:t>– </a:t>
            </a:r>
            <a:r>
              <a:rPr lang="cs-CZ" sz="1600" b="1" dirty="0" smtClean="0">
                <a:solidFill>
                  <a:srgbClr val="002060"/>
                </a:solidFill>
              </a:rPr>
              <a:t>dadaistická skladba, u nás s její originální recitací vystupují Jaromír </a:t>
            </a:r>
            <a:r>
              <a:rPr lang="cs-CZ" sz="1600" b="1" dirty="0" err="1">
                <a:solidFill>
                  <a:srgbClr val="002060"/>
                </a:solidFill>
              </a:rPr>
              <a:t>T</a:t>
            </a:r>
            <a:r>
              <a:rPr lang="cs-CZ" sz="1600" b="1" dirty="0" err="1" smtClean="0">
                <a:solidFill>
                  <a:srgbClr val="002060"/>
                </a:solidFill>
              </a:rPr>
              <a:t>yplt</a:t>
            </a:r>
            <a:r>
              <a:rPr lang="cs-CZ" sz="1600" b="1" dirty="0" smtClean="0">
                <a:solidFill>
                  <a:srgbClr val="002060"/>
                </a:solidFill>
              </a:rPr>
              <a:t> a </a:t>
            </a:r>
            <a:r>
              <a:rPr lang="cs-CZ" sz="1600" b="1" dirty="0">
                <a:solidFill>
                  <a:srgbClr val="002060"/>
                </a:solidFill>
              </a:rPr>
              <a:t>P</a:t>
            </a:r>
            <a:r>
              <a:rPr lang="cs-CZ" sz="1600" b="1" dirty="0" smtClean="0">
                <a:solidFill>
                  <a:srgbClr val="002060"/>
                </a:solidFill>
              </a:rPr>
              <a:t>avel Novotný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cs-CZ" sz="2200" b="1" dirty="0" smtClean="0">
              <a:solidFill>
                <a:srgbClr val="002060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cs-CZ" sz="2200" b="1" dirty="0" smtClean="0">
              <a:solidFill>
                <a:srgbClr val="002060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cs-CZ" sz="1600" b="1" dirty="0" smtClean="0">
              <a:solidFill>
                <a:srgbClr val="002060"/>
              </a:solidFill>
            </a:endParaRPr>
          </a:p>
          <a:p>
            <a:r>
              <a:rPr lang="cs-CZ" sz="1400" dirty="0" smtClean="0">
                <a:solidFill>
                  <a:srgbClr val="002060"/>
                </a:solidFill>
              </a:rPr>
              <a:t> </a:t>
            </a:r>
            <a:endParaRPr lang="cs-CZ" sz="1400" dirty="0">
              <a:solidFill>
                <a:srgbClr val="002060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278630"/>
            <a:ext cx="2715332" cy="3525367"/>
          </a:xfrm>
          <a:prstGeom prst="rect">
            <a:avLst/>
          </a:prstGeom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899592" y="2549156"/>
            <a:ext cx="5077549" cy="2376264"/>
          </a:xfrm>
          <a:prstGeom prst="rect">
            <a:avLst/>
          </a:prstGeom>
          <a:solidFill>
            <a:schemeClr val="bg1"/>
          </a:solidFill>
          <a:ln w="25400">
            <a:solidFill>
              <a:srgbClr val="002060"/>
            </a:solidFill>
          </a:ln>
        </p:spPr>
        <p:txBody>
          <a:bodyPr vert="horz" lIns="91440" tIns="45720" rIns="91440" bIns="45720" numCol="2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b="1" dirty="0" err="1">
                <a:solidFill>
                  <a:srgbClr val="002060"/>
                </a:solidFill>
              </a:rPr>
              <a:t>Fümms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bö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wö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tää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zää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Uu</a:t>
            </a:r>
            <a:r>
              <a:rPr lang="cs-CZ" sz="1600" b="1" dirty="0">
                <a:solidFill>
                  <a:srgbClr val="002060"/>
                </a:solidFill>
              </a:rPr>
              <a:t>,</a:t>
            </a:r>
          </a:p>
          <a:p>
            <a:pPr algn="l"/>
            <a:r>
              <a:rPr lang="cs-CZ" sz="1600" b="1" dirty="0" err="1">
                <a:solidFill>
                  <a:srgbClr val="002060"/>
                </a:solidFill>
              </a:rPr>
              <a:t>pögiff</a:t>
            </a:r>
            <a:r>
              <a:rPr lang="cs-CZ" sz="1600" b="1" dirty="0">
                <a:solidFill>
                  <a:srgbClr val="002060"/>
                </a:solidFill>
              </a:rPr>
              <a:t>,</a:t>
            </a:r>
          </a:p>
          <a:p>
            <a:pPr algn="l"/>
            <a:r>
              <a:rPr lang="cs-CZ" sz="1600" b="1" dirty="0" err="1">
                <a:solidFill>
                  <a:srgbClr val="002060"/>
                </a:solidFill>
              </a:rPr>
              <a:t>kwii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Ee</a:t>
            </a:r>
            <a:r>
              <a:rPr lang="cs-CZ" sz="1600" b="1" dirty="0">
                <a:solidFill>
                  <a:srgbClr val="002060"/>
                </a:solidFill>
              </a:rPr>
              <a:t>.</a:t>
            </a:r>
          </a:p>
          <a:p>
            <a:pPr algn="l"/>
            <a:r>
              <a:rPr lang="cs-CZ" sz="1600" b="1" dirty="0">
                <a:solidFill>
                  <a:srgbClr val="002060"/>
                </a:solidFill>
              </a:rPr>
              <a:t>1</a:t>
            </a:r>
          </a:p>
          <a:p>
            <a:pPr algn="l"/>
            <a:r>
              <a:rPr lang="cs-CZ" sz="1600" b="1" dirty="0" err="1">
                <a:solidFill>
                  <a:srgbClr val="002060"/>
                </a:solidFill>
              </a:rPr>
              <a:t>Oooooooooooooooooooooooo</a:t>
            </a:r>
            <a:r>
              <a:rPr lang="cs-CZ" sz="1600" b="1" dirty="0">
                <a:solidFill>
                  <a:srgbClr val="002060"/>
                </a:solidFill>
              </a:rPr>
              <a:t>, 6</a:t>
            </a:r>
          </a:p>
          <a:p>
            <a:pPr algn="l"/>
            <a:r>
              <a:rPr lang="cs-CZ" sz="1600" b="1" dirty="0" err="1">
                <a:solidFill>
                  <a:srgbClr val="002060"/>
                </a:solidFill>
              </a:rPr>
              <a:t>dll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rrrrr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beeeee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bö</a:t>
            </a:r>
            <a:endParaRPr lang="cs-CZ" sz="1600" b="1" dirty="0">
              <a:solidFill>
                <a:srgbClr val="002060"/>
              </a:solidFill>
            </a:endParaRPr>
          </a:p>
          <a:p>
            <a:pPr algn="l"/>
            <a:r>
              <a:rPr lang="cs-CZ" sz="1600" b="1" dirty="0" err="1">
                <a:solidFill>
                  <a:srgbClr val="002060"/>
                </a:solidFill>
              </a:rPr>
              <a:t>dll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rrrrr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beeeee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bö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fümms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bö</a:t>
            </a:r>
            <a:r>
              <a:rPr lang="cs-CZ" sz="1600" b="1" dirty="0">
                <a:solidFill>
                  <a:srgbClr val="002060"/>
                </a:solidFill>
              </a:rPr>
              <a:t>, (A)</a:t>
            </a:r>
          </a:p>
          <a:p>
            <a:pPr algn="l"/>
            <a:r>
              <a:rPr lang="cs-CZ" sz="1600" b="1" dirty="0" err="1">
                <a:solidFill>
                  <a:srgbClr val="002060"/>
                </a:solidFill>
              </a:rPr>
              <a:t>rrrrr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beeeee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bö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fümms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bö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wö</a:t>
            </a:r>
            <a:r>
              <a:rPr lang="cs-CZ" sz="1600" b="1" dirty="0">
                <a:solidFill>
                  <a:srgbClr val="002060"/>
                </a:solidFill>
              </a:rPr>
              <a:t>,</a:t>
            </a:r>
          </a:p>
          <a:p>
            <a:pPr algn="l"/>
            <a:r>
              <a:rPr lang="cs-CZ" sz="1600" b="1" dirty="0" err="1">
                <a:solidFill>
                  <a:srgbClr val="002060"/>
                </a:solidFill>
              </a:rPr>
              <a:t>beeeee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bö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fümms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bö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wö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tää</a:t>
            </a:r>
            <a:r>
              <a:rPr lang="cs-CZ" sz="1600" b="1" dirty="0">
                <a:solidFill>
                  <a:srgbClr val="002060"/>
                </a:solidFill>
              </a:rPr>
              <a:t>,</a:t>
            </a:r>
          </a:p>
          <a:p>
            <a:pPr algn="l"/>
            <a:r>
              <a:rPr lang="cs-CZ" sz="1600" b="1" dirty="0" err="1">
                <a:solidFill>
                  <a:srgbClr val="002060"/>
                </a:solidFill>
              </a:rPr>
              <a:t>bö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fümms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bö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wö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tää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zää</a:t>
            </a:r>
            <a:r>
              <a:rPr lang="cs-CZ" sz="1600" b="1" dirty="0">
                <a:solidFill>
                  <a:srgbClr val="002060"/>
                </a:solidFill>
              </a:rPr>
              <a:t>,</a:t>
            </a:r>
          </a:p>
          <a:p>
            <a:pPr algn="l"/>
            <a:r>
              <a:rPr lang="cs-CZ" sz="1600" b="1" dirty="0" err="1" smtClean="0">
                <a:solidFill>
                  <a:srgbClr val="002060"/>
                </a:solidFill>
              </a:rPr>
              <a:t>fümms</a:t>
            </a:r>
            <a:r>
              <a:rPr lang="cs-CZ" sz="1600" b="1" dirty="0" smtClean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bö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wö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tää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zää</a:t>
            </a:r>
            <a:r>
              <a:rPr lang="cs-CZ" sz="1600" b="1" dirty="0">
                <a:solidFill>
                  <a:srgbClr val="002060"/>
                </a:solidFill>
              </a:rPr>
              <a:t> </a:t>
            </a:r>
            <a:r>
              <a:rPr lang="cs-CZ" sz="1600" b="1" dirty="0" err="1">
                <a:solidFill>
                  <a:srgbClr val="002060"/>
                </a:solidFill>
              </a:rPr>
              <a:t>Uu</a:t>
            </a:r>
            <a:r>
              <a:rPr lang="cs-CZ" sz="1600" b="1" dirty="0" smtClean="0">
                <a:solidFill>
                  <a:srgbClr val="002060"/>
                </a:solidFill>
              </a:rPr>
              <a:t>:</a:t>
            </a:r>
          </a:p>
          <a:p>
            <a:pPr algn="l"/>
            <a:r>
              <a:rPr lang="cs-CZ" sz="1600" b="1" dirty="0" smtClean="0">
                <a:solidFill>
                  <a:srgbClr val="002060"/>
                </a:solidFill>
              </a:rPr>
              <a:t>…….                              (ukázka)</a:t>
            </a:r>
            <a:endParaRPr lang="cs-CZ" sz="1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675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8098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DADAISMUS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STUDENTSKÁ TVORBA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9822" y="1275606"/>
            <a:ext cx="8568952" cy="3528392"/>
          </a:xfrm>
        </p:spPr>
        <p:txBody>
          <a:bodyPr>
            <a:normAutofit/>
          </a:bodyPr>
          <a:lstStyle/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827584" y="1630116"/>
            <a:ext cx="7488832" cy="3114174"/>
          </a:xfrm>
          <a:prstGeom prst="rect">
            <a:avLst/>
          </a:prstGeom>
          <a:solidFill>
            <a:schemeClr val="bg1"/>
          </a:solidFill>
          <a:ln w="25400">
            <a:solidFill>
              <a:srgbClr val="002060"/>
            </a:solidFill>
          </a:ln>
        </p:spPr>
        <p:txBody>
          <a:bodyPr vert="horz" lIns="91440" tIns="45720" rIns="91440" bIns="45720" numCol="2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500" b="1" dirty="0">
                <a:solidFill>
                  <a:srgbClr val="002060"/>
                </a:solidFill>
              </a:rPr>
              <a:t>Manifest o lásce sladké a hořké</a:t>
            </a:r>
          </a:p>
          <a:p>
            <a:pPr algn="l"/>
            <a:r>
              <a:rPr lang="cs-CZ" sz="1500" b="1" i="1" dirty="0">
                <a:solidFill>
                  <a:srgbClr val="002060"/>
                </a:solidFill>
              </a:rPr>
              <a:t>Návod jak vytvořit dadaistickou báseň.</a:t>
            </a:r>
            <a:r>
              <a:rPr lang="cs-CZ" sz="1500" b="1" dirty="0">
                <a:solidFill>
                  <a:srgbClr val="002060"/>
                </a:solidFill>
              </a:rPr>
              <a:t> </a:t>
            </a:r>
            <a:endParaRPr lang="cs-CZ" sz="1500" b="1" dirty="0" smtClean="0">
              <a:solidFill>
                <a:srgbClr val="002060"/>
              </a:solidFill>
            </a:endParaRPr>
          </a:p>
          <a:p>
            <a:pPr algn="l"/>
            <a:r>
              <a:rPr lang="cs-CZ" sz="1500" b="1" dirty="0" smtClean="0">
                <a:solidFill>
                  <a:srgbClr val="002060"/>
                </a:solidFill>
              </a:rPr>
              <a:t>Vezměte </a:t>
            </a:r>
            <a:r>
              <a:rPr lang="cs-CZ" sz="1500" b="1" dirty="0">
                <a:solidFill>
                  <a:srgbClr val="002060"/>
                </a:solidFill>
              </a:rPr>
              <a:t>noviny.</a:t>
            </a:r>
            <a:br>
              <a:rPr lang="cs-CZ" sz="1500" b="1" dirty="0">
                <a:solidFill>
                  <a:srgbClr val="002060"/>
                </a:solidFill>
              </a:rPr>
            </a:br>
            <a:r>
              <a:rPr lang="cs-CZ" sz="1500" b="1" dirty="0">
                <a:solidFill>
                  <a:srgbClr val="002060"/>
                </a:solidFill>
              </a:rPr>
              <a:t>Vezměte nůžky.</a:t>
            </a:r>
            <a:br>
              <a:rPr lang="cs-CZ" sz="1500" b="1" dirty="0">
                <a:solidFill>
                  <a:srgbClr val="002060"/>
                </a:solidFill>
              </a:rPr>
            </a:br>
            <a:r>
              <a:rPr lang="cs-CZ" sz="1500" b="1" dirty="0">
                <a:solidFill>
                  <a:srgbClr val="002060"/>
                </a:solidFill>
              </a:rPr>
              <a:t>Najděte v novinách článek, aby měl délku, jakou počítáte dát své básni.</a:t>
            </a:r>
            <a:br>
              <a:rPr lang="cs-CZ" sz="1500" b="1" dirty="0">
                <a:solidFill>
                  <a:srgbClr val="002060"/>
                </a:solidFill>
              </a:rPr>
            </a:br>
            <a:r>
              <a:rPr lang="cs-CZ" sz="1500" b="1" dirty="0">
                <a:solidFill>
                  <a:srgbClr val="002060"/>
                </a:solidFill>
              </a:rPr>
              <a:t>Článek vystřihněte.</a:t>
            </a:r>
            <a:br>
              <a:rPr lang="cs-CZ" sz="1500" b="1" dirty="0">
                <a:solidFill>
                  <a:srgbClr val="002060"/>
                </a:solidFill>
              </a:rPr>
            </a:br>
            <a:r>
              <a:rPr lang="cs-CZ" sz="1500" b="1" dirty="0">
                <a:solidFill>
                  <a:srgbClr val="002060"/>
                </a:solidFill>
              </a:rPr>
              <a:t>Potom pečlivě rozstříhejte všechna slova, která tvoří tento článek, a vložte je do pytlíku.</a:t>
            </a:r>
            <a:br>
              <a:rPr lang="cs-CZ" sz="1500" b="1" dirty="0">
                <a:solidFill>
                  <a:srgbClr val="002060"/>
                </a:solidFill>
              </a:rPr>
            </a:br>
            <a:r>
              <a:rPr lang="cs-CZ" sz="1500" b="1" dirty="0">
                <a:solidFill>
                  <a:srgbClr val="002060"/>
                </a:solidFill>
              </a:rPr>
              <a:t>Skládejte pak jeden ústřižek za druhým přesně v pořádku, v jakém vyšly z pytlíku.</a:t>
            </a:r>
            <a:br>
              <a:rPr lang="cs-CZ" sz="1500" b="1" dirty="0">
                <a:solidFill>
                  <a:srgbClr val="002060"/>
                </a:solidFill>
              </a:rPr>
            </a:br>
            <a:r>
              <a:rPr lang="cs-CZ" sz="1500" b="1" dirty="0">
                <a:solidFill>
                  <a:srgbClr val="002060"/>
                </a:solidFill>
              </a:rPr>
              <a:t>Svědomitě opište.</a:t>
            </a:r>
            <a:br>
              <a:rPr lang="cs-CZ" sz="1500" b="1" dirty="0">
                <a:solidFill>
                  <a:srgbClr val="002060"/>
                </a:solidFill>
              </a:rPr>
            </a:br>
            <a:r>
              <a:rPr lang="cs-CZ" sz="1500" b="1" dirty="0">
                <a:solidFill>
                  <a:srgbClr val="002060"/>
                </a:solidFill>
              </a:rPr>
              <a:t>Báseň se vám bude podobat.</a:t>
            </a:r>
            <a:br>
              <a:rPr lang="cs-CZ" sz="1500" b="1" dirty="0">
                <a:solidFill>
                  <a:srgbClr val="002060"/>
                </a:solidFill>
              </a:rPr>
            </a:br>
            <a:r>
              <a:rPr lang="cs-CZ" sz="1500" b="1" dirty="0">
                <a:solidFill>
                  <a:srgbClr val="002060"/>
                </a:solidFill>
              </a:rPr>
              <a:t>A vězte, že jste spisovatel neskonale originální a okouzlující citlivosti, byť doposud nepochopen lidem. </a:t>
            </a:r>
          </a:p>
          <a:p>
            <a:pPr algn="l"/>
            <a:endParaRPr lang="cs-CZ" sz="1500" b="1" dirty="0" smtClean="0">
              <a:solidFill>
                <a:srgbClr val="002060"/>
              </a:solidFill>
            </a:endParaRPr>
          </a:p>
          <a:p>
            <a:pPr algn="l"/>
            <a:endParaRPr lang="cs-CZ" sz="1500" b="1" dirty="0">
              <a:solidFill>
                <a:srgbClr val="002060"/>
              </a:solidFill>
            </a:endParaRPr>
          </a:p>
          <a:p>
            <a:pPr algn="l"/>
            <a:r>
              <a:rPr lang="cs-CZ" sz="1500" b="1" dirty="0" smtClean="0">
                <a:solidFill>
                  <a:srgbClr val="002060"/>
                </a:solidFill>
              </a:rPr>
              <a:t>                                                             Tristan </a:t>
            </a:r>
            <a:r>
              <a:rPr lang="cs-CZ" sz="1500" b="1" dirty="0" err="1">
                <a:solidFill>
                  <a:srgbClr val="002060"/>
                </a:solidFill>
              </a:rPr>
              <a:t>T</a:t>
            </a:r>
            <a:r>
              <a:rPr lang="cs-CZ" sz="1500" b="1" dirty="0" err="1" smtClean="0">
                <a:solidFill>
                  <a:srgbClr val="002060"/>
                </a:solidFill>
              </a:rPr>
              <a:t>zara</a:t>
            </a:r>
            <a:r>
              <a:rPr lang="cs-CZ" sz="1500" b="1" dirty="0">
                <a:solidFill>
                  <a:srgbClr val="002060"/>
                </a:solidFill>
              </a:rPr>
              <a:t/>
            </a:r>
            <a:br>
              <a:rPr lang="cs-CZ" sz="1500" b="1" dirty="0">
                <a:solidFill>
                  <a:srgbClr val="002060"/>
                </a:solidFill>
              </a:rPr>
            </a:br>
            <a:r>
              <a:rPr lang="cs-CZ" sz="1600" b="1" dirty="0">
                <a:solidFill>
                  <a:srgbClr val="002060"/>
                </a:solidFill>
              </a:rPr>
              <a:t/>
            </a:r>
            <a:br>
              <a:rPr lang="cs-CZ" sz="1600" b="1" dirty="0">
                <a:solidFill>
                  <a:srgbClr val="002060"/>
                </a:solidFill>
              </a:rPr>
            </a:br>
            <a:endParaRPr lang="cs-CZ" sz="1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65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76" y="0"/>
            <a:ext cx="9144000" cy="51435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8098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DADAISMUS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STUDENTSKÁ TVORBA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8213" y="1332985"/>
            <a:ext cx="8568952" cy="3528392"/>
          </a:xfrm>
        </p:spPr>
        <p:txBody>
          <a:bodyPr>
            <a:normAutofit/>
          </a:bodyPr>
          <a:lstStyle/>
          <a:p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081026" y="3435846"/>
            <a:ext cx="4981157" cy="7166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ukázky z prací vašich o rok starších spolužáků na „</a:t>
            </a:r>
            <a:r>
              <a:rPr lang="cs-CZ" sz="14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dadastole</a:t>
            </a:r>
            <a:r>
              <a:rPr lang="cs-CZ" sz="1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 vašeho učitele  a jeho omylem vyfotografované nohy na „</a:t>
            </a:r>
            <a:r>
              <a:rPr lang="cs-CZ" sz="14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dadapodlaze</a:t>
            </a:r>
            <a:r>
              <a:rPr lang="cs-CZ" sz="1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  <a:r>
              <a:rPr lang="cs-CZ" sz="1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  <a:r>
              <a:rPr lang="cs-CZ" sz="1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2314845" y="1981209"/>
            <a:ext cx="4365803" cy="1181082"/>
            <a:chOff x="2350465" y="2040301"/>
            <a:chExt cx="5749927" cy="2016224"/>
          </a:xfrm>
        </p:grpSpPr>
        <p:grpSp>
          <p:nvGrpSpPr>
            <p:cNvPr id="10" name="Skupina 9"/>
            <p:cNvGrpSpPr/>
            <p:nvPr/>
          </p:nvGrpSpPr>
          <p:grpSpPr>
            <a:xfrm>
              <a:off x="2350465" y="2040301"/>
              <a:ext cx="3024336" cy="2016224"/>
              <a:chOff x="2555776" y="1923678"/>
              <a:chExt cx="3024336" cy="2016224"/>
            </a:xfrm>
          </p:grpSpPr>
          <p:pic>
            <p:nvPicPr>
              <p:cNvPr id="2050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55776" y="1923678"/>
                <a:ext cx="2688299" cy="20162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9" name="Přímá spojnice se šipkou 8"/>
              <p:cNvCxnSpPr/>
              <p:nvPr/>
            </p:nvCxnSpPr>
            <p:spPr>
              <a:xfrm flipH="1">
                <a:off x="5004048" y="3291830"/>
                <a:ext cx="576064" cy="432049"/>
              </a:xfrm>
              <a:prstGeom prst="straightConnector1">
                <a:avLst/>
              </a:prstGeom>
              <a:ln w="44450">
                <a:solidFill>
                  <a:srgbClr val="00206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1992" y="2040301"/>
              <a:ext cx="2658400" cy="1993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5" name="Přímá spojnice se šipkou 14"/>
            <p:cNvCxnSpPr/>
            <p:nvPr/>
          </p:nvCxnSpPr>
          <p:spPr>
            <a:xfrm>
              <a:off x="5374801" y="3408453"/>
              <a:ext cx="565351" cy="432049"/>
            </a:xfrm>
            <a:prstGeom prst="straightConnector1">
              <a:avLst/>
            </a:prstGeom>
            <a:ln w="44450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60" y="1597514"/>
            <a:ext cx="1874963" cy="28154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20" t="1358" r="7749" b="4509"/>
          <a:stretch/>
        </p:blipFill>
        <p:spPr bwMode="auto">
          <a:xfrm>
            <a:off x="7092280" y="1635646"/>
            <a:ext cx="1874963" cy="2777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7175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8098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DADAISMUS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ZDROJE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9822" y="1275606"/>
            <a:ext cx="8568952" cy="3528392"/>
          </a:xfrm>
        </p:spPr>
        <p:txBody>
          <a:bodyPr>
            <a:normAutofit/>
          </a:bodyPr>
          <a:lstStyle/>
          <a:p>
            <a:pPr algn="l"/>
            <a:r>
              <a:rPr lang="cs-CZ" sz="1100" b="1" dirty="0" smtClean="0">
                <a:solidFill>
                  <a:srgbClr val="002060"/>
                </a:solidFill>
              </a:rPr>
              <a:t>Literatura pro 3. ročník středních škol – Učebnice. 1. Vyd. Brno, </a:t>
            </a:r>
            <a:r>
              <a:rPr lang="cs-CZ" sz="1100" b="1" dirty="0" err="1" smtClean="0">
                <a:solidFill>
                  <a:srgbClr val="002060"/>
                </a:solidFill>
              </a:rPr>
              <a:t>Didaktis</a:t>
            </a:r>
            <a:r>
              <a:rPr lang="cs-CZ" sz="1100" b="1" dirty="0" smtClean="0">
                <a:solidFill>
                  <a:srgbClr val="002060"/>
                </a:solidFill>
              </a:rPr>
              <a:t> 2009. 151 s. ISBN 978-80-7358-135-0</a:t>
            </a:r>
          </a:p>
          <a:p>
            <a:pPr algn="l"/>
            <a:r>
              <a:rPr lang="cs-CZ" sz="1100" b="1" dirty="0">
                <a:solidFill>
                  <a:srgbClr val="002060"/>
                </a:solidFill>
              </a:rPr>
              <a:t>NEZVAL, Vítězslav. Moderní básnické směry. Praha: československý spisovatel, 1969, ISBN NEUVEDENO</a:t>
            </a:r>
            <a:r>
              <a:rPr lang="cs-CZ" sz="1100" b="1" dirty="0" smtClean="0">
                <a:solidFill>
                  <a:srgbClr val="002060"/>
                </a:solidFill>
              </a:rPr>
              <a:t>.</a:t>
            </a:r>
          </a:p>
          <a:p>
            <a:pPr algn="l"/>
            <a:r>
              <a:rPr lang="cs-CZ" sz="1100" b="1" dirty="0">
                <a:solidFill>
                  <a:srgbClr val="002060"/>
                </a:solidFill>
              </a:rPr>
              <a:t>AUTOR NEUVEDEN. </a:t>
            </a:r>
            <a:r>
              <a:rPr lang="cs-CZ" sz="1100" b="1" i="1" dirty="0">
                <a:solidFill>
                  <a:srgbClr val="002060"/>
                </a:solidFill>
              </a:rPr>
              <a:t>Dadaismus</a:t>
            </a:r>
            <a:r>
              <a:rPr lang="cs-CZ" sz="1100" b="1" dirty="0">
                <a:solidFill>
                  <a:srgbClr val="002060"/>
                </a:solidFill>
              </a:rPr>
              <a:t> [online]. [cit. </a:t>
            </a:r>
            <a:r>
              <a:rPr lang="cs-CZ" sz="1100" b="1" dirty="0" smtClean="0">
                <a:solidFill>
                  <a:srgbClr val="002060"/>
                </a:solidFill>
              </a:rPr>
              <a:t>10.9.2013]. </a:t>
            </a:r>
            <a:r>
              <a:rPr lang="cs-CZ" sz="1100" b="1" dirty="0">
                <a:solidFill>
                  <a:srgbClr val="002060"/>
                </a:solidFill>
              </a:rPr>
              <a:t>Dostupný na WWW: http://</a:t>
            </a:r>
            <a:r>
              <a:rPr lang="cs-CZ" sz="1100" b="1" dirty="0" smtClean="0">
                <a:solidFill>
                  <a:srgbClr val="002060"/>
                </a:solidFill>
              </a:rPr>
              <a:t>cs.wikipedia.org/wiki/Dadaismus</a:t>
            </a:r>
          </a:p>
          <a:p>
            <a:pPr algn="l"/>
            <a:r>
              <a:rPr lang="cs-CZ" sz="1100" b="1" dirty="0">
                <a:solidFill>
                  <a:srgbClr val="002060"/>
                </a:solidFill>
              </a:rPr>
              <a:t>HAUSMANN, Raoul. </a:t>
            </a:r>
            <a:r>
              <a:rPr lang="cs-CZ" sz="1100" b="1" i="1" dirty="0" err="1">
                <a:solidFill>
                  <a:srgbClr val="002060"/>
                </a:solidFill>
              </a:rPr>
              <a:t>Wikimedia</a:t>
            </a:r>
            <a:r>
              <a:rPr lang="cs-CZ" sz="1100" b="1" i="1" dirty="0">
                <a:solidFill>
                  <a:srgbClr val="002060"/>
                </a:solidFill>
              </a:rPr>
              <a:t> </a:t>
            </a:r>
            <a:r>
              <a:rPr lang="cs-CZ" sz="1100" b="1" i="1" dirty="0" err="1">
                <a:solidFill>
                  <a:srgbClr val="002060"/>
                </a:solidFill>
              </a:rPr>
              <a:t>Commons</a:t>
            </a:r>
            <a:r>
              <a:rPr lang="cs-CZ" sz="1100" b="1" dirty="0">
                <a:solidFill>
                  <a:srgbClr val="002060"/>
                </a:solidFill>
              </a:rPr>
              <a:t> [online]. [cit. </a:t>
            </a:r>
            <a:r>
              <a:rPr lang="cs-CZ" sz="1100" b="1" dirty="0" smtClean="0">
                <a:solidFill>
                  <a:srgbClr val="002060"/>
                </a:solidFill>
              </a:rPr>
              <a:t>10.9.2013]. </a:t>
            </a:r>
            <a:r>
              <a:rPr lang="cs-CZ" sz="1100" b="1" dirty="0">
                <a:solidFill>
                  <a:srgbClr val="002060"/>
                </a:solidFill>
              </a:rPr>
              <a:t>Dostupný na WWW: http://</a:t>
            </a:r>
            <a:r>
              <a:rPr lang="cs-CZ" sz="1100" b="1" dirty="0" smtClean="0">
                <a:solidFill>
                  <a:srgbClr val="002060"/>
                </a:solidFill>
              </a:rPr>
              <a:t>en.wikipedia.org/wiki/File:MechanicalHead-Hausmann.jpg</a:t>
            </a:r>
          </a:p>
          <a:p>
            <a:pPr algn="l"/>
            <a:r>
              <a:rPr lang="cs-CZ" sz="1100" b="1" dirty="0">
                <a:solidFill>
                  <a:srgbClr val="002060"/>
                </a:solidFill>
              </a:rPr>
              <a:t>HAUSMANN, Raoul. </a:t>
            </a:r>
            <a:r>
              <a:rPr lang="cs-CZ" sz="1100" b="1" i="1" dirty="0" err="1">
                <a:solidFill>
                  <a:srgbClr val="002060"/>
                </a:solidFill>
              </a:rPr>
              <a:t>Wikimedia</a:t>
            </a:r>
            <a:r>
              <a:rPr lang="cs-CZ" sz="1100" b="1" i="1" dirty="0">
                <a:solidFill>
                  <a:srgbClr val="002060"/>
                </a:solidFill>
              </a:rPr>
              <a:t> </a:t>
            </a:r>
            <a:r>
              <a:rPr lang="cs-CZ" sz="1100" b="1" i="1" dirty="0" err="1">
                <a:solidFill>
                  <a:srgbClr val="002060"/>
                </a:solidFill>
              </a:rPr>
              <a:t>Commons</a:t>
            </a:r>
            <a:r>
              <a:rPr lang="cs-CZ" sz="1100" b="1" dirty="0">
                <a:solidFill>
                  <a:srgbClr val="002060"/>
                </a:solidFill>
              </a:rPr>
              <a:t> [online]. [cit. 10.3.2014]. Dostupný na WWW: http://</a:t>
            </a:r>
            <a:r>
              <a:rPr lang="cs-CZ" sz="1100" b="1" dirty="0" smtClean="0">
                <a:solidFill>
                  <a:srgbClr val="002060"/>
                </a:solidFill>
              </a:rPr>
              <a:t>en.wikipedia.org/wiki/File:ABCD-Hausmann.jpg</a:t>
            </a:r>
          </a:p>
          <a:p>
            <a:pPr algn="l"/>
            <a:r>
              <a:rPr lang="cs-CZ" sz="1100" b="1" dirty="0">
                <a:solidFill>
                  <a:srgbClr val="002060"/>
                </a:solidFill>
              </a:rPr>
              <a:t>HÖCH, Hannah. </a:t>
            </a:r>
            <a:r>
              <a:rPr lang="cs-CZ" sz="1100" b="1" i="1" dirty="0" err="1">
                <a:solidFill>
                  <a:srgbClr val="002060"/>
                </a:solidFill>
              </a:rPr>
              <a:t>Wikimedia</a:t>
            </a:r>
            <a:r>
              <a:rPr lang="cs-CZ" sz="1100" b="1" i="1" dirty="0">
                <a:solidFill>
                  <a:srgbClr val="002060"/>
                </a:solidFill>
              </a:rPr>
              <a:t> </a:t>
            </a:r>
            <a:r>
              <a:rPr lang="cs-CZ" sz="1100" b="1" i="1" dirty="0" err="1">
                <a:solidFill>
                  <a:srgbClr val="002060"/>
                </a:solidFill>
              </a:rPr>
              <a:t>Commons</a:t>
            </a:r>
            <a:r>
              <a:rPr lang="cs-CZ" sz="1100" b="1" dirty="0">
                <a:solidFill>
                  <a:srgbClr val="002060"/>
                </a:solidFill>
              </a:rPr>
              <a:t> [online]. [cit. </a:t>
            </a:r>
            <a:r>
              <a:rPr lang="cs-CZ" sz="1100" b="1" dirty="0" smtClean="0">
                <a:solidFill>
                  <a:srgbClr val="002060"/>
                </a:solidFill>
              </a:rPr>
              <a:t>10.9.2013]. </a:t>
            </a:r>
            <a:r>
              <a:rPr lang="cs-CZ" sz="1100" b="1" dirty="0">
                <a:solidFill>
                  <a:srgbClr val="002060"/>
                </a:solidFill>
              </a:rPr>
              <a:t>Dostupný na WWW: http://</a:t>
            </a:r>
            <a:r>
              <a:rPr lang="cs-CZ" sz="1100" b="1" dirty="0" smtClean="0">
                <a:solidFill>
                  <a:srgbClr val="002060"/>
                </a:solidFill>
              </a:rPr>
              <a:t>en.wikipedia.org/wiki/File:Hoch-Cut_With_the_Kitchen_Knife.jpg</a:t>
            </a:r>
          </a:p>
          <a:p>
            <a:pPr algn="l"/>
            <a:r>
              <a:rPr lang="cs-CZ" sz="1100" b="1" dirty="0">
                <a:solidFill>
                  <a:srgbClr val="002060"/>
                </a:solidFill>
              </a:rPr>
              <a:t>TIHANYI, </a:t>
            </a:r>
            <a:r>
              <a:rPr lang="cs-CZ" sz="1100" b="1" dirty="0" err="1">
                <a:solidFill>
                  <a:srgbClr val="002060"/>
                </a:solidFill>
              </a:rPr>
              <a:t>Lajos</a:t>
            </a:r>
            <a:r>
              <a:rPr lang="cs-CZ" sz="1100" b="1" dirty="0">
                <a:solidFill>
                  <a:srgbClr val="002060"/>
                </a:solidFill>
              </a:rPr>
              <a:t>. </a:t>
            </a:r>
            <a:r>
              <a:rPr lang="cs-CZ" sz="1100" b="1" i="1" dirty="0" err="1">
                <a:solidFill>
                  <a:srgbClr val="002060"/>
                </a:solidFill>
              </a:rPr>
              <a:t>Wikimedia</a:t>
            </a:r>
            <a:r>
              <a:rPr lang="cs-CZ" sz="1100" b="1" i="1" dirty="0">
                <a:solidFill>
                  <a:srgbClr val="002060"/>
                </a:solidFill>
              </a:rPr>
              <a:t> </a:t>
            </a:r>
            <a:r>
              <a:rPr lang="cs-CZ" sz="1100" b="1" i="1" dirty="0" err="1">
                <a:solidFill>
                  <a:srgbClr val="002060"/>
                </a:solidFill>
              </a:rPr>
              <a:t>Commons</a:t>
            </a:r>
            <a:r>
              <a:rPr lang="cs-CZ" sz="1100" b="1" dirty="0">
                <a:solidFill>
                  <a:srgbClr val="002060"/>
                </a:solidFill>
              </a:rPr>
              <a:t> [online]. [cit. </a:t>
            </a:r>
            <a:r>
              <a:rPr lang="cs-CZ" sz="1100" b="1" dirty="0" smtClean="0">
                <a:solidFill>
                  <a:srgbClr val="002060"/>
                </a:solidFill>
              </a:rPr>
              <a:t>10.9.2013]. </a:t>
            </a:r>
            <a:r>
              <a:rPr lang="cs-CZ" sz="1100" b="1" dirty="0">
                <a:solidFill>
                  <a:srgbClr val="002060"/>
                </a:solidFill>
              </a:rPr>
              <a:t>Dostupný na WWW: hhttp://</a:t>
            </a:r>
            <a:r>
              <a:rPr lang="cs-CZ" sz="1100" b="1" dirty="0" smtClean="0">
                <a:solidFill>
                  <a:srgbClr val="002060"/>
                </a:solidFill>
              </a:rPr>
              <a:t>commons.wikimedia.org/wiki/File:Tzara_by_Tihanyi.jpg</a:t>
            </a:r>
          </a:p>
          <a:p>
            <a:pPr algn="l"/>
            <a:r>
              <a:rPr lang="cs-CZ" sz="1100" b="1" dirty="0">
                <a:solidFill>
                  <a:srgbClr val="002060"/>
                </a:solidFill>
              </a:rPr>
              <a:t>AUTOR NEUVEDEN. </a:t>
            </a:r>
            <a:r>
              <a:rPr lang="cs-CZ" sz="1100" b="1" i="1" dirty="0">
                <a:solidFill>
                  <a:srgbClr val="002060"/>
                </a:solidFill>
              </a:rPr>
              <a:t>dadart.com</a:t>
            </a:r>
            <a:r>
              <a:rPr lang="cs-CZ" sz="1100" b="1" dirty="0">
                <a:solidFill>
                  <a:srgbClr val="002060"/>
                </a:solidFill>
              </a:rPr>
              <a:t> [online]. [cit. </a:t>
            </a:r>
            <a:r>
              <a:rPr lang="cs-CZ" sz="1100" b="1" dirty="0" smtClean="0">
                <a:solidFill>
                  <a:srgbClr val="002060"/>
                </a:solidFill>
              </a:rPr>
              <a:t>10.9.2013]. </a:t>
            </a:r>
            <a:r>
              <a:rPr lang="cs-CZ" sz="1100" b="1" dirty="0">
                <a:solidFill>
                  <a:srgbClr val="002060"/>
                </a:solidFill>
              </a:rPr>
              <a:t>Dostupný na WWW: </a:t>
            </a:r>
            <a:r>
              <a:rPr lang="cs-CZ" sz="1100" b="1" dirty="0">
                <a:solidFill>
                  <a:srgbClr val="002060"/>
                </a:solidFill>
                <a:hlinkClick r:id="rId3"/>
              </a:rPr>
              <a:t>http://</a:t>
            </a:r>
            <a:r>
              <a:rPr lang="cs-CZ" sz="1100" b="1" dirty="0" smtClean="0">
                <a:solidFill>
                  <a:srgbClr val="002060"/>
                </a:solidFill>
                <a:hlinkClick r:id="rId3"/>
              </a:rPr>
              <a:t>www.dadart.com/dadaisme/dada/037-Tzara.html</a:t>
            </a:r>
            <a:endParaRPr lang="cs-CZ" sz="1100" b="1" dirty="0" smtClean="0">
              <a:solidFill>
                <a:srgbClr val="002060"/>
              </a:solidFill>
            </a:endParaRPr>
          </a:p>
          <a:p>
            <a:pPr algn="l"/>
            <a:r>
              <a:rPr lang="pt-BR" sz="1100" b="1" dirty="0">
                <a:solidFill>
                  <a:srgbClr val="002060"/>
                </a:solidFill>
              </a:rPr>
              <a:t>JONAS, Genja. </a:t>
            </a:r>
            <a:r>
              <a:rPr lang="pt-BR" sz="1100" b="1" i="1" dirty="0">
                <a:solidFill>
                  <a:srgbClr val="002060"/>
                </a:solidFill>
              </a:rPr>
              <a:t>Wikimedia Commons</a:t>
            </a:r>
            <a:r>
              <a:rPr lang="pt-BR" sz="1100" b="1" dirty="0">
                <a:solidFill>
                  <a:srgbClr val="002060"/>
                </a:solidFill>
              </a:rPr>
              <a:t> [online]. [cit. </a:t>
            </a:r>
            <a:r>
              <a:rPr lang="pt-BR" sz="1100" b="1" dirty="0" smtClean="0">
                <a:solidFill>
                  <a:srgbClr val="002060"/>
                </a:solidFill>
              </a:rPr>
              <a:t>1</a:t>
            </a:r>
            <a:r>
              <a:rPr lang="cs-CZ" sz="1100" b="1" dirty="0" smtClean="0">
                <a:solidFill>
                  <a:srgbClr val="002060"/>
                </a:solidFill>
              </a:rPr>
              <a:t>0</a:t>
            </a:r>
            <a:r>
              <a:rPr lang="pt-BR" sz="1100" b="1" dirty="0" smtClean="0">
                <a:solidFill>
                  <a:srgbClr val="002060"/>
                </a:solidFill>
              </a:rPr>
              <a:t>.</a:t>
            </a:r>
            <a:r>
              <a:rPr lang="cs-CZ" sz="1100" b="1" dirty="0" smtClean="0">
                <a:solidFill>
                  <a:srgbClr val="002060"/>
                </a:solidFill>
              </a:rPr>
              <a:t>9</a:t>
            </a:r>
            <a:r>
              <a:rPr lang="pt-BR" sz="1100" b="1" dirty="0" smtClean="0">
                <a:solidFill>
                  <a:srgbClr val="002060"/>
                </a:solidFill>
              </a:rPr>
              <a:t>.201</a:t>
            </a:r>
            <a:r>
              <a:rPr lang="cs-CZ" sz="1100" b="1" dirty="0" smtClean="0">
                <a:solidFill>
                  <a:srgbClr val="002060"/>
                </a:solidFill>
              </a:rPr>
              <a:t>3</a:t>
            </a:r>
            <a:r>
              <a:rPr lang="pt-BR" sz="1100" b="1" dirty="0" smtClean="0">
                <a:solidFill>
                  <a:srgbClr val="002060"/>
                </a:solidFill>
              </a:rPr>
              <a:t>]. </a:t>
            </a:r>
            <a:r>
              <a:rPr lang="pt-BR" sz="1100" b="1" dirty="0">
                <a:solidFill>
                  <a:srgbClr val="002060"/>
                </a:solidFill>
              </a:rPr>
              <a:t>Dostupný na WWW: http://commons.wikimedia.org/wiki/File:Cover_of_Merz_No._</a:t>
            </a:r>
            <a:r>
              <a:rPr lang="pt-BR" sz="1100" b="1" dirty="0" smtClean="0">
                <a:solidFill>
                  <a:srgbClr val="002060"/>
                </a:solidFill>
              </a:rPr>
              <a:t>20.pdf</a:t>
            </a:r>
            <a:endParaRPr lang="cs-CZ" sz="1100" b="1" dirty="0" smtClean="0">
              <a:solidFill>
                <a:srgbClr val="002060"/>
              </a:solidFill>
            </a:endParaRPr>
          </a:p>
          <a:p>
            <a:pPr algn="l"/>
            <a:r>
              <a:rPr lang="cs-CZ" sz="1100" b="1" dirty="0">
                <a:solidFill>
                  <a:srgbClr val="002060"/>
                </a:solidFill>
              </a:rPr>
              <a:t>SCHWITTERS, Kurt. </a:t>
            </a:r>
            <a:r>
              <a:rPr lang="cs-CZ" sz="1100" b="1" i="1" dirty="0" err="1">
                <a:solidFill>
                  <a:srgbClr val="002060"/>
                </a:solidFill>
              </a:rPr>
              <a:t>Ursonate</a:t>
            </a:r>
            <a:r>
              <a:rPr lang="cs-CZ" sz="1100" b="1" dirty="0">
                <a:solidFill>
                  <a:srgbClr val="002060"/>
                </a:solidFill>
              </a:rPr>
              <a:t> [online]. [cit. </a:t>
            </a:r>
            <a:r>
              <a:rPr lang="cs-CZ" sz="1100" b="1" dirty="0" smtClean="0">
                <a:solidFill>
                  <a:srgbClr val="002060"/>
                </a:solidFill>
              </a:rPr>
              <a:t>10.9.2013]. </a:t>
            </a:r>
            <a:r>
              <a:rPr lang="cs-CZ" sz="1100" b="1" dirty="0">
                <a:solidFill>
                  <a:srgbClr val="002060"/>
                </a:solidFill>
              </a:rPr>
              <a:t>Dostupný na WWW: http://www.merzmail.net/ursonatepdf.pdf </a:t>
            </a:r>
            <a:endParaRPr lang="cs-CZ" sz="1100" b="1" dirty="0" smtClean="0">
              <a:solidFill>
                <a:srgbClr val="002060"/>
              </a:solidFill>
            </a:endParaRPr>
          </a:p>
          <a:p>
            <a:pPr algn="l"/>
            <a:r>
              <a:rPr lang="cs-CZ" sz="1100" b="1" dirty="0">
                <a:solidFill>
                  <a:srgbClr val="002060"/>
                </a:solidFill>
              </a:rPr>
              <a:t>TZARA, Tristan. </a:t>
            </a:r>
            <a:r>
              <a:rPr lang="cs-CZ" sz="1100" b="1" i="1" dirty="0">
                <a:solidFill>
                  <a:srgbClr val="002060"/>
                </a:solidFill>
              </a:rPr>
              <a:t>Manifest o lásce sladké a hořké</a:t>
            </a:r>
            <a:r>
              <a:rPr lang="cs-CZ" sz="1100" b="1" dirty="0">
                <a:solidFill>
                  <a:srgbClr val="002060"/>
                </a:solidFill>
              </a:rPr>
              <a:t> [online]. [cit. </a:t>
            </a:r>
            <a:r>
              <a:rPr lang="cs-CZ" sz="1100" b="1" dirty="0" smtClean="0">
                <a:solidFill>
                  <a:srgbClr val="002060"/>
                </a:solidFill>
              </a:rPr>
              <a:t>10.9.2013]. </a:t>
            </a:r>
            <a:r>
              <a:rPr lang="cs-CZ" sz="1100" b="1" dirty="0">
                <a:solidFill>
                  <a:srgbClr val="002060"/>
                </a:solidFill>
              </a:rPr>
              <a:t>Dostupný na WWW: : http://www.cesky-jazyk.cz/citanka/tristan-tzara/manifest-o-lasce-sladke-a-horke.html#ixzz2vg8oZtoW</a:t>
            </a:r>
            <a:r>
              <a:rPr lang="cs-CZ" sz="1100" b="1" dirty="0" smtClean="0">
                <a:solidFill>
                  <a:srgbClr val="002060"/>
                </a:solidFill>
              </a:rPr>
              <a:t>       </a:t>
            </a:r>
            <a:endParaRPr lang="cs-CZ" sz="1100" b="1" dirty="0">
              <a:solidFill>
                <a:srgbClr val="002060"/>
              </a:solidFill>
            </a:endParaRPr>
          </a:p>
          <a:p>
            <a:pPr algn="l"/>
            <a:endParaRPr lang="cs-CZ" sz="1400" b="1" dirty="0" smtClean="0">
              <a:solidFill>
                <a:srgbClr val="002060"/>
              </a:solidFill>
            </a:endParaRPr>
          </a:p>
          <a:p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17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8098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DADAISMUS</a:t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2211710"/>
            <a:ext cx="6278402" cy="936104"/>
          </a:xfrm>
        </p:spPr>
        <p:txBody>
          <a:bodyPr>
            <a:normAutofit/>
          </a:bodyPr>
          <a:lstStyle/>
          <a:p>
            <a:pPr algn="l"/>
            <a:r>
              <a:rPr lang="cs-CZ" sz="4800" b="1" dirty="0" smtClean="0">
                <a:solidFill>
                  <a:srgbClr val="002060"/>
                </a:solidFill>
              </a:rPr>
              <a:t>DĚKUJI ZA POZORNOST.</a:t>
            </a:r>
          </a:p>
          <a:p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703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</TotalTime>
  <Words>821</Words>
  <Application>Microsoft Office PowerPoint</Application>
  <PresentationFormat>Předvádění na obrazovce (16:9)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DADAISMUS</vt:lpstr>
      <vt:lpstr>DADAISMUS ÚVOD</vt:lpstr>
      <vt:lpstr>DADAISMUS ÚVOD</vt:lpstr>
      <vt:lpstr>DADAISMUS VÝTVARNÉ PROJEVY </vt:lpstr>
      <vt:lpstr>DADAISMUS VYBRANÍ PŘEDSTAVITELÉ</vt:lpstr>
      <vt:lpstr>DADAISMUS PŘEDSTAVITELÉ</vt:lpstr>
      <vt:lpstr>DADAISMUS VYBRANÍ PŘEDSTAVITELÉ</vt:lpstr>
      <vt:lpstr>DADAISMUS STUDENTSKÁ TVORBA</vt:lpstr>
      <vt:lpstr>DADAISMUS STUDENTSKÁ TVORBA</vt:lpstr>
      <vt:lpstr>DADAISMUS ZDROJE</vt:lpstr>
      <vt:lpstr>DADAISMUS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47</cp:revision>
  <dcterms:created xsi:type="dcterms:W3CDTF">2014-03-10T12:05:47Z</dcterms:created>
  <dcterms:modified xsi:type="dcterms:W3CDTF">2014-03-31T16:55:28Z</dcterms:modified>
</cp:coreProperties>
</file>