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77" r:id="rId3"/>
    <p:sldId id="278" r:id="rId4"/>
    <p:sldId id="279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3300"/>
    <a:srgbClr val="008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81" autoAdjust="0"/>
    <p:restoredTop sz="94660"/>
  </p:normalViewPr>
  <p:slideViewPr>
    <p:cSldViewPr>
      <p:cViewPr>
        <p:scale>
          <a:sx n="100" d="100"/>
          <a:sy n="100" d="100"/>
        </p:scale>
        <p:origin x="-72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7EA63893-3D91-4A57-B57A-7C3F37248B95}" type="datetimeFigureOut">
              <a:rPr lang="cs-CZ"/>
              <a:pPr>
                <a:defRPr/>
              </a:pPr>
              <a:t>23.12.2012</a:t>
            </a:fld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0FE1337E-F396-4318-A6E3-5D1B2D7CE1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82438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591858-5D9F-405C-804C-A2B1D7884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7DE75B-6DE5-427B-B5CA-AC5C83A06E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9E0FF4-BCEB-47F6-8005-70A83B76B2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AF0B84-10E7-4070-83C5-9EC8DEDDD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E709A4-24B4-4FFF-83C8-D62F801C1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470E1-C8D4-401F-934E-A50DC71ED3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33342D-CC12-47C0-B396-4E793AD23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1FD14D-4439-4FDA-9563-021663FF1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4CF454-104A-4717-AE17-3D02153DD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1FADCB-69BA-443E-8481-6E46F4A189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84A37E-E335-4A94-92BB-BBED8BC6C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FA6FC4-CB05-46EA-9271-D50145721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cs typeface="+mn-cs"/>
              </a:defRPr>
            </a:lvl1pPr>
          </a:lstStyle>
          <a:p>
            <a:pPr>
              <a:defRPr/>
            </a:pPr>
            <a:fld id="{FC7FEDC5-965F-411A-94F9-1557608C2A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18" Type="http://schemas.openxmlformats.org/officeDocument/2006/relationships/image" Target="../media/image2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17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6.png"/><Relationship Id="rId20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png"/><Relationship Id="rId19" Type="http://schemas.openxmlformats.org/officeDocument/2006/relationships/image" Target="../media/image29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DESETINNÁ ČÍSLA 6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smtClean="0"/>
              <a:t>Desetinná čísla a zlomky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15364" name="Obrázek 1" descr="imagesCAC265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15393" name="Group 33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DESETINNÁ ČÍSLA 6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VY_42_INOVACE_18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" name="Rectangle 3"/>
          <p:cNvSpPr>
            <a:spLocks noChangeArrowheads="1"/>
          </p:cNvSpPr>
          <p:nvPr/>
        </p:nvSpPr>
        <p:spPr bwMode="auto">
          <a:xfrm>
            <a:off x="323850" y="260350"/>
            <a:ext cx="784860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/>
              <a:t>Vztah zlomků a desetinných čísel využíváme tak často,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/>
              <a:t>    že si to ani neuvědomujeme.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/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000" b="1" u="sng">
              <a:solidFill>
                <a:srgbClr val="00B050"/>
              </a:solidFill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000" b="1" u="sng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29" name="Rectangle 3"/>
          <p:cNvSpPr>
            <a:spLocks noChangeArrowheads="1"/>
          </p:cNvSpPr>
          <p:nvPr/>
        </p:nvSpPr>
        <p:spPr bwMode="auto">
          <a:xfrm>
            <a:off x="244475" y="1052513"/>
            <a:ext cx="8005763" cy="792162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/>
              <a:t>Již při čtení desetinných čísel jsme nuceni použít některé vlastnosti zlomků.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endParaRPr lang="cs-CZ" sz="2400" dirty="0"/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endParaRPr lang="cs-CZ" sz="2000" b="1" u="sng" dirty="0">
              <a:solidFill>
                <a:srgbClr val="00B050"/>
              </a:solidFill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000" b="1" dirty="0">
                <a:latin typeface="+mn-lt"/>
              </a:rPr>
              <a:t> </a:t>
            </a:r>
          </a:p>
        </p:txBody>
      </p:sp>
      <p:sp>
        <p:nvSpPr>
          <p:cNvPr id="10" name="Obdélník 9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88216" y="2060848"/>
            <a:ext cx="7776543" cy="448008"/>
          </a:xfrm>
          <a:prstGeom prst="rect">
            <a:avLst/>
          </a:prstGeom>
          <a:blipFill rotWithShape="1">
            <a:blip r:embed="rId3"/>
            <a:stretch>
              <a:fillRect t="-6757" b="-12162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2" name="Obdélník 3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5267" y="2772948"/>
            <a:ext cx="7776543" cy="470193"/>
          </a:xfrm>
          <a:prstGeom prst="rect">
            <a:avLst/>
          </a:prstGeom>
          <a:blipFill rotWithShape="1">
            <a:blip r:embed="rId4"/>
            <a:stretch>
              <a:fillRect t="-6494" b="-7792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3" name="Rectangle 3"/>
          <p:cNvSpPr>
            <a:spLocks noChangeArrowheads="1"/>
          </p:cNvSpPr>
          <p:nvPr/>
        </p:nvSpPr>
        <p:spPr bwMode="auto">
          <a:xfrm>
            <a:off x="323850" y="3500438"/>
            <a:ext cx="8005763" cy="39687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/>
              <a:t>Podobně můžeme pokračovat.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endParaRPr lang="cs-CZ" sz="2000" b="1" u="sng" dirty="0">
              <a:solidFill>
                <a:srgbClr val="00B050"/>
              </a:solidFill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000" b="1" dirty="0">
                <a:latin typeface="+mn-lt"/>
              </a:rPr>
              <a:t> </a:t>
            </a:r>
          </a:p>
        </p:txBody>
      </p:sp>
      <p:sp>
        <p:nvSpPr>
          <p:cNvPr id="34" name="Obdélník 3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3158" y="4341859"/>
            <a:ext cx="7776543" cy="470193"/>
          </a:xfrm>
          <a:prstGeom prst="rect">
            <a:avLst/>
          </a:prstGeom>
          <a:blipFill rotWithShape="1">
            <a:blip r:embed="rId5"/>
            <a:stretch>
              <a:fillRect t="-6494" b="-7792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6" name="Obdélník 3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5267" y="5320280"/>
            <a:ext cx="7776543" cy="470193"/>
          </a:xfrm>
          <a:prstGeom prst="rect">
            <a:avLst/>
          </a:prstGeom>
          <a:blipFill rotWithShape="1">
            <a:blip r:embed="rId6"/>
            <a:stretch>
              <a:fillRect t="-6494" b="-7792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9" name="Obdélník 3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1029" y="6138616"/>
            <a:ext cx="7776543" cy="451662"/>
          </a:xfrm>
          <a:prstGeom prst="rect">
            <a:avLst/>
          </a:prstGeom>
          <a:blipFill rotWithShape="1">
            <a:blip r:embed="rId7"/>
            <a:stretch>
              <a:fillRect l="-784" t="-5405" b="-1351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200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33" grpId="0" uiExpand="1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492349" y="2437800"/>
            <a:ext cx="7042150" cy="2766045"/>
          </a:xfrm>
          <a:prstGeom prst="rect">
            <a:avLst/>
          </a:prstGeom>
          <a:blipFill rotWithShape="1">
            <a:blip r:embed="rId3"/>
            <a:stretch>
              <a:fillRect l="-952" t="-881"/>
            </a:stretch>
          </a:blipFill>
          <a:ln>
            <a:noFill/>
          </a:ln>
          <a:effectLst/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2" name="TextovéPole 28"/>
          <p:cNvSpPr txBox="1">
            <a:spLocks noChangeArrowheads="1"/>
          </p:cNvSpPr>
          <p:nvPr/>
        </p:nvSpPr>
        <p:spPr bwMode="auto">
          <a:xfrm>
            <a:off x="1901825" y="2924175"/>
            <a:ext cx="792163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0,6</a:t>
            </a:r>
          </a:p>
        </p:txBody>
      </p:sp>
      <p:sp>
        <p:nvSpPr>
          <p:cNvPr id="13" name="TextovéPole 28"/>
          <p:cNvSpPr txBox="1">
            <a:spLocks noChangeArrowheads="1"/>
          </p:cNvSpPr>
          <p:nvPr/>
        </p:nvSpPr>
        <p:spPr bwMode="auto">
          <a:xfrm>
            <a:off x="1901825" y="3421063"/>
            <a:ext cx="792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0,9</a:t>
            </a:r>
          </a:p>
        </p:txBody>
      </p:sp>
      <p:sp>
        <p:nvSpPr>
          <p:cNvPr id="14" name="TextovéPole 28"/>
          <p:cNvSpPr txBox="1">
            <a:spLocks noChangeArrowheads="1"/>
          </p:cNvSpPr>
          <p:nvPr/>
        </p:nvSpPr>
        <p:spPr bwMode="auto">
          <a:xfrm>
            <a:off x="1870075" y="3933825"/>
            <a:ext cx="9080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0,019</a:t>
            </a:r>
          </a:p>
        </p:txBody>
      </p:sp>
      <p:sp>
        <p:nvSpPr>
          <p:cNvPr id="15" name="TextovéPole 28"/>
          <p:cNvSpPr txBox="1">
            <a:spLocks noChangeArrowheads="1"/>
          </p:cNvSpPr>
          <p:nvPr/>
        </p:nvSpPr>
        <p:spPr bwMode="auto">
          <a:xfrm>
            <a:off x="1833563" y="4508500"/>
            <a:ext cx="792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0,23             </a:t>
            </a:r>
          </a:p>
        </p:txBody>
      </p:sp>
      <p:sp>
        <p:nvSpPr>
          <p:cNvPr id="16" name="Rectangle 3"/>
          <p:cNvSpPr>
            <a:spLocks noChangeArrowheads="1"/>
          </p:cNvSpPr>
          <p:nvPr/>
        </p:nvSpPr>
        <p:spPr bwMode="auto">
          <a:xfrm>
            <a:off x="271463" y="333375"/>
            <a:ext cx="8005762" cy="10795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/>
              <a:t>Při převádění desetinných zlomků na desetinné číslo oddělíme v desetinném čísle tolik desetinných míst, kolik je nul ve jmenovateli zlomku !</a:t>
            </a:r>
            <a:endParaRPr lang="cs-CZ" sz="2000" b="1" dirty="0">
              <a:latin typeface="+mn-lt"/>
            </a:endParaRPr>
          </a:p>
        </p:txBody>
      </p:sp>
      <p:sp>
        <p:nvSpPr>
          <p:cNvPr id="2" name="Obdélník 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83568" y="1412776"/>
            <a:ext cx="1927945" cy="625812"/>
          </a:xfrm>
          <a:prstGeom prst="rect">
            <a:avLst/>
          </a:prstGeom>
          <a:blipFill rotWithShape="1">
            <a:blip r:embed="rId4"/>
            <a:stretch>
              <a:fillRect r="-6962" b="-882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8" name="Obdélník 1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169565" y="1415852"/>
            <a:ext cx="1927945" cy="625812"/>
          </a:xfrm>
          <a:prstGeom prst="rect">
            <a:avLst/>
          </a:prstGeom>
          <a:blipFill rotWithShape="1">
            <a:blip r:embed="rId5"/>
            <a:stretch>
              <a:fillRect r="-2532"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9" name="Obdélník 1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179690" y="1437681"/>
            <a:ext cx="2280742" cy="625812"/>
          </a:xfrm>
          <a:prstGeom prst="rect">
            <a:avLst/>
          </a:prstGeom>
          <a:blipFill rotWithShape="1">
            <a:blip r:embed="rId6"/>
            <a:stretch>
              <a:fillRect b="-882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2" name="TextovéPole 28"/>
          <p:cNvSpPr txBox="1">
            <a:spLocks noChangeArrowheads="1"/>
          </p:cNvSpPr>
          <p:nvPr/>
        </p:nvSpPr>
        <p:spPr bwMode="auto">
          <a:xfrm>
            <a:off x="4994275" y="2906713"/>
            <a:ext cx="792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5,6            </a:t>
            </a:r>
          </a:p>
        </p:txBody>
      </p:sp>
      <p:sp>
        <p:nvSpPr>
          <p:cNvPr id="23" name="TextovéPole 28"/>
          <p:cNvSpPr txBox="1">
            <a:spLocks noChangeArrowheads="1"/>
          </p:cNvSpPr>
          <p:nvPr/>
        </p:nvSpPr>
        <p:spPr bwMode="auto">
          <a:xfrm>
            <a:off x="5060950" y="3421063"/>
            <a:ext cx="792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2,50            </a:t>
            </a:r>
          </a:p>
        </p:txBody>
      </p:sp>
      <p:sp>
        <p:nvSpPr>
          <p:cNvPr id="24" name="TextovéPole 28"/>
          <p:cNvSpPr txBox="1">
            <a:spLocks noChangeArrowheads="1"/>
          </p:cNvSpPr>
          <p:nvPr/>
        </p:nvSpPr>
        <p:spPr bwMode="auto">
          <a:xfrm>
            <a:off x="5087938" y="3933825"/>
            <a:ext cx="1238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0,005            </a:t>
            </a:r>
          </a:p>
        </p:txBody>
      </p:sp>
      <p:sp>
        <p:nvSpPr>
          <p:cNvPr id="25" name="TextovéPole 28"/>
          <p:cNvSpPr txBox="1">
            <a:spLocks noChangeArrowheads="1"/>
          </p:cNvSpPr>
          <p:nvPr/>
        </p:nvSpPr>
        <p:spPr bwMode="auto">
          <a:xfrm>
            <a:off x="5097463" y="4402138"/>
            <a:ext cx="1239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12,0            </a:t>
            </a:r>
          </a:p>
        </p:txBody>
      </p:sp>
      <p:sp>
        <p:nvSpPr>
          <p:cNvPr id="26" name="Rectang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395536" y="5394574"/>
            <a:ext cx="7042150" cy="1224136"/>
          </a:xfrm>
          <a:prstGeom prst="rect">
            <a:avLst/>
          </a:prstGeom>
          <a:blipFill rotWithShape="1">
            <a:blip r:embed="rId7"/>
            <a:stretch>
              <a:fillRect l="-952" t="-1990"/>
            </a:stretch>
          </a:blipFill>
          <a:ln>
            <a:noFill/>
          </a:ln>
          <a:effectLst/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7" name="TextovéPole 2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5434963" y="5806587"/>
            <a:ext cx="2841764" cy="841705"/>
          </a:xfrm>
          <a:prstGeom prst="rect">
            <a:avLst/>
          </a:prstGeom>
          <a:blipFill rotWithShape="1">
            <a:blip r:embed="rId8"/>
            <a:stretch>
              <a:fillRect l="-2361"/>
            </a:stretch>
          </a:blipFill>
          <a:ln>
            <a:noFill/>
          </a:ln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3"/>
          <p:cNvSpPr>
            <a:spLocks noChangeArrowheads="1"/>
          </p:cNvSpPr>
          <p:nvPr/>
        </p:nvSpPr>
        <p:spPr bwMode="auto">
          <a:xfrm>
            <a:off x="271463" y="333375"/>
            <a:ext cx="8005762" cy="5397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/>
              <a:t>Převody, které usnadňují počítání !  Zapamatuj si je !</a:t>
            </a:r>
            <a:endParaRPr lang="cs-CZ" sz="2000" b="1" dirty="0">
              <a:latin typeface="+mn-lt"/>
            </a:endParaRPr>
          </a:p>
        </p:txBody>
      </p:sp>
      <p:sp>
        <p:nvSpPr>
          <p:cNvPr id="2" name="Obdélník 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70259" y="885317"/>
            <a:ext cx="1927945" cy="625812"/>
          </a:xfrm>
          <a:prstGeom prst="rect">
            <a:avLst/>
          </a:prstGeom>
          <a:blipFill rotWithShape="1">
            <a:blip r:embed="rId3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8" name="Obdélník 1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40173" y="1630530"/>
            <a:ext cx="1927945" cy="624082"/>
          </a:xfrm>
          <a:prstGeom prst="rect">
            <a:avLst/>
          </a:prstGeom>
          <a:blipFill rotWithShape="1">
            <a:blip r:embed="rId4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0" name="Obdélník 19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8215" y="1628800"/>
            <a:ext cx="1927945" cy="625812"/>
          </a:xfrm>
          <a:prstGeom prst="rect">
            <a:avLst/>
          </a:prstGeom>
          <a:blipFill rotWithShape="1">
            <a:blip r:embed="rId5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1" name="Obdélník 20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8215" y="2348880"/>
            <a:ext cx="1927945" cy="625812"/>
          </a:xfrm>
          <a:prstGeom prst="rect">
            <a:avLst/>
          </a:prstGeom>
          <a:blipFill rotWithShape="1">
            <a:blip r:embed="rId6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6" name="Obdélník 2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6308" y="3140968"/>
            <a:ext cx="1927945" cy="625812"/>
          </a:xfrm>
          <a:prstGeom prst="rect">
            <a:avLst/>
          </a:prstGeom>
          <a:blipFill rotWithShape="1">
            <a:blip r:embed="rId7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8" name="Obdélník 2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032" y="2367955"/>
            <a:ext cx="1927945" cy="624082"/>
          </a:xfrm>
          <a:prstGeom prst="rect">
            <a:avLst/>
          </a:prstGeom>
          <a:blipFill rotWithShape="1">
            <a:blip r:embed="rId8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9" name="Obdélník 2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40174" y="3138903"/>
            <a:ext cx="1927945" cy="625941"/>
          </a:xfrm>
          <a:prstGeom prst="rect">
            <a:avLst/>
          </a:prstGeom>
          <a:blipFill rotWithShape="1">
            <a:blip r:embed="rId9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0" name="Obdélník 29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032" y="887047"/>
            <a:ext cx="1927945" cy="624082"/>
          </a:xfrm>
          <a:prstGeom prst="rect">
            <a:avLst/>
          </a:prstGeom>
          <a:blipFill rotWithShape="1">
            <a:blip r:embed="rId10"/>
            <a:stretch>
              <a:fillRect b="-882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1" name="Obdélník 30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70257" y="3933056"/>
            <a:ext cx="1927945" cy="649088"/>
          </a:xfrm>
          <a:prstGeom prst="rect">
            <a:avLst/>
          </a:prstGeom>
          <a:blipFill rotWithShape="1">
            <a:blip r:embed="rId11"/>
            <a:stretch>
              <a:fillRect b="-4673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2" name="Obdélník 3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68118" y="1628292"/>
            <a:ext cx="1927945" cy="624082"/>
          </a:xfrm>
          <a:prstGeom prst="rect">
            <a:avLst/>
          </a:prstGeom>
          <a:blipFill rotWithShape="1">
            <a:blip r:embed="rId12"/>
            <a:stretch>
              <a:fillRect b="-882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3" name="Obdélník 32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68117" y="2348880"/>
            <a:ext cx="1927945" cy="624082"/>
          </a:xfrm>
          <a:prstGeom prst="rect">
            <a:avLst/>
          </a:prstGeom>
          <a:blipFill rotWithShape="1">
            <a:blip r:embed="rId13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4" name="Obdélník 3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925268" y="2348880"/>
            <a:ext cx="1927945" cy="624082"/>
          </a:xfrm>
          <a:prstGeom prst="rect">
            <a:avLst/>
          </a:prstGeom>
          <a:blipFill rotWithShape="1">
            <a:blip r:embed="rId14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5" name="Obdélník 3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457231" y="2373685"/>
            <a:ext cx="1927945" cy="624082"/>
          </a:xfrm>
          <a:prstGeom prst="rect">
            <a:avLst/>
          </a:prstGeom>
          <a:blipFill rotWithShape="1">
            <a:blip r:embed="rId15"/>
            <a:stretch>
              <a:fillRect b="-7767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7" name="Obdélník 3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82977" y="3155669"/>
            <a:ext cx="1927945" cy="625941"/>
          </a:xfrm>
          <a:prstGeom prst="rect">
            <a:avLst/>
          </a:prstGeom>
          <a:blipFill rotWithShape="1">
            <a:blip r:embed="rId16"/>
            <a:stretch>
              <a:fillRect b="-882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8" name="Obdélník 3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925269" y="3131171"/>
            <a:ext cx="1927945" cy="625941"/>
          </a:xfrm>
          <a:prstGeom prst="rect">
            <a:avLst/>
          </a:prstGeom>
          <a:blipFill rotWithShape="1">
            <a:blip r:embed="rId17"/>
            <a:stretch>
              <a:fillRect b="-8824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0" name="Obdélník 39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452320" y="3133453"/>
            <a:ext cx="1927945" cy="631391"/>
          </a:xfrm>
          <a:prstGeom prst="rect">
            <a:avLst/>
          </a:prstGeom>
          <a:blipFill rotWithShape="1">
            <a:blip r:embed="rId18"/>
            <a:stretch>
              <a:fillRect b="-7692"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1" name="Rectangle 3"/>
          <p:cNvSpPr>
            <a:spLocks noChangeArrowheads="1"/>
          </p:cNvSpPr>
          <p:nvPr/>
        </p:nvSpPr>
        <p:spPr bwMode="auto">
          <a:xfrm>
            <a:off x="107950" y="4797425"/>
            <a:ext cx="8856663" cy="395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300"/>
              <a:t>Desetinné číslo ze zlomku získáš dělením čitatele jmenovatelem !</a:t>
            </a:r>
            <a:endParaRPr lang="cs-CZ" sz="2300" b="1" u="sng">
              <a:solidFill>
                <a:srgbClr val="00B050"/>
              </a:solidFill>
            </a:endParaRPr>
          </a:p>
        </p:txBody>
      </p:sp>
      <p:sp>
        <p:nvSpPr>
          <p:cNvPr id="42" name="Rectangle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107504" y="5445224"/>
            <a:ext cx="9036495" cy="396081"/>
          </a:xfrm>
          <a:prstGeom prst="rect">
            <a:avLst/>
          </a:prstGeom>
          <a:blipFill rotWithShape="1">
            <a:blip r:embed="rId19"/>
            <a:stretch>
              <a:fillRect l="-877" t="-9231" r="-540" b="-38462"/>
            </a:stretch>
          </a:blipFill>
          <a:ln>
            <a:noFill/>
          </a:ln>
          <a:effectLst/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3" name="Rectangle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237084" y="5985669"/>
            <a:ext cx="9036495" cy="396081"/>
          </a:xfrm>
          <a:prstGeom prst="rect">
            <a:avLst/>
          </a:prstGeom>
          <a:blipFill rotWithShape="1">
            <a:blip r:embed="rId20"/>
            <a:stretch>
              <a:fillRect t="-7692" b="-40000"/>
            </a:stretch>
          </a:blipFill>
          <a:ln>
            <a:noFill/>
          </a:ln>
          <a:effectLst/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00"/>
                            </p:stCondLst>
                            <p:childTnLst>
                              <p:par>
                                <p:cTn id="6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000"/>
                            </p:stCondLst>
                            <p:childTnLst>
                              <p:par>
                                <p:cTn id="7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u="sng" dirty="0" smtClean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/>
              <a:t>1) Obrázky, náčrty a schémata:  Mgr. </a:t>
            </a:r>
            <a:r>
              <a:rPr lang="cs-CZ" sz="2000"/>
              <a:t>Michal Divíšek</a:t>
            </a:r>
          </a:p>
          <a:p>
            <a:pPr marL="0" indent="0">
              <a:buNone/>
            </a:pPr>
            <a:endParaRPr lang="cs-CZ" sz="1800" u="sng" dirty="0" smtClean="0"/>
          </a:p>
          <a:p>
            <a:endParaRPr lang="cs-CZ" sz="1800" u="sng" dirty="0" smtClean="0"/>
          </a:p>
          <a:p>
            <a:endParaRPr lang="cs-CZ" sz="1800" u="sng" dirty="0" smtClean="0"/>
          </a:p>
          <a:p>
            <a:endParaRPr lang="cs-CZ" sz="1800" dirty="0" smtClean="0"/>
          </a:p>
        </p:txBody>
      </p:sp>
      <p:sp>
        <p:nvSpPr>
          <p:cNvPr id="23554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1039</TotalTime>
  <Words>158</Words>
  <Application>Microsoft Office PowerPoint</Application>
  <PresentationFormat>Předvádění na obrazovce (4:3)</PresentationFormat>
  <Paragraphs>72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DESETINNÁ ČÍSLA 6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Notebook4</cp:lastModifiedBy>
  <cp:revision>82</cp:revision>
  <dcterms:created xsi:type="dcterms:W3CDTF">2011-04-20T17:56:56Z</dcterms:created>
  <dcterms:modified xsi:type="dcterms:W3CDTF">2012-12-23T16:49:48Z</dcterms:modified>
</cp:coreProperties>
</file>