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Default Extension="wdp" ContentType="image/vnd.ms-photo"/>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5"/>
  </p:notesMasterIdLst>
  <p:sldIdLst>
    <p:sldId id="330" r:id="rId2"/>
    <p:sldId id="331" r:id="rId3"/>
    <p:sldId id="310" r:id="rId4"/>
    <p:sldId id="311" r:id="rId5"/>
    <p:sldId id="315" r:id="rId6"/>
    <p:sldId id="313" r:id="rId7"/>
    <p:sldId id="314" r:id="rId8"/>
    <p:sldId id="260" r:id="rId9"/>
    <p:sldId id="316" r:id="rId10"/>
    <p:sldId id="261" r:id="rId11"/>
    <p:sldId id="317" r:id="rId12"/>
    <p:sldId id="318" r:id="rId13"/>
    <p:sldId id="319" r:id="rId14"/>
    <p:sldId id="320" r:id="rId15"/>
    <p:sldId id="321" r:id="rId16"/>
    <p:sldId id="322" r:id="rId17"/>
    <p:sldId id="323" r:id="rId18"/>
    <p:sldId id="324" r:id="rId19"/>
    <p:sldId id="325" r:id="rId20"/>
    <p:sldId id="326" r:id="rId21"/>
    <p:sldId id="327" r:id="rId22"/>
    <p:sldId id="328" r:id="rId23"/>
    <p:sldId id="329" r:id="rId24"/>
  </p:sldIdLst>
  <p:sldSz cx="10080625" cy="7559675"/>
  <p:notesSz cx="7559675" cy="10691813"/>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F6600"/>
    <a:srgbClr val="FF33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Styl Středně sytá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073A0DAA-6AF3-43AB-8588-CEC1D06C72B9}" styleName="Styl Středně sytá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Střední styl 2 – zvýraznění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CF1AB2-1976-4502-BF36-3FF5EA218861}" styleName="Střední styl 4 – zvýraznění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32" autoAdjust="0"/>
    <p:restoredTop sz="94660"/>
  </p:normalViewPr>
  <p:slideViewPr>
    <p:cSldViewPr snapToGrid="0">
      <p:cViewPr varScale="1">
        <p:scale>
          <a:sx n="94" d="100"/>
          <a:sy n="94" d="100"/>
        </p:scale>
        <p:origin x="-240" y="-90"/>
      </p:cViewPr>
      <p:guideLst>
        <p:guide orient="horz" pos="2381"/>
        <p:guide pos="3175"/>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AutoShape 1"/>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3" name="AutoShape 2"/>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4" name="AutoShape 3"/>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5" name="AutoShape 4"/>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6" name="AutoShape 5"/>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7" name="AutoShape 6"/>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8" name="AutoShape 7"/>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9" name="AutoShape 8"/>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10" name="AutoShape 9"/>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11" name="AutoShape 10"/>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12" name="AutoShape 11"/>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13" name="AutoShape 12"/>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14" name="AutoShape 13"/>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15" name="AutoShape 14"/>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16" name="AutoShape 15"/>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17" name="AutoShape 16"/>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18" name="AutoShape 17"/>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19" name="AutoShape 18"/>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20" name="AutoShape 19"/>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21" name="AutoShape 20"/>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22" name="AutoShape 21"/>
          <p:cNvSpPr/>
          <p:nvPr/>
        </p:nvSpPr>
        <p:spPr>
          <a:xfrm>
            <a:off x="0" y="0"/>
            <a:ext cx="7559673" cy="10691814"/>
          </a:xfrm>
          <a:custGeom>
            <a:avLst>
              <a:gd name="f0" fmla="val 4"/>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gdRefY="" minY="0" maxY="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a:noFill/>
            <a:prstDash val="solid"/>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23" name="Rectangle 22"/>
          <p:cNvSpPr>
            <a:spLocks noGrp="1" noRot="1" noChangeAspect="1"/>
          </p:cNvSpPr>
          <p:nvPr>
            <p:ph type="sldImg" idx="2"/>
          </p:nvPr>
        </p:nvSpPr>
        <p:spPr>
          <a:xfrm>
            <a:off x="1312858" y="1027108"/>
            <a:ext cx="4899026" cy="3665536"/>
          </a:xfrm>
          <a:prstGeom prst="rect">
            <a:avLst/>
          </a:prstGeom>
          <a:noFill/>
          <a:ln>
            <a:noFill/>
            <a:prstDash val="solid"/>
          </a:ln>
        </p:spPr>
      </p:sp>
      <p:sp>
        <p:nvSpPr>
          <p:cNvPr id="24" name="Rectangle 23"/>
          <p:cNvSpPr txBox="1">
            <a:spLocks noGrp="1"/>
          </p:cNvSpPr>
          <p:nvPr>
            <p:ph type="body" sz="quarter" idx="3"/>
          </p:nvPr>
        </p:nvSpPr>
        <p:spPr>
          <a:xfrm>
            <a:off x="1169983" y="5086349"/>
            <a:ext cx="5191121" cy="4071942"/>
          </a:xfrm>
          <a:prstGeom prst="rect">
            <a:avLst/>
          </a:prstGeom>
          <a:noFill/>
          <a:ln>
            <a:noFill/>
          </a:ln>
        </p:spPr>
        <p:txBody>
          <a:bodyPr vert="horz" wrap="square" lIns="0" tIns="0" rIns="0" bIns="0" anchor="t" anchorCtr="0" compatLnSpc="1">
            <a:noAutofit/>
          </a:bodyPr>
          <a:lstStyle/>
          <a:p>
            <a:pPr lvl="0"/>
            <a:endParaRPr lang="cs-CZ"/>
          </a:p>
        </p:txBody>
      </p:sp>
    </p:spTree>
    <p:extLst>
      <p:ext uri="{BB962C8B-B14F-4D97-AF65-F5344CB8AC3E}">
        <p14:creationId xmlns:p14="http://schemas.microsoft.com/office/powerpoint/2010/main" xmlns="" val="3382527557"/>
      </p:ext>
    </p:extLst>
  </p:cSld>
  <p:clrMap bg1="lt1" tx1="dk1" bg2="lt2" tx2="dk2" accent1="accent1" accent2="accent2" accent3="accent3" accent4="accent4" accent5="accent5" accent6="accent6" hlink="hlink" folHlink="folHlink"/>
  <p:notesStyle>
    <a:lvl1pPr marL="0" marR="0" lvl="0" indent="0" algn="l" defTabSz="449263" rtl="0" fontAlgn="auto" hangingPunct="0">
      <a:lnSpc>
        <a:spcPct val="100000"/>
      </a:lnSpc>
      <a:spcBef>
        <a:spcPts val="400"/>
      </a:spcBef>
      <a:spcAft>
        <a:spcPts val="0"/>
      </a:spcAft>
      <a:buNone/>
      <a:tabLst/>
      <a:defRPr lang="cs-CZ" sz="1200" b="0" i="0" u="none" strike="noStrike" kern="1200" cap="none" spc="0" baseline="0">
        <a:solidFill>
          <a:srgbClr val="000000"/>
        </a:solidFill>
        <a:uFillTx/>
        <a:latin typeface="Times New Roman" pitchFamily="16"/>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319213" y="1027113"/>
            <a:ext cx="4886325" cy="3665537"/>
          </a:xfrm>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a:xfrm>
            <a:off x="3884613" y="8685213"/>
            <a:ext cx="2971800" cy="457200"/>
          </a:xfrm>
          <a:prstGeom prst="rect">
            <a:avLst/>
          </a:prstGeom>
        </p:spPr>
        <p:txBody>
          <a:bodyPr/>
          <a:lstStyle/>
          <a:p>
            <a:pPr>
              <a:defRPr/>
            </a:pPr>
            <a:fld id="{2D461C2E-C723-40E4-BF81-EC4A9B7EC413}" type="slidenum">
              <a:rPr lang="cs-CZ" smtClean="0"/>
              <a:pPr>
                <a:defRPr/>
              </a:pPr>
              <a:t>1</a:t>
            </a:fld>
            <a:endParaRPr lang="cs-CZ"/>
          </a:p>
        </p:txBody>
      </p:sp>
    </p:spTree>
    <p:extLst>
      <p:ext uri="{BB962C8B-B14F-4D97-AF65-F5344CB8AC3E}">
        <p14:creationId xmlns:p14="http://schemas.microsoft.com/office/powerpoint/2010/main" xmlns="" val="581799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Box 1"/>
          <p:cNvSpPr txBox="1"/>
          <p:nvPr/>
        </p:nvSpPr>
        <p:spPr>
          <a:xfrm>
            <a:off x="1312858" y="1027108"/>
            <a:ext cx="4932365" cy="3698876"/>
          </a:xfrm>
          <a:prstGeom prst="rect">
            <a:avLst/>
          </a:prstGeom>
          <a:solidFill>
            <a:srgbClr val="FFFFFF"/>
          </a:solidFill>
          <a:ln w="9363">
            <a:solidFill>
              <a:srgbClr val="000000"/>
            </a:solidFill>
            <a:prstDash val="solid"/>
            <a:miter/>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3" name="Rectangle 2"/>
          <p:cNvSpPr txBox="1">
            <a:spLocks noGrp="1"/>
          </p:cNvSpPr>
          <p:nvPr>
            <p:ph type="body" sz="quarter" idx="1"/>
          </p:nvPr>
        </p:nvSpPr>
        <p:spPr>
          <a:xfrm>
            <a:off x="1169983" y="5086349"/>
            <a:ext cx="5192713" cy="4073523"/>
          </a:xfrm>
        </p:spPr>
        <p:txBody>
          <a:bodyPr wrap="none" anchor="ctr"/>
          <a:lstStyle/>
          <a:p>
            <a:endParaRPr lang="cs-CZ"/>
          </a:p>
        </p:txBody>
      </p:sp>
    </p:spTree>
    <p:extLst>
      <p:ext uri="{BB962C8B-B14F-4D97-AF65-F5344CB8AC3E}">
        <p14:creationId xmlns:p14="http://schemas.microsoft.com/office/powerpoint/2010/main" xmlns="" val="2424952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Box 1"/>
          <p:cNvSpPr txBox="1"/>
          <p:nvPr/>
        </p:nvSpPr>
        <p:spPr>
          <a:xfrm>
            <a:off x="1312858" y="1027108"/>
            <a:ext cx="4932365" cy="3698876"/>
          </a:xfrm>
          <a:prstGeom prst="rect">
            <a:avLst/>
          </a:prstGeom>
          <a:solidFill>
            <a:srgbClr val="FFFFFF"/>
          </a:solidFill>
          <a:ln w="9363">
            <a:solidFill>
              <a:srgbClr val="000000"/>
            </a:solidFill>
            <a:prstDash val="solid"/>
            <a:miter/>
          </a:ln>
        </p:spPr>
        <p:txBody>
          <a:bodyPr vert="horz" wrap="none" lIns="91440" tIns="45720" rIns="91440" bIns="45720" anchor="ctr" anchorCtr="0" compatLnSpc="1">
            <a:noAutofit/>
          </a:bodyPr>
          <a:lstStyle/>
          <a:p>
            <a:pPr marL="0" marR="0" lvl="0" indent="0" algn="l" defTabSz="449263" rtl="0" fontAlgn="auto" hangingPunct="0">
              <a:lnSpc>
                <a:spcPct val="93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Arial"/>
            </a:endParaRPr>
          </a:p>
        </p:txBody>
      </p:sp>
      <p:sp>
        <p:nvSpPr>
          <p:cNvPr id="3" name="Rectangle 2"/>
          <p:cNvSpPr txBox="1">
            <a:spLocks noGrp="1"/>
          </p:cNvSpPr>
          <p:nvPr>
            <p:ph type="body" sz="quarter" idx="1"/>
          </p:nvPr>
        </p:nvSpPr>
        <p:spPr>
          <a:xfrm>
            <a:off x="1169983" y="5086349"/>
            <a:ext cx="5192713" cy="4073523"/>
          </a:xfrm>
        </p:spPr>
        <p:txBody>
          <a:bodyPr wrap="none" anchor="ctr"/>
          <a:lstStyle/>
          <a:p>
            <a:endParaRPr lang="cs-CZ"/>
          </a:p>
        </p:txBody>
      </p:sp>
    </p:spTree>
    <p:extLst>
      <p:ext uri="{BB962C8B-B14F-4D97-AF65-F5344CB8AC3E}">
        <p14:creationId xmlns:p14="http://schemas.microsoft.com/office/powerpoint/2010/main" xmlns="" val="1766974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827113" y="4920764"/>
            <a:ext cx="7560469" cy="1316880"/>
          </a:xfrm>
        </p:spPr>
        <p:txBody>
          <a:bodyPr wrap="none" anchor="t">
            <a:normAutofit/>
          </a:bodyPr>
          <a:lstStyle>
            <a:lvl1pPr algn="r">
              <a:defRPr sz="7937" b="0" spc="-248">
                <a:gradFill flip="none" rotWithShape="1">
                  <a:gsLst>
                    <a:gs pos="0">
                      <a:schemeClr val="tx1"/>
                    </a:gs>
                    <a:gs pos="68000">
                      <a:srgbClr val="F1F1F1"/>
                    </a:gs>
                    <a:gs pos="100000">
                      <a:schemeClr val="bg1">
                        <a:lumMod val="11000"/>
                        <a:lumOff val="89000"/>
                      </a:schemeClr>
                    </a:gs>
                  </a:gsLst>
                  <a:lin ang="5400000" scaled="1"/>
                  <a:tileRect/>
                </a:gradFill>
                <a:effectLst>
                  <a:outerShdw blurRad="469900" dist="342900" dir="5400000" sy="-20000" rotWithShape="0">
                    <a:prstClr val="black">
                      <a:alpha val="66000"/>
                    </a:prstClr>
                  </a:outerShdw>
                </a:effectLst>
              </a:defRPr>
            </a:lvl1pPr>
          </a:lstStyle>
          <a:p>
            <a:pPr lvl="0" algn="r"/>
            <a:r>
              <a:rPr lang="cs-CZ" smtClean="0"/>
              <a:t>Kliknutím lze upravit styl.</a:t>
            </a:r>
            <a:endParaRPr lang="en-US" dirty="0"/>
          </a:p>
        </p:txBody>
      </p:sp>
      <p:sp>
        <p:nvSpPr>
          <p:cNvPr id="3" name="Subtitle 2"/>
          <p:cNvSpPr>
            <a:spLocks noGrp="1"/>
          </p:cNvSpPr>
          <p:nvPr>
            <p:ph type="subTitle" idx="1"/>
          </p:nvPr>
        </p:nvSpPr>
        <p:spPr>
          <a:xfrm>
            <a:off x="1827112" y="4221732"/>
            <a:ext cx="7560469" cy="681807"/>
          </a:xfrm>
        </p:spPr>
        <p:txBody>
          <a:bodyPr vert="horz" lIns="91440" tIns="45720" rIns="91440" bIns="45720" rtlCol="0" anchor="b">
            <a:normAutofit/>
          </a:bodyPr>
          <a:lstStyle>
            <a:lvl1pPr marL="0" indent="0" algn="r">
              <a:buNone/>
              <a:defRPr sz="2646"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stStyle>
          <a:p>
            <a:pPr marL="0" lvl="0" indent="0" algn="r">
              <a:buNone/>
            </a:pPr>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smtClean="0"/>
              <a:pPr/>
              <a:t>3/11/2014</a:t>
            </a:fld>
            <a:endParaRPr lang="en-US" dirty="0"/>
          </a:p>
        </p:txBody>
      </p:sp>
      <p:sp>
        <p:nvSpPr>
          <p:cNvPr id="8" name="Footer Placeholder 7"/>
          <p:cNvSpPr>
            <a:spLocks noGrp="1"/>
          </p:cNvSpPr>
          <p:nvPr>
            <p:ph type="ftr" sz="quarter" idx="11"/>
          </p:nvPr>
        </p:nvSpPr>
        <p:spPr/>
        <p:txBody>
          <a:bodyPr/>
          <a:lstStyle/>
          <a:p>
            <a:r>
              <a:rPr lang="en-US" smtClean="0"/>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4001953839"/>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smtClean="0"/>
              <a:pPr/>
              <a:t>3/11/2014</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3504867328"/>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Title 1"/>
          <p:cNvSpPr>
            <a:spLocks noGrp="1"/>
          </p:cNvSpPr>
          <p:nvPr>
            <p:ph type="ctrTitle"/>
          </p:nvPr>
        </p:nvSpPr>
        <p:spPr>
          <a:xfrm>
            <a:off x="706547" y="4920764"/>
            <a:ext cx="7560469" cy="1316880"/>
          </a:xfrm>
        </p:spPr>
        <p:txBody>
          <a:bodyPr wrap="none" anchor="t">
            <a:normAutofit/>
          </a:bodyPr>
          <a:lstStyle>
            <a:lvl1pPr algn="l">
              <a:defRPr sz="7937" b="0" spc="-248">
                <a:gradFill flip="none" rotWithShape="1">
                  <a:gsLst>
                    <a:gs pos="32000">
                      <a:schemeClr val="tx1">
                        <a:lumMod val="89000"/>
                      </a:schemeClr>
                    </a:gs>
                    <a:gs pos="0">
                      <a:schemeClr val="bg1">
                        <a:lumMod val="32000"/>
                        <a:lumOff val="68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cs-CZ" smtClean="0"/>
              <a:t>Kliknutím lze upravit styl.</a:t>
            </a:r>
            <a:endParaRPr lang="en-US" dirty="0"/>
          </a:p>
        </p:txBody>
      </p:sp>
      <p:sp>
        <p:nvSpPr>
          <p:cNvPr id="8" name="Subtitle 2"/>
          <p:cNvSpPr>
            <a:spLocks noGrp="1"/>
          </p:cNvSpPr>
          <p:nvPr>
            <p:ph type="subTitle" idx="1"/>
          </p:nvPr>
        </p:nvSpPr>
        <p:spPr>
          <a:xfrm>
            <a:off x="706547" y="4221731"/>
            <a:ext cx="7560469" cy="681034"/>
          </a:xfrm>
        </p:spPr>
        <p:txBody>
          <a:bodyPr anchor="b">
            <a:normAutofit/>
          </a:bodyPr>
          <a:lstStyle>
            <a:lvl1pPr marL="0" indent="0" algn="l">
              <a:buNone/>
              <a:defRPr sz="2646"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smtClean="0"/>
              <a:pPr/>
              <a:t>3/11/2014</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768449233"/>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sz="half" idx="1"/>
          </p:nvPr>
        </p:nvSpPr>
        <p:spPr>
          <a:xfrm>
            <a:off x="926042" y="2012414"/>
            <a:ext cx="4154964" cy="4796544"/>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5225389" y="2012414"/>
            <a:ext cx="4162193" cy="4796544"/>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smtClean="0"/>
              <a:pPr/>
              <a:t>3/11/2014</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3551927284"/>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694356" y="402484"/>
            <a:ext cx="8694539" cy="1461188"/>
          </a:xfrm>
        </p:spPr>
        <p:txBody>
          <a:bodyPr/>
          <a:lstStyle/>
          <a:p>
            <a:r>
              <a:rPr lang="cs-CZ" smtClean="0"/>
              <a:t>Kliknutím lze upravit styl.</a:t>
            </a:r>
            <a:endParaRPr lang="en-US" dirty="0"/>
          </a:p>
        </p:txBody>
      </p:sp>
      <p:sp>
        <p:nvSpPr>
          <p:cNvPr id="3" name="Text Placeholder 2"/>
          <p:cNvSpPr>
            <a:spLocks noGrp="1"/>
          </p:cNvSpPr>
          <p:nvPr>
            <p:ph type="body" idx="1"/>
          </p:nvPr>
        </p:nvSpPr>
        <p:spPr>
          <a:xfrm>
            <a:off x="926042" y="1853171"/>
            <a:ext cx="4154964" cy="908210"/>
          </a:xfrm>
        </p:spPr>
        <p:txBody>
          <a:bodyPr anchor="b">
            <a:normAutofit/>
          </a:bodyPr>
          <a:lstStyle>
            <a:lvl1pPr marL="0" indent="0">
              <a:buNone/>
              <a:defRPr sz="2205"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77979" indent="0">
              <a:buNone/>
              <a:defRPr sz="1653" b="1"/>
            </a:lvl2pPr>
            <a:lvl3pPr marL="755957" indent="0">
              <a:buNone/>
              <a:defRPr sz="1488" b="1"/>
            </a:lvl3pPr>
            <a:lvl4pPr marL="1133936" indent="0">
              <a:buNone/>
              <a:defRPr sz="1323" b="1"/>
            </a:lvl4pPr>
            <a:lvl5pPr marL="1511915" indent="0">
              <a:buNone/>
              <a:defRPr sz="1323" b="1"/>
            </a:lvl5pPr>
            <a:lvl6pPr marL="1889893" indent="0">
              <a:buNone/>
              <a:defRPr sz="1323" b="1"/>
            </a:lvl6pPr>
            <a:lvl7pPr marL="2267872" indent="0">
              <a:buNone/>
              <a:defRPr sz="1323" b="1"/>
            </a:lvl7pPr>
            <a:lvl8pPr marL="2645851" indent="0">
              <a:buNone/>
              <a:defRPr sz="1323" b="1"/>
            </a:lvl8pPr>
            <a:lvl9pPr marL="3023829" indent="0">
              <a:buNone/>
              <a:defRPr sz="1323" b="1"/>
            </a:lvl9pPr>
          </a:lstStyle>
          <a:p>
            <a:pPr lvl="0"/>
            <a:r>
              <a:rPr lang="cs-CZ" smtClean="0"/>
              <a:t>Kliknutím lze upravit styly předlohy textu.</a:t>
            </a:r>
          </a:p>
        </p:txBody>
      </p:sp>
      <p:sp>
        <p:nvSpPr>
          <p:cNvPr id="4" name="Content Placeholder 3"/>
          <p:cNvSpPr>
            <a:spLocks noGrp="1"/>
          </p:cNvSpPr>
          <p:nvPr>
            <p:ph sz="half" idx="2"/>
          </p:nvPr>
        </p:nvSpPr>
        <p:spPr>
          <a:xfrm>
            <a:off x="926042" y="2761381"/>
            <a:ext cx="4154964" cy="40615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225389" y="1853171"/>
            <a:ext cx="4163506" cy="908210"/>
          </a:xfrm>
        </p:spPr>
        <p:txBody>
          <a:bodyPr vert="horz" lIns="91440" tIns="45720" rIns="91440" bIns="45720" rtlCol="0" anchor="b">
            <a:normAutofit/>
          </a:bodyPr>
          <a:lstStyle>
            <a:lvl1pPr>
              <a:buNone/>
              <a:defRPr lang="en-US" sz="2205"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cs-CZ" smtClean="0"/>
              <a:t>Kliknutím lze upravit styly předlohy textu.</a:t>
            </a:r>
          </a:p>
        </p:txBody>
      </p:sp>
      <p:sp>
        <p:nvSpPr>
          <p:cNvPr id="6" name="Content Placeholder 5"/>
          <p:cNvSpPr>
            <a:spLocks noGrp="1"/>
          </p:cNvSpPr>
          <p:nvPr>
            <p:ph sz="quarter" idx="4"/>
          </p:nvPr>
        </p:nvSpPr>
        <p:spPr>
          <a:xfrm>
            <a:off x="5225389" y="2761381"/>
            <a:ext cx="4163506" cy="40615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smtClean="0"/>
              <a:pPr/>
              <a:t>3/11/2014</a:t>
            </a:fld>
            <a:endParaRPr lang="en-US" dirty="0"/>
          </a:p>
        </p:txBody>
      </p:sp>
      <p:sp>
        <p:nvSpPr>
          <p:cNvPr id="8" name="Footer Placeholder 7"/>
          <p:cNvSpPr>
            <a:spLocks noGrp="1"/>
          </p:cNvSpPr>
          <p:nvPr>
            <p:ph type="ftr" sz="quarter" idx="11"/>
          </p:nvPr>
        </p:nvSpPr>
        <p:spPr/>
        <p:txBody>
          <a:bodyPr/>
          <a:lstStyle/>
          <a:p>
            <a:r>
              <a:rPr lang="en-US" smtClean="0"/>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1915816800"/>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smtClean="0"/>
              <a:pPr/>
              <a:t>3/11/2014</a:t>
            </a:fld>
            <a:endParaRPr lang="en-US" dirty="0"/>
          </a:p>
        </p:txBody>
      </p:sp>
      <p:sp>
        <p:nvSpPr>
          <p:cNvPr id="4" name="Footer Placeholder 3"/>
          <p:cNvSpPr>
            <a:spLocks noGrp="1"/>
          </p:cNvSpPr>
          <p:nvPr>
            <p:ph type="ftr" sz="quarter" idx="11"/>
          </p:nvPr>
        </p:nvSpPr>
        <p:spPr/>
        <p:txBody>
          <a:bodyPr/>
          <a:lstStyle/>
          <a:p>
            <a:r>
              <a:rPr lang="en-US" smtClean="0"/>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2825486650"/>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smtClean="0"/>
              <a:pPr/>
              <a:t>3/11/2014</a:t>
            </a:fld>
            <a:endParaRPr lang="en-US" dirty="0"/>
          </a:p>
        </p:txBody>
      </p:sp>
      <p:sp>
        <p:nvSpPr>
          <p:cNvPr id="3" name="Footer Placeholder 2"/>
          <p:cNvSpPr>
            <a:spLocks noGrp="1"/>
          </p:cNvSpPr>
          <p:nvPr>
            <p:ph type="ftr" sz="quarter" idx="11"/>
          </p:nvPr>
        </p:nvSpPr>
        <p:spPr/>
        <p:txBody>
          <a:bodyPr/>
          <a:lstStyle/>
          <a:p>
            <a:r>
              <a:rPr lang="en-US" smtClean="0"/>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2624641613"/>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694356" y="503978"/>
            <a:ext cx="3251264" cy="1763924"/>
          </a:xfrm>
        </p:spPr>
        <p:txBody>
          <a:bodyPr anchor="b"/>
          <a:lstStyle>
            <a:lvl1pPr>
              <a:defRPr sz="2646"/>
            </a:lvl1pPr>
          </a:lstStyle>
          <a:p>
            <a:r>
              <a:rPr lang="cs-CZ" smtClean="0"/>
              <a:t>Kliknutím lze upravit styl.</a:t>
            </a:r>
            <a:endParaRPr lang="en-US" dirty="0"/>
          </a:p>
        </p:txBody>
      </p:sp>
      <p:sp>
        <p:nvSpPr>
          <p:cNvPr id="3" name="Content Placeholder 2"/>
          <p:cNvSpPr>
            <a:spLocks noGrp="1"/>
          </p:cNvSpPr>
          <p:nvPr>
            <p:ph idx="1"/>
          </p:nvPr>
        </p:nvSpPr>
        <p:spPr>
          <a:xfrm>
            <a:off x="4285579" y="1088455"/>
            <a:ext cx="5103316" cy="5372269"/>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926042" y="2267902"/>
            <a:ext cx="3019578" cy="4201570"/>
          </a:xfrm>
        </p:spPr>
        <p:txBody>
          <a:bodyPr>
            <a:normAutofit/>
          </a:bodyPr>
          <a:lstStyle>
            <a:lvl1pPr marL="0" indent="0">
              <a:buNone/>
              <a:defRPr sz="1543">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77979" indent="0">
              <a:buNone/>
              <a:defRPr sz="1157"/>
            </a:lvl2pPr>
            <a:lvl3pPr marL="755957" indent="0">
              <a:buNone/>
              <a:defRPr sz="992"/>
            </a:lvl3pPr>
            <a:lvl4pPr marL="1133936" indent="0">
              <a:buNone/>
              <a:defRPr sz="827"/>
            </a:lvl4pPr>
            <a:lvl5pPr marL="1511915" indent="0">
              <a:buNone/>
              <a:defRPr sz="827"/>
            </a:lvl5pPr>
            <a:lvl6pPr marL="1889893" indent="0">
              <a:buNone/>
              <a:defRPr sz="827"/>
            </a:lvl6pPr>
            <a:lvl7pPr marL="2267872" indent="0">
              <a:buNone/>
              <a:defRPr sz="827"/>
            </a:lvl7pPr>
            <a:lvl8pPr marL="2645851" indent="0">
              <a:buNone/>
              <a:defRPr sz="827"/>
            </a:lvl8pPr>
            <a:lvl9pPr marL="3023829" indent="0">
              <a:buNone/>
              <a:defRPr sz="827"/>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F7D1BD23-6E54-4D9D-AD88-A2813C73CC25}" type="datetimeFigureOut">
              <a:rPr lang="en-US" smtClean="0"/>
              <a:pPr/>
              <a:t>3/11/2014</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46983483"/>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694356" y="503978"/>
            <a:ext cx="3251264" cy="1763924"/>
          </a:xfrm>
        </p:spPr>
        <p:txBody>
          <a:bodyPr anchor="b"/>
          <a:lstStyle>
            <a:lvl1pPr>
              <a:defRPr sz="2646"/>
            </a:lvl1pPr>
          </a:lstStyle>
          <a:p>
            <a:r>
              <a:rPr lang="cs-CZ" smtClean="0"/>
              <a:t>Kliknutím lze upravit styl.</a:t>
            </a:r>
            <a:endParaRPr lang="en-US" dirty="0"/>
          </a:p>
        </p:txBody>
      </p:sp>
      <p:sp>
        <p:nvSpPr>
          <p:cNvPr id="3" name="Picture Placeholder 2"/>
          <p:cNvSpPr>
            <a:spLocks noGrp="1" noChangeAspect="1"/>
          </p:cNvSpPr>
          <p:nvPr>
            <p:ph type="pic" idx="1"/>
          </p:nvPr>
        </p:nvSpPr>
        <p:spPr>
          <a:xfrm>
            <a:off x="4285579" y="1088455"/>
            <a:ext cx="5103316" cy="5372269"/>
          </a:xfrm>
        </p:spPr>
        <p:txBody>
          <a:bodyPr anchor="t"/>
          <a:lstStyle>
            <a:lvl1pPr marL="0" indent="0">
              <a:buNone/>
              <a:defRPr sz="2646"/>
            </a:lvl1pPr>
            <a:lvl2pPr marL="377979" indent="0">
              <a:buNone/>
              <a:defRPr sz="2315"/>
            </a:lvl2pPr>
            <a:lvl3pPr marL="755957" indent="0">
              <a:buNone/>
              <a:defRPr sz="1984"/>
            </a:lvl3pPr>
            <a:lvl4pPr marL="1133936" indent="0">
              <a:buNone/>
              <a:defRPr sz="1653"/>
            </a:lvl4pPr>
            <a:lvl5pPr marL="1511915" indent="0">
              <a:buNone/>
              <a:defRPr sz="1653"/>
            </a:lvl5pPr>
            <a:lvl6pPr marL="1889893" indent="0">
              <a:buNone/>
              <a:defRPr sz="1653"/>
            </a:lvl6pPr>
            <a:lvl7pPr marL="2267872" indent="0">
              <a:buNone/>
              <a:defRPr sz="1653"/>
            </a:lvl7pPr>
            <a:lvl8pPr marL="2645851" indent="0">
              <a:buNone/>
              <a:defRPr sz="1653"/>
            </a:lvl8pPr>
            <a:lvl9pPr marL="3023829" indent="0">
              <a:buNone/>
              <a:defRPr sz="1653"/>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926042" y="2267902"/>
            <a:ext cx="3019578" cy="4201570"/>
          </a:xfrm>
        </p:spPr>
        <p:txBody>
          <a:bodyPr>
            <a:normAutofit/>
          </a:bodyPr>
          <a:lstStyle>
            <a:lvl1pPr marL="0" indent="0">
              <a:buNone/>
              <a:defRPr sz="1543">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77979" indent="0">
              <a:buNone/>
              <a:defRPr sz="1157"/>
            </a:lvl2pPr>
            <a:lvl3pPr marL="755957" indent="0">
              <a:buNone/>
              <a:defRPr sz="992"/>
            </a:lvl3pPr>
            <a:lvl4pPr marL="1133936" indent="0">
              <a:buNone/>
              <a:defRPr sz="827"/>
            </a:lvl4pPr>
            <a:lvl5pPr marL="1511915" indent="0">
              <a:buNone/>
              <a:defRPr sz="827"/>
            </a:lvl5pPr>
            <a:lvl6pPr marL="1889893" indent="0">
              <a:buNone/>
              <a:defRPr sz="827"/>
            </a:lvl6pPr>
            <a:lvl7pPr marL="2267872" indent="0">
              <a:buNone/>
              <a:defRPr sz="827"/>
            </a:lvl7pPr>
            <a:lvl8pPr marL="2645851" indent="0">
              <a:buNone/>
              <a:defRPr sz="827"/>
            </a:lvl8pPr>
            <a:lvl9pPr marL="3023829" indent="0">
              <a:buNone/>
              <a:defRPr sz="827"/>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1471A834-4F3C-4AF9-9C74-05EC35A0F292}" type="datetimeFigureOut">
              <a:rPr lang="en-US" smtClean="0"/>
              <a:pPr/>
              <a:t>3/11/2014</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4182880848"/>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atický obrázek s popiskem">
    <p:spTree>
      <p:nvGrpSpPr>
        <p:cNvPr id="1" name=""/>
        <p:cNvGrpSpPr/>
        <p:nvPr/>
      </p:nvGrpSpPr>
      <p:grpSpPr>
        <a:xfrm>
          <a:off x="0" y="0"/>
          <a:ext cx="0" cy="0"/>
          <a:chOff x="0" y="0"/>
          <a:chExt cx="0" cy="0"/>
        </a:xfrm>
      </p:grpSpPr>
      <p:sp>
        <p:nvSpPr>
          <p:cNvPr id="2" name="Title 1"/>
          <p:cNvSpPr>
            <a:spLocks noGrp="1"/>
          </p:cNvSpPr>
          <p:nvPr>
            <p:ph type="title"/>
          </p:nvPr>
        </p:nvSpPr>
        <p:spPr>
          <a:xfrm>
            <a:off x="694356" y="4813987"/>
            <a:ext cx="8694539" cy="903187"/>
          </a:xfrm>
        </p:spPr>
        <p:txBody>
          <a:bodyPr anchor="b"/>
          <a:lstStyle>
            <a:lvl1pPr>
              <a:defRPr sz="2646"/>
            </a:lvl1pPr>
          </a:lstStyle>
          <a:p>
            <a:r>
              <a:rPr lang="cs-CZ" smtClean="0"/>
              <a:t>Kliknutím lze upravit styl.</a:t>
            </a:r>
            <a:endParaRPr lang="en-US" dirty="0"/>
          </a:p>
        </p:txBody>
      </p:sp>
      <p:sp>
        <p:nvSpPr>
          <p:cNvPr id="3" name="Picture Placeholder 2"/>
          <p:cNvSpPr>
            <a:spLocks noGrp="1" noChangeAspect="1"/>
          </p:cNvSpPr>
          <p:nvPr>
            <p:ph type="pic" idx="1"/>
          </p:nvPr>
        </p:nvSpPr>
        <p:spPr>
          <a:xfrm>
            <a:off x="694356" y="1088455"/>
            <a:ext cx="8694539" cy="3725532"/>
          </a:xfrm>
        </p:spPr>
        <p:txBody>
          <a:bodyPr anchor="t"/>
          <a:lstStyle>
            <a:lvl1pPr marL="0" indent="0">
              <a:buNone/>
              <a:defRPr sz="2646"/>
            </a:lvl1pPr>
            <a:lvl2pPr marL="377979" indent="0">
              <a:buNone/>
              <a:defRPr sz="2315"/>
            </a:lvl2pPr>
            <a:lvl3pPr marL="755957" indent="0">
              <a:buNone/>
              <a:defRPr sz="1984"/>
            </a:lvl3pPr>
            <a:lvl4pPr marL="1133936" indent="0">
              <a:buNone/>
              <a:defRPr sz="1653"/>
            </a:lvl4pPr>
            <a:lvl5pPr marL="1511915" indent="0">
              <a:buNone/>
              <a:defRPr sz="1653"/>
            </a:lvl5pPr>
            <a:lvl6pPr marL="1889893" indent="0">
              <a:buNone/>
              <a:defRPr sz="1653"/>
            </a:lvl6pPr>
            <a:lvl7pPr marL="2267872" indent="0">
              <a:buNone/>
              <a:defRPr sz="1653"/>
            </a:lvl7pPr>
            <a:lvl8pPr marL="2645851" indent="0">
              <a:buNone/>
              <a:defRPr sz="1653"/>
            </a:lvl8pPr>
            <a:lvl9pPr marL="3023829" indent="0">
              <a:buNone/>
              <a:defRPr sz="1653"/>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694357" y="5717173"/>
            <a:ext cx="8693226" cy="752299"/>
          </a:xfrm>
        </p:spPr>
        <p:txBody>
          <a:bodyPr/>
          <a:lstStyle>
            <a:lvl1pPr marL="0" indent="0">
              <a:buNone/>
              <a:defRPr sz="1323">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77979" indent="0">
              <a:buNone/>
              <a:defRPr sz="1157"/>
            </a:lvl2pPr>
            <a:lvl3pPr marL="755957" indent="0">
              <a:buNone/>
              <a:defRPr sz="992"/>
            </a:lvl3pPr>
            <a:lvl4pPr marL="1133936" indent="0">
              <a:buNone/>
              <a:defRPr sz="827"/>
            </a:lvl4pPr>
            <a:lvl5pPr marL="1511915" indent="0">
              <a:buNone/>
              <a:defRPr sz="827"/>
            </a:lvl5pPr>
            <a:lvl6pPr marL="1889893" indent="0">
              <a:buNone/>
              <a:defRPr sz="827"/>
            </a:lvl6pPr>
            <a:lvl7pPr marL="2267872" indent="0">
              <a:buNone/>
              <a:defRPr sz="827"/>
            </a:lvl7pPr>
            <a:lvl8pPr marL="2645851" indent="0">
              <a:buNone/>
              <a:defRPr sz="827"/>
            </a:lvl8pPr>
            <a:lvl9pPr marL="3023829" indent="0">
              <a:buNone/>
              <a:defRPr sz="827"/>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1B80C674-7DFC-42FE-B9CD-82963CDB1557}" type="datetimeFigureOut">
              <a:rPr lang="en-US" smtClean="0"/>
              <a:pPr/>
              <a:t>3/11/2014</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2944740294"/>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Název a popisek">
    <p:spTree>
      <p:nvGrpSpPr>
        <p:cNvPr id="1" name=""/>
        <p:cNvGrpSpPr/>
        <p:nvPr/>
      </p:nvGrpSpPr>
      <p:grpSpPr>
        <a:xfrm>
          <a:off x="0" y="0"/>
          <a:ext cx="0" cy="0"/>
          <a:chOff x="0" y="0"/>
          <a:chExt cx="0" cy="0"/>
        </a:xfrm>
      </p:grpSpPr>
      <p:sp>
        <p:nvSpPr>
          <p:cNvPr id="2" name="Title 1"/>
          <p:cNvSpPr>
            <a:spLocks noGrp="1"/>
          </p:cNvSpPr>
          <p:nvPr>
            <p:ph type="title"/>
          </p:nvPr>
        </p:nvSpPr>
        <p:spPr>
          <a:xfrm>
            <a:off x="694356" y="402483"/>
            <a:ext cx="8694539" cy="3895960"/>
          </a:xfrm>
        </p:spPr>
        <p:txBody>
          <a:bodyPr anchor="ctr"/>
          <a:lstStyle>
            <a:lvl1pPr>
              <a:defRPr sz="2646"/>
            </a:lvl1pPr>
          </a:lstStyle>
          <a:p>
            <a:r>
              <a:rPr lang="cs-CZ" smtClean="0"/>
              <a:t>Kliknutím lze upravit styl.</a:t>
            </a:r>
            <a:endParaRPr lang="en-US" dirty="0"/>
          </a:p>
        </p:txBody>
      </p:sp>
      <p:sp>
        <p:nvSpPr>
          <p:cNvPr id="4" name="Text Placeholder 3"/>
          <p:cNvSpPr>
            <a:spLocks noGrp="1"/>
          </p:cNvSpPr>
          <p:nvPr>
            <p:ph type="body" sz="half" idx="2"/>
          </p:nvPr>
        </p:nvSpPr>
        <p:spPr>
          <a:xfrm>
            <a:off x="694357" y="4948731"/>
            <a:ext cx="8693226" cy="1655485"/>
          </a:xfrm>
        </p:spPr>
        <p:txBody>
          <a:bodyPr anchor="ctr"/>
          <a:lstStyle>
            <a:lvl1pPr marL="0" indent="0">
              <a:buNone/>
              <a:defRPr sz="1323"/>
            </a:lvl1pPr>
            <a:lvl2pPr marL="377979" indent="0">
              <a:buNone/>
              <a:defRPr sz="1157"/>
            </a:lvl2pPr>
            <a:lvl3pPr marL="755957" indent="0">
              <a:buNone/>
              <a:defRPr sz="992"/>
            </a:lvl3pPr>
            <a:lvl4pPr marL="1133936" indent="0">
              <a:buNone/>
              <a:defRPr sz="827"/>
            </a:lvl4pPr>
            <a:lvl5pPr marL="1511915" indent="0">
              <a:buNone/>
              <a:defRPr sz="827"/>
            </a:lvl5pPr>
            <a:lvl6pPr marL="1889893" indent="0">
              <a:buNone/>
              <a:defRPr sz="827"/>
            </a:lvl6pPr>
            <a:lvl7pPr marL="2267872" indent="0">
              <a:buNone/>
              <a:defRPr sz="827"/>
            </a:lvl7pPr>
            <a:lvl8pPr marL="2645851" indent="0">
              <a:buNone/>
              <a:defRPr sz="827"/>
            </a:lvl8pPr>
            <a:lvl9pPr marL="3023829" indent="0">
              <a:buNone/>
              <a:defRPr sz="827"/>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2076456F-F47D-4F25-8053-2A695DA0CA7D}" type="datetimeFigureOut">
              <a:rPr lang="en-US" smtClean="0"/>
              <a:pPr/>
              <a:t>3/11/2014</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913953170"/>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ce s popiskem">
    <p:spTree>
      <p:nvGrpSpPr>
        <p:cNvPr id="1" name=""/>
        <p:cNvGrpSpPr/>
        <p:nvPr/>
      </p:nvGrpSpPr>
      <p:grpSpPr>
        <a:xfrm>
          <a:off x="0" y="0"/>
          <a:ext cx="0" cy="0"/>
          <a:chOff x="0" y="0"/>
          <a:chExt cx="0" cy="0"/>
        </a:xfrm>
      </p:grpSpPr>
      <p:sp>
        <p:nvSpPr>
          <p:cNvPr id="2" name="Title 1"/>
          <p:cNvSpPr>
            <a:spLocks noGrp="1"/>
          </p:cNvSpPr>
          <p:nvPr>
            <p:ph type="title"/>
          </p:nvPr>
        </p:nvSpPr>
        <p:spPr>
          <a:xfrm>
            <a:off x="1195761" y="402483"/>
            <a:ext cx="7691729" cy="3299122"/>
          </a:xfrm>
        </p:spPr>
        <p:txBody>
          <a:bodyPr anchor="ctr"/>
          <a:lstStyle>
            <a:lvl1pPr>
              <a:defRPr sz="3638"/>
            </a:lvl1pPr>
          </a:lstStyle>
          <a:p>
            <a:r>
              <a:rPr lang="cs-CZ" smtClean="0"/>
              <a:t>Kliknutím lze upravit styl.</a:t>
            </a:r>
            <a:endParaRPr lang="en-US" dirty="0"/>
          </a:p>
        </p:txBody>
      </p:sp>
      <p:sp>
        <p:nvSpPr>
          <p:cNvPr id="12" name="Text Placeholder 3"/>
          <p:cNvSpPr>
            <a:spLocks noGrp="1"/>
          </p:cNvSpPr>
          <p:nvPr>
            <p:ph type="body" sz="half" idx="13"/>
          </p:nvPr>
        </p:nvSpPr>
        <p:spPr>
          <a:xfrm>
            <a:off x="1422669" y="3709903"/>
            <a:ext cx="7236601" cy="605136"/>
          </a:xfrm>
        </p:spPr>
        <p:txBody>
          <a:bodyPr anchor="t">
            <a:normAutofit/>
          </a:bodyPr>
          <a:lstStyle>
            <a:lvl1pPr marL="0" indent="0">
              <a:buNone/>
              <a:defRPr sz="1157"/>
            </a:lvl1pPr>
            <a:lvl2pPr marL="377979" indent="0">
              <a:buNone/>
              <a:defRPr sz="1157"/>
            </a:lvl2pPr>
            <a:lvl3pPr marL="755957" indent="0">
              <a:buNone/>
              <a:defRPr sz="992"/>
            </a:lvl3pPr>
            <a:lvl4pPr marL="1133936" indent="0">
              <a:buNone/>
              <a:defRPr sz="827"/>
            </a:lvl4pPr>
            <a:lvl5pPr marL="1511915" indent="0">
              <a:buNone/>
              <a:defRPr sz="827"/>
            </a:lvl5pPr>
            <a:lvl6pPr marL="1889893" indent="0">
              <a:buNone/>
              <a:defRPr sz="827"/>
            </a:lvl6pPr>
            <a:lvl7pPr marL="2267872" indent="0">
              <a:buNone/>
              <a:defRPr sz="827"/>
            </a:lvl7pPr>
            <a:lvl8pPr marL="2645851" indent="0">
              <a:buNone/>
              <a:defRPr sz="827"/>
            </a:lvl8pPr>
            <a:lvl9pPr marL="3023829" indent="0">
              <a:buNone/>
              <a:defRPr sz="827"/>
            </a:lvl9pPr>
          </a:lstStyle>
          <a:p>
            <a:pPr lvl="0"/>
            <a:r>
              <a:rPr lang="cs-CZ" smtClean="0"/>
              <a:t>Kliknutím lze upravit styly předlohy textu.</a:t>
            </a:r>
          </a:p>
        </p:txBody>
      </p:sp>
      <p:sp>
        <p:nvSpPr>
          <p:cNvPr id="4" name="Text Placeholder 3"/>
          <p:cNvSpPr>
            <a:spLocks noGrp="1"/>
          </p:cNvSpPr>
          <p:nvPr>
            <p:ph type="body" sz="half" idx="2"/>
          </p:nvPr>
        </p:nvSpPr>
        <p:spPr>
          <a:xfrm>
            <a:off x="693043" y="4962322"/>
            <a:ext cx="8691913" cy="1641894"/>
          </a:xfrm>
        </p:spPr>
        <p:txBody>
          <a:bodyPr anchor="ctr">
            <a:normAutofit/>
          </a:bodyPr>
          <a:lstStyle>
            <a:lvl1pPr marL="0" indent="0">
              <a:buNone/>
              <a:defRPr sz="1323"/>
            </a:lvl1pPr>
            <a:lvl2pPr marL="377979" indent="0">
              <a:buNone/>
              <a:defRPr sz="1157"/>
            </a:lvl2pPr>
            <a:lvl3pPr marL="755957" indent="0">
              <a:buNone/>
              <a:defRPr sz="992"/>
            </a:lvl3pPr>
            <a:lvl4pPr marL="1133936" indent="0">
              <a:buNone/>
              <a:defRPr sz="827"/>
            </a:lvl4pPr>
            <a:lvl5pPr marL="1511915" indent="0">
              <a:buNone/>
              <a:defRPr sz="827"/>
            </a:lvl5pPr>
            <a:lvl6pPr marL="1889893" indent="0">
              <a:buNone/>
              <a:defRPr sz="827"/>
            </a:lvl6pPr>
            <a:lvl7pPr marL="2267872" indent="0">
              <a:buNone/>
              <a:defRPr sz="827"/>
            </a:lvl7pPr>
            <a:lvl8pPr marL="2645851" indent="0">
              <a:buNone/>
              <a:defRPr sz="827"/>
            </a:lvl8pPr>
            <a:lvl9pPr marL="3023829" indent="0">
              <a:buNone/>
              <a:defRPr sz="827"/>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5D6C7379-69CC-4837-9905-BEBA22830C8A}" type="datetimeFigureOut">
              <a:rPr lang="en-US" smtClean="0"/>
              <a:pPr/>
              <a:t>3/11/2014</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9" name="TextBox 8"/>
          <p:cNvSpPr txBox="1"/>
          <p:nvPr/>
        </p:nvSpPr>
        <p:spPr>
          <a:xfrm>
            <a:off x="918637" y="867328"/>
            <a:ext cx="504031" cy="644607"/>
          </a:xfrm>
          <a:prstGeom prst="rect">
            <a:avLst/>
          </a:prstGeom>
        </p:spPr>
        <p:txBody>
          <a:bodyPr vert="horz" lIns="75597" tIns="37798" rIns="75597" bIns="377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614" dirty="0">
                <a:solidFill>
                  <a:schemeClr val="tx1"/>
                </a:solidFill>
                <a:effectLst/>
              </a:rPr>
              <a:t>“</a:t>
            </a:r>
          </a:p>
        </p:txBody>
      </p:sp>
      <p:sp>
        <p:nvSpPr>
          <p:cNvPr id="10" name="TextBox 9"/>
          <p:cNvSpPr txBox="1"/>
          <p:nvPr/>
        </p:nvSpPr>
        <p:spPr>
          <a:xfrm>
            <a:off x="8630222" y="3023870"/>
            <a:ext cx="504031" cy="644607"/>
          </a:xfrm>
          <a:prstGeom prst="rect">
            <a:avLst/>
          </a:prstGeom>
        </p:spPr>
        <p:txBody>
          <a:bodyPr vert="horz" lIns="75597" tIns="37798" rIns="75597" bIns="377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614" dirty="0">
                <a:solidFill>
                  <a:schemeClr val="tx1"/>
                </a:solidFill>
                <a:effectLst/>
              </a:rPr>
              <a:t>”</a:t>
            </a:r>
          </a:p>
        </p:txBody>
      </p:sp>
    </p:spTree>
    <p:extLst>
      <p:ext uri="{BB962C8B-B14F-4D97-AF65-F5344CB8AC3E}">
        <p14:creationId xmlns:p14="http://schemas.microsoft.com/office/powerpoint/2010/main" xmlns="" val="344790056"/>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Jmenovka">
    <p:spTree>
      <p:nvGrpSpPr>
        <p:cNvPr id="1" name=""/>
        <p:cNvGrpSpPr/>
        <p:nvPr/>
      </p:nvGrpSpPr>
      <p:grpSpPr>
        <a:xfrm>
          <a:off x="0" y="0"/>
          <a:ext cx="0" cy="0"/>
          <a:chOff x="0" y="0"/>
          <a:chExt cx="0" cy="0"/>
        </a:xfrm>
      </p:grpSpPr>
      <p:sp>
        <p:nvSpPr>
          <p:cNvPr id="2" name="Title 1"/>
          <p:cNvSpPr>
            <a:spLocks noGrp="1"/>
          </p:cNvSpPr>
          <p:nvPr>
            <p:ph type="title"/>
          </p:nvPr>
        </p:nvSpPr>
        <p:spPr>
          <a:xfrm>
            <a:off x="694356" y="2565052"/>
            <a:ext cx="8694539" cy="2768833"/>
          </a:xfrm>
        </p:spPr>
        <p:txBody>
          <a:bodyPr anchor="b">
            <a:normAutofit/>
          </a:bodyPr>
          <a:lstStyle>
            <a:lvl1pPr>
              <a:defRPr sz="4464"/>
            </a:lvl1pPr>
          </a:lstStyle>
          <a:p>
            <a:r>
              <a:rPr lang="cs-CZ" smtClean="0"/>
              <a:t>Kliknutím lze upravit styl.</a:t>
            </a:r>
            <a:endParaRPr lang="en-US" dirty="0"/>
          </a:p>
        </p:txBody>
      </p:sp>
      <p:sp>
        <p:nvSpPr>
          <p:cNvPr id="4" name="Text Placeholder 3"/>
          <p:cNvSpPr>
            <a:spLocks noGrp="1"/>
          </p:cNvSpPr>
          <p:nvPr>
            <p:ph type="body" sz="half" idx="2"/>
          </p:nvPr>
        </p:nvSpPr>
        <p:spPr>
          <a:xfrm>
            <a:off x="694357" y="5346867"/>
            <a:ext cx="8693226" cy="1257349"/>
          </a:xfrm>
        </p:spPr>
        <p:txBody>
          <a:bodyPr anchor="t"/>
          <a:lstStyle>
            <a:lvl1pPr marL="0" indent="0">
              <a:buNone/>
              <a:defRPr sz="1323"/>
            </a:lvl1pPr>
            <a:lvl2pPr marL="377979" indent="0">
              <a:buNone/>
              <a:defRPr sz="1157"/>
            </a:lvl2pPr>
            <a:lvl3pPr marL="755957" indent="0">
              <a:buNone/>
              <a:defRPr sz="992"/>
            </a:lvl3pPr>
            <a:lvl4pPr marL="1133936" indent="0">
              <a:buNone/>
              <a:defRPr sz="827"/>
            </a:lvl4pPr>
            <a:lvl5pPr marL="1511915" indent="0">
              <a:buNone/>
              <a:defRPr sz="827"/>
            </a:lvl5pPr>
            <a:lvl6pPr marL="1889893" indent="0">
              <a:buNone/>
              <a:defRPr sz="827"/>
            </a:lvl6pPr>
            <a:lvl7pPr marL="2267872" indent="0">
              <a:buNone/>
              <a:defRPr sz="827"/>
            </a:lvl7pPr>
            <a:lvl8pPr marL="2645851" indent="0">
              <a:buNone/>
              <a:defRPr sz="827"/>
            </a:lvl8pPr>
            <a:lvl9pPr marL="3023829" indent="0">
              <a:buNone/>
              <a:defRPr sz="827"/>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49EB8B7E-8AEE-4F10-BFEE-C999AD004D36}" type="datetimeFigureOut">
              <a:rPr lang="en-US" smtClean="0"/>
              <a:pPr/>
              <a:t>3/11/2014</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2702100532"/>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sloupce">
    <p:spTree>
      <p:nvGrpSpPr>
        <p:cNvPr id="1" name=""/>
        <p:cNvGrpSpPr/>
        <p:nvPr/>
      </p:nvGrpSpPr>
      <p:grpSpPr>
        <a:xfrm>
          <a:off x="0" y="0"/>
          <a:ext cx="0" cy="0"/>
          <a:chOff x="0" y="0"/>
          <a:chExt cx="0" cy="0"/>
        </a:xfrm>
      </p:grpSpPr>
      <p:sp>
        <p:nvSpPr>
          <p:cNvPr id="15" name="Title 1"/>
          <p:cNvSpPr>
            <a:spLocks noGrp="1"/>
          </p:cNvSpPr>
          <p:nvPr>
            <p:ph type="title"/>
          </p:nvPr>
        </p:nvSpPr>
        <p:spPr>
          <a:xfrm>
            <a:off x="693043" y="402484"/>
            <a:ext cx="8694539" cy="1461188"/>
          </a:xfrm>
        </p:spPr>
        <p:txBody>
          <a:bodyPr/>
          <a:lstStyle/>
          <a:p>
            <a:r>
              <a:rPr lang="cs-CZ" smtClean="0"/>
              <a:t>Kliknutím lze upravit styl.</a:t>
            </a:r>
            <a:endParaRPr lang="en-US" dirty="0"/>
          </a:p>
        </p:txBody>
      </p:sp>
      <p:sp>
        <p:nvSpPr>
          <p:cNvPr id="7" name="Text Placeholder 2"/>
          <p:cNvSpPr>
            <a:spLocks noGrp="1"/>
          </p:cNvSpPr>
          <p:nvPr>
            <p:ph type="body" idx="1"/>
          </p:nvPr>
        </p:nvSpPr>
        <p:spPr>
          <a:xfrm>
            <a:off x="1105695" y="2078911"/>
            <a:ext cx="2436537" cy="635222"/>
          </a:xfrm>
        </p:spPr>
        <p:txBody>
          <a:bodyPr anchor="b">
            <a:noAutofit/>
          </a:bodyPr>
          <a:lstStyle>
            <a:lvl1pPr marL="0" indent="0">
              <a:buNone/>
              <a:defRPr sz="1984"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77979" indent="0">
              <a:buNone/>
              <a:defRPr sz="1653" b="1"/>
            </a:lvl2pPr>
            <a:lvl3pPr marL="755957" indent="0">
              <a:buNone/>
              <a:defRPr sz="1488" b="1"/>
            </a:lvl3pPr>
            <a:lvl4pPr marL="1133936" indent="0">
              <a:buNone/>
              <a:defRPr sz="1323" b="1"/>
            </a:lvl4pPr>
            <a:lvl5pPr marL="1511915" indent="0">
              <a:buNone/>
              <a:defRPr sz="1323" b="1"/>
            </a:lvl5pPr>
            <a:lvl6pPr marL="1889893" indent="0">
              <a:buNone/>
              <a:defRPr sz="1323" b="1"/>
            </a:lvl6pPr>
            <a:lvl7pPr marL="2267872" indent="0">
              <a:buNone/>
              <a:defRPr sz="1323" b="1"/>
            </a:lvl7pPr>
            <a:lvl8pPr marL="2645851" indent="0">
              <a:buNone/>
              <a:defRPr sz="1323" b="1"/>
            </a:lvl8pPr>
            <a:lvl9pPr marL="3023829" indent="0">
              <a:buNone/>
              <a:defRPr sz="1323" b="1"/>
            </a:lvl9pPr>
          </a:lstStyle>
          <a:p>
            <a:pPr lvl="0"/>
            <a:r>
              <a:rPr lang="cs-CZ" smtClean="0"/>
              <a:t>Kliknutím lze upravit styly předlohy textu.</a:t>
            </a:r>
          </a:p>
        </p:txBody>
      </p:sp>
      <p:sp>
        <p:nvSpPr>
          <p:cNvPr id="8" name="Text Placeholder 3"/>
          <p:cNvSpPr>
            <a:spLocks noGrp="1"/>
          </p:cNvSpPr>
          <p:nvPr>
            <p:ph type="body" sz="half" idx="15"/>
          </p:nvPr>
        </p:nvSpPr>
        <p:spPr>
          <a:xfrm>
            <a:off x="1121831" y="2834878"/>
            <a:ext cx="2420401" cy="3956580"/>
          </a:xfrm>
        </p:spPr>
        <p:txBody>
          <a:bodyPr anchor="t">
            <a:normAutofit/>
          </a:bodyPr>
          <a:lstStyle>
            <a:lvl1pPr marL="0" indent="0">
              <a:buNone/>
              <a:defRPr sz="1157"/>
            </a:lvl1pPr>
            <a:lvl2pPr marL="377979" indent="0">
              <a:buNone/>
              <a:defRPr sz="992"/>
            </a:lvl2pPr>
            <a:lvl3pPr marL="755957" indent="0">
              <a:buNone/>
              <a:defRPr sz="827"/>
            </a:lvl3pPr>
            <a:lvl4pPr marL="1133936" indent="0">
              <a:buNone/>
              <a:defRPr sz="744"/>
            </a:lvl4pPr>
            <a:lvl5pPr marL="1511915" indent="0">
              <a:buNone/>
              <a:defRPr sz="744"/>
            </a:lvl5pPr>
            <a:lvl6pPr marL="1889893" indent="0">
              <a:buNone/>
              <a:defRPr sz="744"/>
            </a:lvl6pPr>
            <a:lvl7pPr marL="2267872" indent="0">
              <a:buNone/>
              <a:defRPr sz="744"/>
            </a:lvl7pPr>
            <a:lvl8pPr marL="2645851" indent="0">
              <a:buNone/>
              <a:defRPr sz="744"/>
            </a:lvl8pPr>
            <a:lvl9pPr marL="3023829" indent="0">
              <a:buNone/>
              <a:defRPr sz="744"/>
            </a:lvl9pPr>
          </a:lstStyle>
          <a:p>
            <a:pPr lvl="0"/>
            <a:r>
              <a:rPr lang="cs-CZ" smtClean="0"/>
              <a:t>Kliknutím lze upravit styly předlohy textu.</a:t>
            </a:r>
          </a:p>
        </p:txBody>
      </p:sp>
      <p:sp>
        <p:nvSpPr>
          <p:cNvPr id="9" name="Text Placeholder 4"/>
          <p:cNvSpPr>
            <a:spLocks noGrp="1"/>
          </p:cNvSpPr>
          <p:nvPr>
            <p:ph type="body" sz="quarter" idx="3"/>
          </p:nvPr>
        </p:nvSpPr>
        <p:spPr>
          <a:xfrm>
            <a:off x="3793459" y="2078911"/>
            <a:ext cx="2427752" cy="635222"/>
          </a:xfrm>
        </p:spPr>
        <p:txBody>
          <a:bodyPr vert="horz" lIns="91440" tIns="45720" rIns="91440" bIns="45720" rtlCol="0" anchor="b">
            <a:noAutofit/>
          </a:bodyPr>
          <a:lstStyle>
            <a:lvl1pPr>
              <a:buNone/>
              <a:defRPr lang="en-US" sz="1984"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cs-CZ" smtClean="0"/>
              <a:t>Kliknutím lze upravit styly předlohy textu.</a:t>
            </a:r>
          </a:p>
        </p:txBody>
      </p:sp>
      <p:sp>
        <p:nvSpPr>
          <p:cNvPr id="10" name="Text Placeholder 3"/>
          <p:cNvSpPr>
            <a:spLocks noGrp="1"/>
          </p:cNvSpPr>
          <p:nvPr>
            <p:ph type="body" sz="half" idx="16"/>
          </p:nvPr>
        </p:nvSpPr>
        <p:spPr>
          <a:xfrm>
            <a:off x="3784734" y="2834878"/>
            <a:ext cx="2436477" cy="3956580"/>
          </a:xfrm>
        </p:spPr>
        <p:txBody>
          <a:bodyPr anchor="t">
            <a:normAutofit/>
          </a:bodyPr>
          <a:lstStyle>
            <a:lvl1pPr marL="0" indent="0">
              <a:buNone/>
              <a:defRPr sz="1157"/>
            </a:lvl1pPr>
            <a:lvl2pPr marL="377979" indent="0">
              <a:buNone/>
              <a:defRPr sz="992"/>
            </a:lvl2pPr>
            <a:lvl3pPr marL="755957" indent="0">
              <a:buNone/>
              <a:defRPr sz="827"/>
            </a:lvl3pPr>
            <a:lvl4pPr marL="1133936" indent="0">
              <a:buNone/>
              <a:defRPr sz="744"/>
            </a:lvl4pPr>
            <a:lvl5pPr marL="1511915" indent="0">
              <a:buNone/>
              <a:defRPr sz="744"/>
            </a:lvl5pPr>
            <a:lvl6pPr marL="1889893" indent="0">
              <a:buNone/>
              <a:defRPr sz="744"/>
            </a:lvl6pPr>
            <a:lvl7pPr marL="2267872" indent="0">
              <a:buNone/>
              <a:defRPr sz="744"/>
            </a:lvl7pPr>
            <a:lvl8pPr marL="2645851" indent="0">
              <a:buNone/>
              <a:defRPr sz="744"/>
            </a:lvl8pPr>
            <a:lvl9pPr marL="3023829" indent="0">
              <a:buNone/>
              <a:defRPr sz="744"/>
            </a:lvl9pPr>
          </a:lstStyle>
          <a:p>
            <a:pPr lvl="0"/>
            <a:r>
              <a:rPr lang="cs-CZ" smtClean="0"/>
              <a:t>Kliknutím lze upravit styly předlohy textu.</a:t>
            </a:r>
          </a:p>
        </p:txBody>
      </p:sp>
      <p:sp>
        <p:nvSpPr>
          <p:cNvPr id="11" name="Text Placeholder 4"/>
          <p:cNvSpPr>
            <a:spLocks noGrp="1"/>
          </p:cNvSpPr>
          <p:nvPr>
            <p:ph type="body" sz="quarter" idx="13"/>
          </p:nvPr>
        </p:nvSpPr>
        <p:spPr>
          <a:xfrm>
            <a:off x="6473227" y="2078911"/>
            <a:ext cx="2424338" cy="635222"/>
          </a:xfrm>
        </p:spPr>
        <p:txBody>
          <a:bodyPr vert="horz" lIns="91440" tIns="45720" rIns="91440" bIns="45720" rtlCol="0" anchor="b">
            <a:noAutofit/>
          </a:bodyPr>
          <a:lstStyle>
            <a:lvl1pPr>
              <a:buNone/>
              <a:defRPr lang="en-US" sz="1984"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cs-CZ" smtClean="0"/>
              <a:t>Kliknutím lze upravit styly předlohy textu.</a:t>
            </a:r>
          </a:p>
        </p:txBody>
      </p:sp>
      <p:sp>
        <p:nvSpPr>
          <p:cNvPr id="12" name="Text Placeholder 3"/>
          <p:cNvSpPr>
            <a:spLocks noGrp="1"/>
          </p:cNvSpPr>
          <p:nvPr>
            <p:ph type="body" sz="half" idx="17"/>
          </p:nvPr>
        </p:nvSpPr>
        <p:spPr>
          <a:xfrm>
            <a:off x="6473227" y="2834878"/>
            <a:ext cx="2424338" cy="3956580"/>
          </a:xfrm>
        </p:spPr>
        <p:txBody>
          <a:bodyPr anchor="t">
            <a:normAutofit/>
          </a:bodyPr>
          <a:lstStyle>
            <a:lvl1pPr marL="0" indent="0">
              <a:buNone/>
              <a:defRPr sz="1157"/>
            </a:lvl1pPr>
            <a:lvl2pPr marL="377979" indent="0">
              <a:buNone/>
              <a:defRPr sz="992"/>
            </a:lvl2pPr>
            <a:lvl3pPr marL="755957" indent="0">
              <a:buNone/>
              <a:defRPr sz="827"/>
            </a:lvl3pPr>
            <a:lvl4pPr marL="1133936" indent="0">
              <a:buNone/>
              <a:defRPr sz="744"/>
            </a:lvl4pPr>
            <a:lvl5pPr marL="1511915" indent="0">
              <a:buNone/>
              <a:defRPr sz="744"/>
            </a:lvl5pPr>
            <a:lvl6pPr marL="1889893" indent="0">
              <a:buNone/>
              <a:defRPr sz="744"/>
            </a:lvl6pPr>
            <a:lvl7pPr marL="2267872" indent="0">
              <a:buNone/>
              <a:defRPr sz="744"/>
            </a:lvl7pPr>
            <a:lvl8pPr marL="2645851" indent="0">
              <a:buNone/>
              <a:defRPr sz="744"/>
            </a:lvl8pPr>
            <a:lvl9pPr marL="3023829" indent="0">
              <a:buNone/>
              <a:defRPr sz="744"/>
            </a:lvl9pPr>
          </a:lstStyle>
          <a:p>
            <a:pPr lvl="0"/>
            <a:r>
              <a:rPr lang="cs-CZ" smtClean="0"/>
              <a:t>Kliknutím lze upravit styly předlohy textu.</a:t>
            </a:r>
          </a:p>
        </p:txBody>
      </p:sp>
      <p:sp>
        <p:nvSpPr>
          <p:cNvPr id="3" name="Date Placeholder 2"/>
          <p:cNvSpPr>
            <a:spLocks noGrp="1"/>
          </p:cNvSpPr>
          <p:nvPr>
            <p:ph type="dt" sz="half" idx="10"/>
          </p:nvPr>
        </p:nvSpPr>
        <p:spPr/>
        <p:txBody>
          <a:bodyPr/>
          <a:lstStyle/>
          <a:p>
            <a:fld id="{8668F3F9-58BC-440B-B37B-805B9055EF92}" type="datetimeFigureOut">
              <a:rPr lang="en-US" smtClean="0"/>
              <a:pPr/>
              <a:t>3/11/2014</a:t>
            </a:fld>
            <a:endParaRPr lang="en-US" dirty="0"/>
          </a:p>
        </p:txBody>
      </p:sp>
      <p:sp>
        <p:nvSpPr>
          <p:cNvPr id="4" name="Footer Placeholder 3"/>
          <p:cNvSpPr>
            <a:spLocks noGrp="1"/>
          </p:cNvSpPr>
          <p:nvPr>
            <p:ph type="ftr" sz="quarter" idx="11"/>
          </p:nvPr>
        </p:nvSpPr>
        <p:spPr/>
        <p:txBody>
          <a:bodyPr/>
          <a:lstStyle/>
          <a:p>
            <a:r>
              <a:rPr lang="en-US" smtClean="0"/>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3110465816"/>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sloupce s obrázky">
    <p:spTree>
      <p:nvGrpSpPr>
        <p:cNvPr id="1" name=""/>
        <p:cNvGrpSpPr/>
        <p:nvPr/>
      </p:nvGrpSpPr>
      <p:grpSpPr>
        <a:xfrm>
          <a:off x="0" y="0"/>
          <a:ext cx="0" cy="0"/>
          <a:chOff x="0" y="0"/>
          <a:chExt cx="0" cy="0"/>
        </a:xfrm>
      </p:grpSpPr>
      <p:sp>
        <p:nvSpPr>
          <p:cNvPr id="30" name="Title 1"/>
          <p:cNvSpPr>
            <a:spLocks noGrp="1"/>
          </p:cNvSpPr>
          <p:nvPr>
            <p:ph type="title"/>
          </p:nvPr>
        </p:nvSpPr>
        <p:spPr>
          <a:xfrm>
            <a:off x="693043" y="402484"/>
            <a:ext cx="8694539" cy="1461188"/>
          </a:xfrm>
        </p:spPr>
        <p:txBody>
          <a:bodyPr/>
          <a:lstStyle/>
          <a:p>
            <a:r>
              <a:rPr lang="cs-CZ" smtClean="0"/>
              <a:t>Kliknutím lze upravit styl.</a:t>
            </a:r>
            <a:endParaRPr lang="en-US" dirty="0"/>
          </a:p>
        </p:txBody>
      </p:sp>
      <p:sp>
        <p:nvSpPr>
          <p:cNvPr id="19" name="Text Placeholder 2"/>
          <p:cNvSpPr>
            <a:spLocks noGrp="1"/>
          </p:cNvSpPr>
          <p:nvPr>
            <p:ph type="body" idx="1"/>
          </p:nvPr>
        </p:nvSpPr>
        <p:spPr>
          <a:xfrm>
            <a:off x="1101399" y="4737201"/>
            <a:ext cx="2430901" cy="635222"/>
          </a:xfrm>
        </p:spPr>
        <p:txBody>
          <a:bodyPr anchor="b">
            <a:noAutofit/>
          </a:bodyPr>
          <a:lstStyle>
            <a:lvl1pPr marL="0" indent="0">
              <a:buNone/>
              <a:defRPr sz="1984"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77979" indent="0">
              <a:buNone/>
              <a:defRPr sz="1653" b="1"/>
            </a:lvl2pPr>
            <a:lvl3pPr marL="755957" indent="0">
              <a:buNone/>
              <a:defRPr sz="1488" b="1"/>
            </a:lvl3pPr>
            <a:lvl4pPr marL="1133936" indent="0">
              <a:buNone/>
              <a:defRPr sz="1323" b="1"/>
            </a:lvl4pPr>
            <a:lvl5pPr marL="1511915" indent="0">
              <a:buNone/>
              <a:defRPr sz="1323" b="1"/>
            </a:lvl5pPr>
            <a:lvl6pPr marL="1889893" indent="0">
              <a:buNone/>
              <a:defRPr sz="1323" b="1"/>
            </a:lvl6pPr>
            <a:lvl7pPr marL="2267872" indent="0">
              <a:buNone/>
              <a:defRPr sz="1323" b="1"/>
            </a:lvl7pPr>
            <a:lvl8pPr marL="2645851" indent="0">
              <a:buNone/>
              <a:defRPr sz="1323" b="1"/>
            </a:lvl8pPr>
            <a:lvl9pPr marL="3023829" indent="0">
              <a:buNone/>
              <a:defRPr sz="1323" b="1"/>
            </a:lvl9pPr>
          </a:lstStyle>
          <a:p>
            <a:pPr lvl="0"/>
            <a:r>
              <a:rPr lang="cs-CZ" smtClean="0"/>
              <a:t>Kliknutím lze upravit styly předlohy textu.</a:t>
            </a:r>
          </a:p>
        </p:txBody>
      </p:sp>
      <p:sp>
        <p:nvSpPr>
          <p:cNvPr id="20" name="Picture Placeholder 2"/>
          <p:cNvSpPr>
            <a:spLocks noGrp="1" noChangeAspect="1"/>
          </p:cNvSpPr>
          <p:nvPr>
            <p:ph type="pic" idx="15"/>
          </p:nvPr>
        </p:nvSpPr>
        <p:spPr>
          <a:xfrm>
            <a:off x="1101399" y="2487212"/>
            <a:ext cx="2430901" cy="167992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323"/>
            </a:lvl1pPr>
            <a:lvl2pPr marL="377979" indent="0">
              <a:buNone/>
              <a:defRPr sz="1323"/>
            </a:lvl2pPr>
            <a:lvl3pPr marL="755957" indent="0">
              <a:buNone/>
              <a:defRPr sz="1323"/>
            </a:lvl3pPr>
            <a:lvl4pPr marL="1133936" indent="0">
              <a:buNone/>
              <a:defRPr sz="1323"/>
            </a:lvl4pPr>
            <a:lvl5pPr marL="1511915" indent="0">
              <a:buNone/>
              <a:defRPr sz="1323"/>
            </a:lvl5pPr>
            <a:lvl6pPr marL="1889893" indent="0">
              <a:buNone/>
              <a:defRPr sz="1323"/>
            </a:lvl6pPr>
            <a:lvl7pPr marL="2267872" indent="0">
              <a:buNone/>
              <a:defRPr sz="1323"/>
            </a:lvl7pPr>
            <a:lvl8pPr marL="2645851" indent="0">
              <a:buNone/>
              <a:defRPr sz="1323"/>
            </a:lvl8pPr>
            <a:lvl9pPr marL="3023829" indent="0">
              <a:buNone/>
              <a:defRPr sz="1323"/>
            </a:lvl9pPr>
          </a:lstStyle>
          <a:p>
            <a:r>
              <a:rPr lang="cs-CZ" smtClean="0"/>
              <a:t>Kliknutím na ikonu přidáte obrázek.</a:t>
            </a:r>
            <a:endParaRPr lang="en-US" dirty="0"/>
          </a:p>
        </p:txBody>
      </p:sp>
      <p:sp>
        <p:nvSpPr>
          <p:cNvPr id="21" name="Text Placeholder 3"/>
          <p:cNvSpPr>
            <a:spLocks noGrp="1"/>
          </p:cNvSpPr>
          <p:nvPr>
            <p:ph type="body" sz="half" idx="18"/>
          </p:nvPr>
        </p:nvSpPr>
        <p:spPr>
          <a:xfrm>
            <a:off x="1101399" y="5372425"/>
            <a:ext cx="2430901" cy="726634"/>
          </a:xfrm>
        </p:spPr>
        <p:txBody>
          <a:bodyPr anchor="t">
            <a:normAutofit/>
          </a:bodyPr>
          <a:lstStyle>
            <a:lvl1pPr marL="0" indent="0">
              <a:buNone/>
              <a:defRPr sz="1157"/>
            </a:lvl1pPr>
            <a:lvl2pPr marL="377979" indent="0">
              <a:buNone/>
              <a:defRPr sz="992"/>
            </a:lvl2pPr>
            <a:lvl3pPr marL="755957" indent="0">
              <a:buNone/>
              <a:defRPr sz="827"/>
            </a:lvl3pPr>
            <a:lvl4pPr marL="1133936" indent="0">
              <a:buNone/>
              <a:defRPr sz="744"/>
            </a:lvl4pPr>
            <a:lvl5pPr marL="1511915" indent="0">
              <a:buNone/>
              <a:defRPr sz="744"/>
            </a:lvl5pPr>
            <a:lvl6pPr marL="1889893" indent="0">
              <a:buNone/>
              <a:defRPr sz="744"/>
            </a:lvl6pPr>
            <a:lvl7pPr marL="2267872" indent="0">
              <a:buNone/>
              <a:defRPr sz="744"/>
            </a:lvl7pPr>
            <a:lvl8pPr marL="2645851" indent="0">
              <a:buNone/>
              <a:defRPr sz="744"/>
            </a:lvl8pPr>
            <a:lvl9pPr marL="3023829" indent="0">
              <a:buNone/>
              <a:defRPr sz="744"/>
            </a:lvl9pPr>
          </a:lstStyle>
          <a:p>
            <a:pPr lvl="0"/>
            <a:r>
              <a:rPr lang="cs-CZ" smtClean="0"/>
              <a:t>Kliknutím lze upravit styly předlohy textu.</a:t>
            </a:r>
          </a:p>
        </p:txBody>
      </p:sp>
      <p:sp>
        <p:nvSpPr>
          <p:cNvPr id="22" name="Text Placeholder 4"/>
          <p:cNvSpPr>
            <a:spLocks noGrp="1"/>
          </p:cNvSpPr>
          <p:nvPr>
            <p:ph type="body" sz="quarter" idx="3"/>
          </p:nvPr>
        </p:nvSpPr>
        <p:spPr>
          <a:xfrm>
            <a:off x="3777751" y="4737201"/>
            <a:ext cx="2423026" cy="635222"/>
          </a:xfrm>
        </p:spPr>
        <p:txBody>
          <a:bodyPr anchor="b">
            <a:noAutofit/>
          </a:bodyPr>
          <a:lstStyle>
            <a:lvl1pPr marL="0" indent="0">
              <a:buNone/>
              <a:defRPr sz="1984"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77979" indent="0">
              <a:buNone/>
              <a:defRPr sz="1653" b="1"/>
            </a:lvl2pPr>
            <a:lvl3pPr marL="755957" indent="0">
              <a:buNone/>
              <a:defRPr sz="1488" b="1"/>
            </a:lvl3pPr>
            <a:lvl4pPr marL="1133936" indent="0">
              <a:buNone/>
              <a:defRPr sz="1323" b="1"/>
            </a:lvl4pPr>
            <a:lvl5pPr marL="1511915" indent="0">
              <a:buNone/>
              <a:defRPr sz="1323" b="1"/>
            </a:lvl5pPr>
            <a:lvl6pPr marL="1889893" indent="0">
              <a:buNone/>
              <a:defRPr sz="1323" b="1"/>
            </a:lvl6pPr>
            <a:lvl7pPr marL="2267872" indent="0">
              <a:buNone/>
              <a:defRPr sz="1323" b="1"/>
            </a:lvl7pPr>
            <a:lvl8pPr marL="2645851" indent="0">
              <a:buNone/>
              <a:defRPr sz="1323" b="1"/>
            </a:lvl8pPr>
            <a:lvl9pPr marL="3023829" indent="0">
              <a:buNone/>
              <a:defRPr sz="1323" b="1"/>
            </a:lvl9pPr>
          </a:lstStyle>
          <a:p>
            <a:pPr lvl="0"/>
            <a:r>
              <a:rPr lang="cs-CZ" smtClean="0"/>
              <a:t>Kliknutím lze upravit styly předlohy textu.</a:t>
            </a:r>
          </a:p>
        </p:txBody>
      </p:sp>
      <p:sp>
        <p:nvSpPr>
          <p:cNvPr id="23" name="Picture Placeholder 2"/>
          <p:cNvSpPr>
            <a:spLocks noGrp="1" noChangeAspect="1"/>
          </p:cNvSpPr>
          <p:nvPr>
            <p:ph type="pic" idx="21"/>
          </p:nvPr>
        </p:nvSpPr>
        <p:spPr>
          <a:xfrm>
            <a:off x="3777750" y="2487212"/>
            <a:ext cx="2423026" cy="167992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323"/>
            </a:lvl1pPr>
            <a:lvl2pPr marL="377979" indent="0">
              <a:buNone/>
              <a:defRPr sz="1323"/>
            </a:lvl2pPr>
            <a:lvl3pPr marL="755957" indent="0">
              <a:buNone/>
              <a:defRPr sz="1323"/>
            </a:lvl3pPr>
            <a:lvl4pPr marL="1133936" indent="0">
              <a:buNone/>
              <a:defRPr sz="1323"/>
            </a:lvl4pPr>
            <a:lvl5pPr marL="1511915" indent="0">
              <a:buNone/>
              <a:defRPr sz="1323"/>
            </a:lvl5pPr>
            <a:lvl6pPr marL="1889893" indent="0">
              <a:buNone/>
              <a:defRPr sz="1323"/>
            </a:lvl6pPr>
            <a:lvl7pPr marL="2267872" indent="0">
              <a:buNone/>
              <a:defRPr sz="1323"/>
            </a:lvl7pPr>
            <a:lvl8pPr marL="2645851" indent="0">
              <a:buNone/>
              <a:defRPr sz="1323"/>
            </a:lvl8pPr>
            <a:lvl9pPr marL="3023829" indent="0">
              <a:buNone/>
              <a:defRPr sz="1323"/>
            </a:lvl9pPr>
          </a:lstStyle>
          <a:p>
            <a:r>
              <a:rPr lang="cs-CZ" smtClean="0"/>
              <a:t>Kliknutím na ikonu přidáte obrázek.</a:t>
            </a:r>
            <a:endParaRPr lang="en-US" dirty="0"/>
          </a:p>
        </p:txBody>
      </p:sp>
      <p:sp>
        <p:nvSpPr>
          <p:cNvPr id="24" name="Text Placeholder 3"/>
          <p:cNvSpPr>
            <a:spLocks noGrp="1"/>
          </p:cNvSpPr>
          <p:nvPr>
            <p:ph type="body" sz="half" idx="19"/>
          </p:nvPr>
        </p:nvSpPr>
        <p:spPr>
          <a:xfrm>
            <a:off x="3776633" y="5372424"/>
            <a:ext cx="2426235" cy="726634"/>
          </a:xfrm>
        </p:spPr>
        <p:txBody>
          <a:bodyPr anchor="t">
            <a:normAutofit/>
          </a:bodyPr>
          <a:lstStyle>
            <a:lvl1pPr marL="0" indent="0">
              <a:buNone/>
              <a:defRPr sz="1157"/>
            </a:lvl1pPr>
            <a:lvl2pPr marL="377979" indent="0">
              <a:buNone/>
              <a:defRPr sz="992"/>
            </a:lvl2pPr>
            <a:lvl3pPr marL="755957" indent="0">
              <a:buNone/>
              <a:defRPr sz="827"/>
            </a:lvl3pPr>
            <a:lvl4pPr marL="1133936" indent="0">
              <a:buNone/>
              <a:defRPr sz="744"/>
            </a:lvl4pPr>
            <a:lvl5pPr marL="1511915" indent="0">
              <a:buNone/>
              <a:defRPr sz="744"/>
            </a:lvl5pPr>
            <a:lvl6pPr marL="1889893" indent="0">
              <a:buNone/>
              <a:defRPr sz="744"/>
            </a:lvl6pPr>
            <a:lvl7pPr marL="2267872" indent="0">
              <a:buNone/>
              <a:defRPr sz="744"/>
            </a:lvl7pPr>
            <a:lvl8pPr marL="2645851" indent="0">
              <a:buNone/>
              <a:defRPr sz="744"/>
            </a:lvl8pPr>
            <a:lvl9pPr marL="3023829" indent="0">
              <a:buNone/>
              <a:defRPr sz="744"/>
            </a:lvl9pPr>
          </a:lstStyle>
          <a:p>
            <a:pPr lvl="0"/>
            <a:r>
              <a:rPr lang="cs-CZ" smtClean="0"/>
              <a:t>Kliknutím lze upravit styly předlohy textu.</a:t>
            </a:r>
          </a:p>
        </p:txBody>
      </p:sp>
      <p:sp>
        <p:nvSpPr>
          <p:cNvPr id="25" name="Text Placeholder 4"/>
          <p:cNvSpPr>
            <a:spLocks noGrp="1"/>
          </p:cNvSpPr>
          <p:nvPr>
            <p:ph type="body" sz="quarter" idx="13"/>
          </p:nvPr>
        </p:nvSpPr>
        <p:spPr>
          <a:xfrm>
            <a:off x="6452794" y="4737201"/>
            <a:ext cx="2424338" cy="635222"/>
          </a:xfrm>
        </p:spPr>
        <p:txBody>
          <a:bodyPr anchor="b">
            <a:noAutofit/>
          </a:bodyPr>
          <a:lstStyle>
            <a:lvl1pPr marL="0" indent="0">
              <a:buNone/>
              <a:defRPr sz="1984"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77979" indent="0">
              <a:buNone/>
              <a:defRPr sz="1653" b="1"/>
            </a:lvl2pPr>
            <a:lvl3pPr marL="755957" indent="0">
              <a:buNone/>
              <a:defRPr sz="1488" b="1"/>
            </a:lvl3pPr>
            <a:lvl4pPr marL="1133936" indent="0">
              <a:buNone/>
              <a:defRPr sz="1323" b="1"/>
            </a:lvl4pPr>
            <a:lvl5pPr marL="1511915" indent="0">
              <a:buNone/>
              <a:defRPr sz="1323" b="1"/>
            </a:lvl5pPr>
            <a:lvl6pPr marL="1889893" indent="0">
              <a:buNone/>
              <a:defRPr sz="1323" b="1"/>
            </a:lvl6pPr>
            <a:lvl7pPr marL="2267872" indent="0">
              <a:buNone/>
              <a:defRPr sz="1323" b="1"/>
            </a:lvl7pPr>
            <a:lvl8pPr marL="2645851" indent="0">
              <a:buNone/>
              <a:defRPr sz="1323" b="1"/>
            </a:lvl8pPr>
            <a:lvl9pPr marL="3023829" indent="0">
              <a:buNone/>
              <a:defRPr sz="1323" b="1"/>
            </a:lvl9pPr>
          </a:lstStyle>
          <a:p>
            <a:pPr lvl="0"/>
            <a:r>
              <a:rPr lang="cs-CZ" smtClean="0"/>
              <a:t>Kliknutím lze upravit styly předlohy textu.</a:t>
            </a:r>
          </a:p>
        </p:txBody>
      </p:sp>
      <p:sp>
        <p:nvSpPr>
          <p:cNvPr id="26" name="Picture Placeholder 2"/>
          <p:cNvSpPr>
            <a:spLocks noGrp="1" noChangeAspect="1"/>
          </p:cNvSpPr>
          <p:nvPr>
            <p:ph type="pic" idx="22"/>
          </p:nvPr>
        </p:nvSpPr>
        <p:spPr>
          <a:xfrm>
            <a:off x="6452793" y="2487212"/>
            <a:ext cx="2424338" cy="167992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323"/>
            </a:lvl1pPr>
            <a:lvl2pPr marL="377979" indent="0">
              <a:buNone/>
              <a:defRPr sz="1323"/>
            </a:lvl2pPr>
            <a:lvl3pPr marL="755957" indent="0">
              <a:buNone/>
              <a:defRPr sz="1323"/>
            </a:lvl3pPr>
            <a:lvl4pPr marL="1133936" indent="0">
              <a:buNone/>
              <a:defRPr sz="1323"/>
            </a:lvl4pPr>
            <a:lvl5pPr marL="1511915" indent="0">
              <a:buNone/>
              <a:defRPr sz="1323"/>
            </a:lvl5pPr>
            <a:lvl6pPr marL="1889893" indent="0">
              <a:buNone/>
              <a:defRPr sz="1323"/>
            </a:lvl6pPr>
            <a:lvl7pPr marL="2267872" indent="0">
              <a:buNone/>
              <a:defRPr sz="1323"/>
            </a:lvl7pPr>
            <a:lvl8pPr marL="2645851" indent="0">
              <a:buNone/>
              <a:defRPr sz="1323"/>
            </a:lvl8pPr>
            <a:lvl9pPr marL="3023829" indent="0">
              <a:buNone/>
              <a:defRPr sz="1323"/>
            </a:lvl9pPr>
          </a:lstStyle>
          <a:p>
            <a:r>
              <a:rPr lang="cs-CZ" smtClean="0"/>
              <a:t>Kliknutím na ikonu přidáte obrázek.</a:t>
            </a:r>
            <a:endParaRPr lang="en-US" dirty="0"/>
          </a:p>
        </p:txBody>
      </p:sp>
      <p:sp>
        <p:nvSpPr>
          <p:cNvPr id="27" name="Text Placeholder 3"/>
          <p:cNvSpPr>
            <a:spLocks noGrp="1"/>
          </p:cNvSpPr>
          <p:nvPr>
            <p:ph type="body" sz="half" idx="20"/>
          </p:nvPr>
        </p:nvSpPr>
        <p:spPr>
          <a:xfrm>
            <a:off x="6452689" y="5372422"/>
            <a:ext cx="2427550" cy="726634"/>
          </a:xfrm>
        </p:spPr>
        <p:txBody>
          <a:bodyPr anchor="t">
            <a:normAutofit/>
          </a:bodyPr>
          <a:lstStyle>
            <a:lvl1pPr marL="0" indent="0">
              <a:buNone/>
              <a:defRPr sz="1157"/>
            </a:lvl1pPr>
            <a:lvl2pPr marL="377979" indent="0">
              <a:buNone/>
              <a:defRPr sz="992"/>
            </a:lvl2pPr>
            <a:lvl3pPr marL="755957" indent="0">
              <a:buNone/>
              <a:defRPr sz="827"/>
            </a:lvl3pPr>
            <a:lvl4pPr marL="1133936" indent="0">
              <a:buNone/>
              <a:defRPr sz="744"/>
            </a:lvl4pPr>
            <a:lvl5pPr marL="1511915" indent="0">
              <a:buNone/>
              <a:defRPr sz="744"/>
            </a:lvl5pPr>
            <a:lvl6pPr marL="1889893" indent="0">
              <a:buNone/>
              <a:defRPr sz="744"/>
            </a:lvl6pPr>
            <a:lvl7pPr marL="2267872" indent="0">
              <a:buNone/>
              <a:defRPr sz="744"/>
            </a:lvl7pPr>
            <a:lvl8pPr marL="2645851" indent="0">
              <a:buNone/>
              <a:defRPr sz="744"/>
            </a:lvl8pPr>
            <a:lvl9pPr marL="3023829" indent="0">
              <a:buNone/>
              <a:defRPr sz="744"/>
            </a:lvl9pPr>
          </a:lstStyle>
          <a:p>
            <a:pPr lvl="0"/>
            <a:r>
              <a:rPr lang="cs-CZ" smtClean="0"/>
              <a:t>Kliknutím lze upravit styly předlohy textu.</a:t>
            </a:r>
          </a:p>
        </p:txBody>
      </p:sp>
      <p:sp>
        <p:nvSpPr>
          <p:cNvPr id="3" name="Date Placeholder 2"/>
          <p:cNvSpPr>
            <a:spLocks noGrp="1"/>
          </p:cNvSpPr>
          <p:nvPr>
            <p:ph type="dt" sz="half" idx="10"/>
          </p:nvPr>
        </p:nvSpPr>
        <p:spPr/>
        <p:txBody>
          <a:bodyPr/>
          <a:lstStyle/>
          <a:p>
            <a:fld id="{0D5A53AF-48EA-489D-8260-9DCAB666386A}" type="datetimeFigureOut">
              <a:rPr lang="en-US" smtClean="0"/>
              <a:pPr/>
              <a:t>3/11/2014</a:t>
            </a:fld>
            <a:endParaRPr lang="en-US" dirty="0"/>
          </a:p>
        </p:txBody>
      </p:sp>
      <p:sp>
        <p:nvSpPr>
          <p:cNvPr id="4" name="Footer Placeholder 3"/>
          <p:cNvSpPr>
            <a:spLocks noGrp="1"/>
          </p:cNvSpPr>
          <p:nvPr>
            <p:ph type="ftr" sz="quarter" idx="11"/>
          </p:nvPr>
        </p:nvSpPr>
        <p:spPr/>
        <p:txBody>
          <a:bodyPr/>
          <a:lstStyle/>
          <a:p>
            <a:r>
              <a:rPr lang="en-US" smtClean="0"/>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937067140"/>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smtClean="0"/>
              <a:pPr/>
              <a:t>3/11/2014</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339054815"/>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13948" y="402483"/>
            <a:ext cx="2173635" cy="640647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693044" y="402483"/>
            <a:ext cx="6394896" cy="640647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smtClean="0"/>
              <a:pPr/>
              <a:t>3/11/2014</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xmlns="" val="957727504"/>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microsoft.com/office/2007/relationships/hdphoto" Target="../media/hdphoto1.wdp"/><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cstate="print">
            <a:lum/>
            <a:extLst>
              <a:ext uri="{BEBA8EAE-BF5A-486C-A8C5-ECC9F3942E4B}">
                <a14:imgProps xmlns:a14="http://schemas.microsoft.com/office/drawing/2010/main" xmlns="">
                  <a14:imgLayer r:embed="rId20">
                    <a14:imgEffect>
                      <a14:artisticPastelsSmooth/>
                    </a14:imgEffect>
                  </a14:imgLayer>
                </a14:imgProps>
              </a:ext>
            </a:extLst>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93043" y="402484"/>
            <a:ext cx="8694539" cy="146118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926042" y="2012414"/>
            <a:ext cx="8461540" cy="4796544"/>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93043" y="7006700"/>
            <a:ext cx="2268141" cy="402483"/>
          </a:xfrm>
          <a:prstGeom prst="rect">
            <a:avLst/>
          </a:prstGeom>
        </p:spPr>
        <p:txBody>
          <a:bodyPr vert="horz" lIns="91440" tIns="45720" rIns="91440" bIns="45720" rtlCol="0" anchor="ctr"/>
          <a:lstStyle>
            <a:lvl1pPr algn="l">
              <a:defRPr sz="992">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lvl="0"/>
            <a:endParaRPr lang="cs-CZ"/>
          </a:p>
        </p:txBody>
      </p:sp>
      <p:sp>
        <p:nvSpPr>
          <p:cNvPr id="5" name="Footer Placeholder 4"/>
          <p:cNvSpPr>
            <a:spLocks noGrp="1"/>
          </p:cNvSpPr>
          <p:nvPr>
            <p:ph type="ftr" sz="quarter" idx="3"/>
          </p:nvPr>
        </p:nvSpPr>
        <p:spPr>
          <a:xfrm>
            <a:off x="3339207" y="7006700"/>
            <a:ext cx="3402211" cy="402483"/>
          </a:xfrm>
          <a:prstGeom prst="rect">
            <a:avLst/>
          </a:prstGeom>
        </p:spPr>
        <p:txBody>
          <a:bodyPr vert="horz" lIns="91440" tIns="45720" rIns="91440" bIns="45720" rtlCol="0" anchor="ctr"/>
          <a:lstStyle>
            <a:lvl1pPr algn="ctr">
              <a:defRPr sz="992">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lvl="0"/>
            <a:endParaRPr lang="cs-CZ"/>
          </a:p>
        </p:txBody>
      </p:sp>
      <p:sp>
        <p:nvSpPr>
          <p:cNvPr id="6" name="Slide Number Placeholder 5"/>
          <p:cNvSpPr>
            <a:spLocks noGrp="1"/>
          </p:cNvSpPr>
          <p:nvPr>
            <p:ph type="sldNum" sz="quarter" idx="4"/>
          </p:nvPr>
        </p:nvSpPr>
        <p:spPr>
          <a:xfrm>
            <a:off x="7119441" y="7006700"/>
            <a:ext cx="2268141" cy="402483"/>
          </a:xfrm>
          <a:prstGeom prst="rect">
            <a:avLst/>
          </a:prstGeom>
        </p:spPr>
        <p:txBody>
          <a:bodyPr vert="horz" lIns="91440" tIns="45720" rIns="91440" bIns="45720" rtlCol="0" anchor="ctr"/>
          <a:lstStyle>
            <a:lvl1pPr algn="r">
              <a:defRPr sz="992">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lvl="0"/>
            <a:fld id="{EAF1B28C-CB16-403A-992B-17D1B568F2E2}" type="slidenum">
              <a:rPr lang="cs-CZ" smtClean="0"/>
              <a:pPr lvl="0"/>
              <a:t>‹#›</a:t>
            </a:fld>
            <a:endParaRPr lang="cs-CZ"/>
          </a:p>
        </p:txBody>
      </p:sp>
    </p:spTree>
    <p:extLst>
      <p:ext uri="{BB962C8B-B14F-4D97-AF65-F5344CB8AC3E}">
        <p14:creationId xmlns:p14="http://schemas.microsoft.com/office/powerpoint/2010/main" xmlns="" val="2848866215"/>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xStyles>
    <p:titleStyle>
      <a:lvl1pPr algn="l" defTabSz="755957" rtl="0" eaLnBrk="1" latinLnBrk="0" hangingPunct="1">
        <a:lnSpc>
          <a:spcPct val="90000"/>
        </a:lnSpc>
        <a:spcBef>
          <a:spcPct val="0"/>
        </a:spcBef>
        <a:buNone/>
        <a:defRPr sz="4850" b="0" kern="1200">
          <a:gradFill flip="none" rotWithShape="1">
            <a:gsLst>
              <a:gs pos="28000">
                <a:schemeClr val="tx1">
                  <a:lumMod val="93000"/>
                </a:schemeClr>
              </a:gs>
              <a:gs pos="0">
                <a:schemeClr val="bg1">
                  <a:lumMod val="13000"/>
                  <a:lumOff val="87000"/>
                </a:schemeClr>
              </a:gs>
              <a:gs pos="100000">
                <a:schemeClr val="tx2">
                  <a:lumMod val="0"/>
                  <a:lumOff val="100000"/>
                </a:schemeClr>
              </a:gs>
            </a:gsLst>
            <a:lin ang="4800000" scaled="0"/>
            <a:tileRect/>
          </a:gradFill>
          <a:latin typeface="+mj-lt"/>
          <a:ea typeface="+mj-ea"/>
          <a:cs typeface="+mj-cs"/>
        </a:defRPr>
      </a:lvl1pPr>
    </p:titleStyle>
    <p:bodyStyle>
      <a:lvl1pPr marL="188989" indent="-188989" algn="l" defTabSz="755957" rtl="0" eaLnBrk="1" latinLnBrk="0" hangingPunct="1">
        <a:lnSpc>
          <a:spcPct val="90000"/>
        </a:lnSpc>
        <a:spcBef>
          <a:spcPts val="827"/>
        </a:spcBef>
        <a:buFont typeface="Arial" panose="020B0604020202020204" pitchFamily="34" charset="0"/>
        <a:buChar char="•"/>
        <a:defRPr sz="2646"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1pPr>
      <a:lvl2pPr marL="566968" indent="-188989" algn="l" defTabSz="755957" rtl="0" eaLnBrk="1" latinLnBrk="0" hangingPunct="1">
        <a:lnSpc>
          <a:spcPct val="90000"/>
        </a:lnSpc>
        <a:spcBef>
          <a:spcPts val="413"/>
        </a:spcBef>
        <a:buFont typeface="Arial" panose="020B0604020202020204" pitchFamily="34" charset="0"/>
        <a:buChar char="•"/>
        <a:defRPr sz="2205"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2pPr>
      <a:lvl3pPr marL="944947" indent="-188989" algn="l" defTabSz="755957" rtl="0" eaLnBrk="1" latinLnBrk="0" hangingPunct="1">
        <a:lnSpc>
          <a:spcPct val="90000"/>
        </a:lnSpc>
        <a:spcBef>
          <a:spcPts val="413"/>
        </a:spcBef>
        <a:buFont typeface="Arial" panose="020B0604020202020204" pitchFamily="34" charset="0"/>
        <a:buChar char="•"/>
        <a:defRPr sz="1764"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3pPr>
      <a:lvl4pPr marL="1322925" indent="-188989" algn="l" defTabSz="755957" rtl="0" eaLnBrk="1" latinLnBrk="0" hangingPunct="1">
        <a:lnSpc>
          <a:spcPct val="90000"/>
        </a:lnSpc>
        <a:spcBef>
          <a:spcPts val="413"/>
        </a:spcBef>
        <a:buFont typeface="Arial" panose="020B0604020202020204" pitchFamily="34" charset="0"/>
        <a:buChar char="•"/>
        <a:defRPr sz="1543"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4pPr>
      <a:lvl5pPr marL="1700904" indent="-188989" algn="l" defTabSz="755957" rtl="0" eaLnBrk="1" latinLnBrk="0" hangingPunct="1">
        <a:lnSpc>
          <a:spcPct val="90000"/>
        </a:lnSpc>
        <a:spcBef>
          <a:spcPts val="413"/>
        </a:spcBef>
        <a:buFont typeface="Arial" panose="020B0604020202020204" pitchFamily="34" charset="0"/>
        <a:buChar char="•"/>
        <a:defRPr sz="1543"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5pPr>
      <a:lvl6pPr marL="2078883"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861"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840"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819"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57" rtl="0" eaLnBrk="1" latinLnBrk="0" hangingPunct="1">
        <a:defRPr sz="1488" kern="1200">
          <a:solidFill>
            <a:schemeClr val="tx1"/>
          </a:solidFill>
          <a:latin typeface="+mn-lt"/>
          <a:ea typeface="+mn-ea"/>
          <a:cs typeface="+mn-cs"/>
        </a:defRPr>
      </a:lvl1pPr>
      <a:lvl2pPr marL="377979" algn="l" defTabSz="755957" rtl="0" eaLnBrk="1" latinLnBrk="0" hangingPunct="1">
        <a:defRPr sz="1488" kern="1200">
          <a:solidFill>
            <a:schemeClr val="tx1"/>
          </a:solidFill>
          <a:latin typeface="+mn-lt"/>
          <a:ea typeface="+mn-ea"/>
          <a:cs typeface="+mn-cs"/>
        </a:defRPr>
      </a:lvl2pPr>
      <a:lvl3pPr marL="755957" algn="l" defTabSz="755957" rtl="0" eaLnBrk="1" latinLnBrk="0" hangingPunct="1">
        <a:defRPr sz="1488" kern="1200">
          <a:solidFill>
            <a:schemeClr val="tx1"/>
          </a:solidFill>
          <a:latin typeface="+mn-lt"/>
          <a:ea typeface="+mn-ea"/>
          <a:cs typeface="+mn-cs"/>
        </a:defRPr>
      </a:lvl3pPr>
      <a:lvl4pPr marL="1133936" algn="l" defTabSz="755957" rtl="0" eaLnBrk="1" latinLnBrk="0" hangingPunct="1">
        <a:defRPr sz="1488" kern="1200">
          <a:solidFill>
            <a:schemeClr val="tx1"/>
          </a:solidFill>
          <a:latin typeface="+mn-lt"/>
          <a:ea typeface="+mn-ea"/>
          <a:cs typeface="+mn-cs"/>
        </a:defRPr>
      </a:lvl4pPr>
      <a:lvl5pPr marL="1511915" algn="l" defTabSz="755957" rtl="0" eaLnBrk="1" latinLnBrk="0" hangingPunct="1">
        <a:defRPr sz="1488" kern="1200">
          <a:solidFill>
            <a:schemeClr val="tx1"/>
          </a:solidFill>
          <a:latin typeface="+mn-lt"/>
          <a:ea typeface="+mn-ea"/>
          <a:cs typeface="+mn-cs"/>
        </a:defRPr>
      </a:lvl5pPr>
      <a:lvl6pPr marL="1889893" algn="l" defTabSz="755957" rtl="0" eaLnBrk="1" latinLnBrk="0" hangingPunct="1">
        <a:defRPr sz="1488" kern="1200">
          <a:solidFill>
            <a:schemeClr val="tx1"/>
          </a:solidFill>
          <a:latin typeface="+mn-lt"/>
          <a:ea typeface="+mn-ea"/>
          <a:cs typeface="+mn-cs"/>
        </a:defRPr>
      </a:lvl6pPr>
      <a:lvl7pPr marL="2267872" algn="l" defTabSz="755957" rtl="0" eaLnBrk="1" latinLnBrk="0" hangingPunct="1">
        <a:defRPr sz="1488" kern="1200">
          <a:solidFill>
            <a:schemeClr val="tx1"/>
          </a:solidFill>
          <a:latin typeface="+mn-lt"/>
          <a:ea typeface="+mn-ea"/>
          <a:cs typeface="+mn-cs"/>
        </a:defRPr>
      </a:lvl7pPr>
      <a:lvl8pPr marL="2645851" algn="l" defTabSz="755957" rtl="0" eaLnBrk="1" latinLnBrk="0" hangingPunct="1">
        <a:defRPr sz="1488" kern="1200">
          <a:solidFill>
            <a:schemeClr val="tx1"/>
          </a:solidFill>
          <a:latin typeface="+mn-lt"/>
          <a:ea typeface="+mn-ea"/>
          <a:cs typeface="+mn-cs"/>
        </a:defRPr>
      </a:lvl8pPr>
      <a:lvl9pPr marL="3023829" algn="l" defTabSz="755957"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Zástupný symbol pro obsah 8"/>
          <p:cNvGraphicFramePr>
            <a:graphicFrameLocks noGrp="1"/>
          </p:cNvGraphicFramePr>
          <p:nvPr>
            <p:ph idx="1"/>
            <p:extLst>
              <p:ext uri="{D42A27DB-BD31-4B8C-83A1-F6EECF244321}">
                <p14:modId xmlns:p14="http://schemas.microsoft.com/office/powerpoint/2010/main" xmlns="" val="1807140808"/>
              </p:ext>
            </p:extLst>
          </p:nvPr>
        </p:nvGraphicFramePr>
        <p:xfrm>
          <a:off x="912787" y="2430455"/>
          <a:ext cx="8493177" cy="2572390"/>
        </p:xfrm>
        <a:graphic>
          <a:graphicData uri="http://schemas.openxmlformats.org/drawingml/2006/table">
            <a:tbl>
              <a:tblPr/>
              <a:tblGrid>
                <a:gridCol w="2801133"/>
                <a:gridCol w="5692044"/>
              </a:tblGrid>
              <a:tr h="598474">
                <a:tc>
                  <a:txBody>
                    <a:bodyPr/>
                    <a:lstStyle/>
                    <a:p>
                      <a:pPr algn="l" fontAlgn="ctr"/>
                      <a:r>
                        <a:rPr lang="cs-CZ" sz="2000" b="1" i="1" u="none" strike="noStrike" dirty="0">
                          <a:solidFill>
                            <a:schemeClr val="tx1"/>
                          </a:solidFill>
                          <a:effectLst/>
                          <a:latin typeface="Calibri"/>
                        </a:rPr>
                        <a:t>NÁZEV ŠKOLY:</a:t>
                      </a:r>
                    </a:p>
                  </a:txBody>
                  <a:tcPr marL="10500" marR="10500" marT="1050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cs-CZ" sz="1800" b="1" i="0" u="none" strike="noStrike" dirty="0">
                          <a:solidFill>
                            <a:schemeClr val="tx1"/>
                          </a:solidFill>
                          <a:effectLst/>
                          <a:latin typeface="Calibri"/>
                        </a:rPr>
                        <a:t>GYMNÁZIUM JOSEFA JUNGMANNA, LITOMĚŘICE, </a:t>
                      </a:r>
                      <a:endParaRPr lang="cs-CZ" sz="1800" b="1" i="0" u="none" strike="noStrike" dirty="0" smtClean="0">
                        <a:solidFill>
                          <a:schemeClr val="tx1"/>
                        </a:solidFill>
                        <a:effectLst/>
                        <a:latin typeface="Calibri"/>
                      </a:endParaRPr>
                    </a:p>
                    <a:p>
                      <a:pPr algn="l" fontAlgn="b"/>
                      <a:r>
                        <a:rPr lang="cs-CZ" sz="1800" b="1" i="0" u="none" strike="noStrike" dirty="0" smtClean="0">
                          <a:solidFill>
                            <a:schemeClr val="tx1"/>
                          </a:solidFill>
                          <a:effectLst/>
                          <a:latin typeface="Calibri"/>
                        </a:rPr>
                        <a:t>Svojsíkova </a:t>
                      </a:r>
                      <a:r>
                        <a:rPr lang="cs-CZ" sz="1800" b="1" i="0" u="none" strike="noStrike" dirty="0">
                          <a:solidFill>
                            <a:schemeClr val="tx1"/>
                          </a:solidFill>
                          <a:effectLst/>
                          <a:latin typeface="Calibri"/>
                        </a:rPr>
                        <a:t>1, </a:t>
                      </a:r>
                      <a:r>
                        <a:rPr lang="cs-CZ" sz="1800" b="1" i="0" u="none" strike="noStrike" dirty="0" smtClean="0">
                          <a:solidFill>
                            <a:schemeClr val="tx1"/>
                          </a:solidFill>
                          <a:effectLst/>
                          <a:latin typeface="Calibri"/>
                        </a:rPr>
                        <a:t>příspěvková</a:t>
                      </a:r>
                      <a:r>
                        <a:rPr lang="cs-CZ" sz="1800" b="1" i="0" u="none" strike="noStrike" baseline="0" dirty="0" smtClean="0">
                          <a:solidFill>
                            <a:schemeClr val="tx1"/>
                          </a:solidFill>
                          <a:effectLst/>
                          <a:latin typeface="Calibri"/>
                        </a:rPr>
                        <a:t> </a:t>
                      </a:r>
                      <a:r>
                        <a:rPr lang="cs-CZ" sz="1800" b="1" i="0" u="none" strike="noStrike" dirty="0" smtClean="0">
                          <a:solidFill>
                            <a:schemeClr val="tx1"/>
                          </a:solidFill>
                          <a:effectLst/>
                          <a:latin typeface="Calibri"/>
                        </a:rPr>
                        <a:t>organizace</a:t>
                      </a:r>
                      <a:endParaRPr lang="cs-CZ" sz="1800" b="1" i="0" u="none" strike="noStrike" dirty="0">
                        <a:solidFill>
                          <a:schemeClr val="tx1"/>
                        </a:solidFill>
                        <a:effectLst/>
                        <a:latin typeface="Calibri"/>
                      </a:endParaRPr>
                    </a:p>
                  </a:txBody>
                  <a:tcPr marL="10500" marR="10500" marT="1050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35986">
                <a:tc>
                  <a:txBody>
                    <a:bodyPr/>
                    <a:lstStyle/>
                    <a:p>
                      <a:pPr algn="l" fontAlgn="b"/>
                      <a:r>
                        <a:rPr lang="cs-CZ" sz="2000" b="1" i="1" u="none" strike="noStrike" dirty="0">
                          <a:solidFill>
                            <a:schemeClr val="tx1"/>
                          </a:solidFill>
                          <a:effectLst/>
                          <a:latin typeface="Calibri"/>
                        </a:rPr>
                        <a:t>ČÍSLO PROJEKTU:</a:t>
                      </a:r>
                    </a:p>
                  </a:txBody>
                  <a:tcPr marL="10500" marR="10500" marT="1050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cs-CZ" sz="1800" b="1" i="0" u="none" strike="noStrike" dirty="0">
                          <a:solidFill>
                            <a:schemeClr val="tx1"/>
                          </a:solidFill>
                          <a:effectLst/>
                          <a:latin typeface="Calibri"/>
                        </a:rPr>
                        <a:t>CZ.1.07/1.5.00/34.1082</a:t>
                      </a:r>
                    </a:p>
                  </a:txBody>
                  <a:tcPr marL="10500" marR="10500" marT="1050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25486">
                <a:tc>
                  <a:txBody>
                    <a:bodyPr/>
                    <a:lstStyle/>
                    <a:p>
                      <a:pPr algn="l" fontAlgn="b"/>
                      <a:r>
                        <a:rPr lang="cs-CZ" sz="2000" b="1" i="1" u="none" strike="noStrike" dirty="0">
                          <a:solidFill>
                            <a:schemeClr val="tx1"/>
                          </a:solidFill>
                          <a:effectLst/>
                          <a:latin typeface="Calibri"/>
                        </a:rPr>
                        <a:t>NÁZEV MATERIÁLU:</a:t>
                      </a:r>
                    </a:p>
                  </a:txBody>
                  <a:tcPr marL="10500" marR="10500" marT="10500" marB="0" anchor="b">
                    <a:lnL w="1270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buClr>
                          <a:srgbClr val="000000"/>
                        </a:buClr>
                        <a:buSzPts val="1600"/>
                        <a:buFont typeface="Calibri"/>
                        <a:buNone/>
                      </a:pPr>
                      <a:r>
                        <a:rPr lang="cs-CZ" sz="1800" b="1" i="0" u="none" strike="noStrike" dirty="0" smtClean="0">
                          <a:solidFill>
                            <a:schemeClr val="tx1"/>
                          </a:solidFill>
                          <a:effectLst/>
                          <a:latin typeface="Calibri"/>
                        </a:rPr>
                        <a:t>VY_32_INOVACE_1C_15_Hybridizace,</a:t>
                      </a:r>
                      <a:r>
                        <a:rPr lang="cs-CZ" sz="1800" b="1" i="0" u="none" strike="noStrike" baseline="0" dirty="0" smtClean="0">
                          <a:solidFill>
                            <a:schemeClr val="tx1"/>
                          </a:solidFill>
                          <a:effectLst/>
                          <a:latin typeface="Calibri"/>
                        </a:rPr>
                        <a:t> </a:t>
                      </a:r>
                      <a:r>
                        <a:rPr lang="cs-CZ" sz="1800" b="1" i="0" u="none" strike="noStrike" baseline="0" dirty="0" err="1" smtClean="0">
                          <a:solidFill>
                            <a:schemeClr val="tx1"/>
                          </a:solidFill>
                          <a:effectLst/>
                          <a:latin typeface="Calibri"/>
                        </a:rPr>
                        <a:t>dihybridismus</a:t>
                      </a:r>
                      <a:endParaRPr lang="cs-CZ" sz="1800" b="1" i="0" u="none" strike="noStrike" dirty="0">
                        <a:solidFill>
                          <a:schemeClr val="tx1"/>
                        </a:solidFill>
                        <a:effectLst/>
                        <a:latin typeface="Calibri"/>
                      </a:endParaRPr>
                    </a:p>
                  </a:txBody>
                  <a:tcPr marL="10500" marR="10500" marT="1050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25486">
                <a:tc>
                  <a:txBody>
                    <a:bodyPr/>
                    <a:lstStyle/>
                    <a:p>
                      <a:pPr algn="l" fontAlgn="b"/>
                      <a:r>
                        <a:rPr lang="cs-CZ" sz="2000" b="1" i="1" u="none" strike="noStrike" dirty="0">
                          <a:solidFill>
                            <a:schemeClr val="tx1"/>
                          </a:solidFill>
                          <a:effectLst/>
                          <a:latin typeface="Calibri"/>
                        </a:rPr>
                        <a:t>TÉMA SADY:</a:t>
                      </a:r>
                    </a:p>
                  </a:txBody>
                  <a:tcPr marL="10500" marR="10500" marT="10500" marB="0" anchor="b">
                    <a:lnL w="1270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cs-CZ" sz="1800" b="1" i="0" u="none" strike="noStrike" dirty="0" smtClean="0">
                          <a:solidFill>
                            <a:schemeClr val="tx1"/>
                          </a:solidFill>
                          <a:effectLst/>
                          <a:latin typeface="Calibri"/>
                        </a:rPr>
                        <a:t>Genetika I.</a:t>
                      </a:r>
                      <a:endParaRPr lang="cs-CZ" sz="1800" b="1" i="0" u="none" strike="noStrike" dirty="0">
                        <a:solidFill>
                          <a:schemeClr val="tx1"/>
                        </a:solidFill>
                        <a:effectLst/>
                        <a:latin typeface="Calibri"/>
                      </a:endParaRPr>
                    </a:p>
                  </a:txBody>
                  <a:tcPr marL="10500" marR="10500" marT="10500" marB="0" anchor="b">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25486">
                <a:tc>
                  <a:txBody>
                    <a:bodyPr/>
                    <a:lstStyle/>
                    <a:p>
                      <a:pPr algn="l" fontAlgn="b"/>
                      <a:r>
                        <a:rPr lang="cs-CZ" sz="2000" b="1" i="1" u="none" strike="noStrike" dirty="0">
                          <a:solidFill>
                            <a:schemeClr val="tx1"/>
                          </a:solidFill>
                          <a:effectLst/>
                          <a:latin typeface="Calibri"/>
                        </a:rPr>
                        <a:t>ROČNÍK:</a:t>
                      </a:r>
                    </a:p>
                  </a:txBody>
                  <a:tcPr marL="10500" marR="10500" marT="10500" marB="0" anchor="b">
                    <a:lnL w="1270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cs-CZ" sz="1800" b="1" i="0" u="none" strike="noStrike" dirty="0">
                          <a:solidFill>
                            <a:schemeClr val="tx1"/>
                          </a:solidFill>
                          <a:effectLst/>
                          <a:latin typeface="Calibri"/>
                        </a:rPr>
                        <a:t>4</a:t>
                      </a:r>
                      <a:r>
                        <a:rPr lang="cs-CZ" sz="1800" b="1" i="0" u="none" strike="noStrike" dirty="0" smtClean="0">
                          <a:solidFill>
                            <a:schemeClr val="tx1"/>
                          </a:solidFill>
                          <a:effectLst/>
                          <a:latin typeface="Calibri"/>
                        </a:rPr>
                        <a:t>.ročník</a:t>
                      </a:r>
                      <a:r>
                        <a:rPr lang="cs-CZ" sz="1800" b="1" i="0" u="none" strike="noStrike" dirty="0">
                          <a:solidFill>
                            <a:schemeClr val="tx1"/>
                          </a:solidFill>
                          <a:effectLst/>
                          <a:latin typeface="Calibri"/>
                        </a:rPr>
                        <a:t>, </a:t>
                      </a:r>
                      <a:r>
                        <a:rPr lang="cs-CZ" sz="1800" b="1" i="0" u="none" strike="noStrike" dirty="0" smtClean="0">
                          <a:solidFill>
                            <a:schemeClr val="tx1"/>
                          </a:solidFill>
                          <a:effectLst/>
                          <a:latin typeface="Calibri"/>
                        </a:rPr>
                        <a:t>oktáva</a:t>
                      </a:r>
                      <a:endParaRPr lang="cs-CZ" sz="1800" b="1" i="0" u="none" strike="noStrike" dirty="0">
                        <a:solidFill>
                          <a:schemeClr val="tx1"/>
                        </a:solidFill>
                        <a:effectLst/>
                        <a:latin typeface="Calibri"/>
                      </a:endParaRPr>
                    </a:p>
                  </a:txBody>
                  <a:tcPr marL="10500" marR="10500" marT="10500" marB="0" anchor="b">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25486">
                <a:tc>
                  <a:txBody>
                    <a:bodyPr/>
                    <a:lstStyle/>
                    <a:p>
                      <a:pPr algn="l" fontAlgn="b"/>
                      <a:r>
                        <a:rPr lang="cs-CZ" sz="2000" b="1" i="1" u="none" strike="noStrike" dirty="0">
                          <a:solidFill>
                            <a:schemeClr val="tx1"/>
                          </a:solidFill>
                          <a:effectLst/>
                          <a:latin typeface="Calibri"/>
                        </a:rPr>
                        <a:t>DATUM VZNIKU:</a:t>
                      </a:r>
                    </a:p>
                  </a:txBody>
                  <a:tcPr marL="10500" marR="10500" marT="10500" marB="0" anchor="b">
                    <a:lnL w="1270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cs-CZ" sz="1800" b="1" i="0" u="none" strike="noStrike" dirty="0" smtClean="0">
                          <a:solidFill>
                            <a:schemeClr val="tx1"/>
                          </a:solidFill>
                          <a:effectLst/>
                          <a:latin typeface="Calibri"/>
                        </a:rPr>
                        <a:t>září 2013</a:t>
                      </a:r>
                      <a:endParaRPr lang="cs-CZ" sz="1800" b="1" i="0" u="none" strike="noStrike" dirty="0">
                        <a:solidFill>
                          <a:schemeClr val="tx1"/>
                        </a:solidFill>
                        <a:effectLst/>
                        <a:latin typeface="Calibri"/>
                      </a:endParaRPr>
                    </a:p>
                  </a:txBody>
                  <a:tcPr marL="10500" marR="10500" marT="10500" marB="0" anchor="b">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35986">
                <a:tc>
                  <a:txBody>
                    <a:bodyPr/>
                    <a:lstStyle/>
                    <a:p>
                      <a:pPr algn="l" fontAlgn="b"/>
                      <a:r>
                        <a:rPr lang="cs-CZ" sz="2000" b="1" i="1" u="none" strike="noStrike" dirty="0">
                          <a:solidFill>
                            <a:schemeClr val="tx1"/>
                          </a:solidFill>
                          <a:effectLst/>
                          <a:latin typeface="Calibri"/>
                        </a:rPr>
                        <a:t>AUTOR:</a:t>
                      </a:r>
                    </a:p>
                  </a:txBody>
                  <a:tcPr marL="10500" marR="10500" marT="10500" marB="0" anchor="b">
                    <a:lnL w="1270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cs-CZ" sz="1800" b="1" i="0" u="none" strike="noStrike" smtClean="0">
                          <a:solidFill>
                            <a:schemeClr val="tx1"/>
                          </a:solidFill>
                          <a:effectLst/>
                          <a:latin typeface="Calibri"/>
                        </a:rPr>
                        <a:t>Markéta</a:t>
                      </a:r>
                      <a:r>
                        <a:rPr lang="cs-CZ" sz="1800" b="1" i="0" u="none" strike="noStrike" baseline="0" smtClean="0">
                          <a:solidFill>
                            <a:schemeClr val="tx1"/>
                          </a:solidFill>
                          <a:effectLst/>
                          <a:latin typeface="Calibri"/>
                        </a:rPr>
                        <a:t> Fialová</a:t>
                      </a:r>
                      <a:endParaRPr lang="cs-CZ" sz="1800" b="1" i="0" u="none" strike="noStrike" dirty="0">
                        <a:solidFill>
                          <a:schemeClr val="tx1"/>
                        </a:solidFill>
                        <a:effectLst/>
                        <a:latin typeface="Calibri"/>
                      </a:endParaRPr>
                    </a:p>
                  </a:txBody>
                  <a:tcPr marL="10500" marR="10500" marT="10500" marB="0" anchor="b">
                    <a:lnL>
                      <a:noFill/>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10" name="Obrázek 4"/>
          <p:cNvPicPr>
            <a:picLocks noChangeAspect="1"/>
          </p:cNvPicPr>
          <p:nvPr/>
        </p:nvPicPr>
        <p:blipFill>
          <a:blip r:embed="rId3" cstate="print"/>
          <a:srcRect/>
          <a:stretch>
            <a:fillRect/>
          </a:stretch>
        </p:blipFill>
        <p:spPr bwMode="auto">
          <a:xfrm>
            <a:off x="2341546" y="5602038"/>
            <a:ext cx="5960244" cy="1153201"/>
          </a:xfrm>
          <a:prstGeom prst="rect">
            <a:avLst/>
          </a:prstGeom>
          <a:noFill/>
          <a:ln w="9525">
            <a:noFill/>
            <a:miter lim="800000"/>
            <a:headEnd/>
            <a:tailEnd/>
          </a:ln>
        </p:spPr>
      </p:pic>
      <p:pic>
        <p:nvPicPr>
          <p:cNvPr id="11" name="Obrázek 10"/>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4246557" y="446067"/>
            <a:ext cx="1460003" cy="1508134"/>
          </a:xfrm>
          <a:prstGeom prst="rect">
            <a:avLst/>
          </a:prstGeom>
        </p:spPr>
      </p:pic>
    </p:spTree>
    <p:extLst>
      <p:ext uri="{BB962C8B-B14F-4D97-AF65-F5344CB8AC3E}">
        <p14:creationId xmlns:p14="http://schemas.microsoft.com/office/powerpoint/2010/main" xmlns="" val="781899342"/>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outerShdw blurRad="38100" dist="38100" dir="2700000" algn="tl">
                    <a:srgbClr val="000000">
                      <a:alpha val="43137"/>
                    </a:srgbClr>
                  </a:outerShdw>
                </a:effectLst>
              </a:rPr>
              <a:t>Anotace</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lnSpcReduction="10000"/>
          </a:bodyPr>
          <a:lstStyle/>
          <a:p>
            <a:pPr>
              <a:buFont typeface="Wingdings" panose="05000000000000000000" pitchFamily="2" charset="2"/>
              <a:buChar char="Ø"/>
            </a:pPr>
            <a:r>
              <a:rPr lang="cs-CZ" dirty="0" smtClean="0"/>
              <a:t> </a:t>
            </a:r>
            <a:r>
              <a:rPr lang="cs-CZ" dirty="0"/>
              <a:t>prezentace je určena pro výuku genetiky v hodinách biologie a biologického semináře ve 3. a 4.ročníku gymnázia (a odpovídajících ročnících víceletého gymnázia)</a:t>
            </a:r>
          </a:p>
          <a:p>
            <a:pPr>
              <a:buFont typeface="Wingdings" panose="05000000000000000000" pitchFamily="2" charset="2"/>
              <a:buChar char="Ø"/>
            </a:pPr>
            <a:r>
              <a:rPr lang="cs-CZ" dirty="0" smtClean="0"/>
              <a:t> </a:t>
            </a:r>
            <a:r>
              <a:rPr lang="cs-CZ" dirty="0"/>
              <a:t>studenti se v prezentaci seznámí s genotypy a fenotypy potomků vzniklých křížením (hybridizací) při sledování </a:t>
            </a:r>
            <a:r>
              <a:rPr lang="cs-CZ" dirty="0" smtClean="0"/>
              <a:t>dvou a více znaků (</a:t>
            </a:r>
            <a:r>
              <a:rPr lang="cs-CZ" dirty="0" err="1" smtClean="0"/>
              <a:t>dihybridismus</a:t>
            </a:r>
            <a:r>
              <a:rPr lang="cs-CZ" dirty="0"/>
              <a:t>); z výsledků těchto křížení byl formulován 3</a:t>
            </a:r>
            <a:r>
              <a:rPr lang="cs-CZ" dirty="0" smtClean="0"/>
              <a:t>. </a:t>
            </a:r>
            <a:r>
              <a:rPr lang="cs-CZ" dirty="0"/>
              <a:t>Mendelův zákon</a:t>
            </a:r>
          </a:p>
          <a:p>
            <a:pPr>
              <a:buFont typeface="Wingdings" panose="05000000000000000000" pitchFamily="2" charset="2"/>
              <a:buChar char="Ø"/>
            </a:pPr>
            <a:r>
              <a:rPr lang="cs-CZ" dirty="0"/>
              <a:t> závěr prezentace je doplněn opakováním a možností procvičení při řešení jednoduchých příkladů</a:t>
            </a:r>
          </a:p>
          <a:p>
            <a:pPr>
              <a:buFont typeface="Wingdings" panose="05000000000000000000" pitchFamily="2" charset="2"/>
              <a:buChar char="Ø"/>
            </a:pPr>
            <a:r>
              <a:rPr lang="cs-CZ" dirty="0"/>
              <a:t> </a:t>
            </a:r>
            <a:r>
              <a:rPr lang="cs-CZ" b="1" i="1" u="sng" dirty="0"/>
              <a:t>klíčová slova: </a:t>
            </a:r>
            <a:r>
              <a:rPr lang="cs-CZ" dirty="0"/>
              <a:t>hybridizace, </a:t>
            </a:r>
            <a:r>
              <a:rPr lang="cs-CZ" dirty="0" err="1" smtClean="0"/>
              <a:t>dihybridismus</a:t>
            </a:r>
            <a:r>
              <a:rPr lang="cs-CZ" dirty="0"/>
              <a:t>, kvalitativní znak, homozygot, heterozygot, dominance, recesivita, autozomální dědičnost, kombinační čtverec, Mendelovy zákony</a:t>
            </a:r>
            <a:endParaRPr lang="cs-CZ" b="1" i="1" u="sng" dirty="0"/>
          </a:p>
          <a:p>
            <a:pPr>
              <a:buFont typeface="Wingdings" panose="05000000000000000000" pitchFamily="2" charset="2"/>
              <a:buChar char="Ø"/>
            </a:pPr>
            <a:endParaRPr lang="cs-CZ" dirty="0"/>
          </a:p>
        </p:txBody>
      </p:sp>
    </p:spTree>
    <p:extLst>
      <p:ext uri="{BB962C8B-B14F-4D97-AF65-F5344CB8AC3E}">
        <p14:creationId xmlns:p14="http://schemas.microsoft.com/office/powerpoint/2010/main" xmlns="" val="3663138187"/>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pPr algn="ctr"/>
            <a:r>
              <a:rPr lang="cs-CZ" b="1" dirty="0" smtClean="0">
                <a:effectLst>
                  <a:outerShdw blurRad="38100" dist="38100" dir="2700000" algn="tl">
                    <a:srgbClr val="000000">
                      <a:alpha val="43137"/>
                    </a:srgbClr>
                  </a:outerShdw>
                </a:effectLst>
              </a:rPr>
              <a:t>HYBRIDIZACE, DIHYBRIDISMUS</a:t>
            </a:r>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3025752100"/>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b="1" dirty="0" smtClean="0">
                <a:effectLst>
                  <a:outerShdw blurRad="38100" dist="38100" dir="2700000" algn="tl">
                    <a:srgbClr val="000000">
                      <a:alpha val="43137"/>
                    </a:srgbClr>
                  </a:outerShdw>
                </a:effectLst>
              </a:rPr>
              <a:t>Hybridizace (= křížení)</a:t>
            </a:r>
            <a:endParaRPr lang="cs-CZ" b="1" dirty="0">
              <a:effectLst>
                <a:outerShdw blurRad="38100" dist="38100" dir="2700000" algn="tl">
                  <a:srgbClr val="000000">
                    <a:alpha val="43137"/>
                  </a:srgbClr>
                </a:outerShdw>
              </a:effectLst>
            </a:endParaRPr>
          </a:p>
        </p:txBody>
      </p:sp>
      <p:sp>
        <p:nvSpPr>
          <p:cNvPr id="4" name="Zástupný symbol pro obsah 3"/>
          <p:cNvSpPr>
            <a:spLocks noGrp="1"/>
          </p:cNvSpPr>
          <p:nvPr>
            <p:ph idx="1"/>
          </p:nvPr>
        </p:nvSpPr>
        <p:spPr/>
        <p:txBody>
          <a:bodyPr/>
          <a:lstStyle/>
          <a:p>
            <a:pPr>
              <a:buFont typeface="Wingdings" panose="05000000000000000000" pitchFamily="2" charset="2"/>
              <a:buChar char="Ø"/>
            </a:pPr>
            <a:r>
              <a:rPr lang="cs-CZ" dirty="0" smtClean="0"/>
              <a:t> jedna </a:t>
            </a:r>
            <a:r>
              <a:rPr lang="cs-CZ" dirty="0"/>
              <a:t>ze základních metod genetiky</a:t>
            </a:r>
            <a:r>
              <a:rPr lang="cs-CZ" dirty="0" smtClean="0"/>
              <a:t> </a:t>
            </a:r>
          </a:p>
          <a:p>
            <a:pPr>
              <a:buFont typeface="Wingdings" panose="05000000000000000000" pitchFamily="2" charset="2"/>
              <a:buChar char="Ø"/>
            </a:pPr>
            <a:r>
              <a:rPr lang="cs-CZ" dirty="0"/>
              <a:t> </a:t>
            </a:r>
            <a:r>
              <a:rPr lang="cs-CZ" b="1" i="1" dirty="0" smtClean="0">
                <a:solidFill>
                  <a:schemeClr val="accent1"/>
                </a:solidFill>
              </a:rPr>
              <a:t>pohlavní </a:t>
            </a:r>
            <a:r>
              <a:rPr lang="cs-CZ" b="1" i="1" dirty="0">
                <a:solidFill>
                  <a:schemeClr val="accent1"/>
                </a:solidFill>
              </a:rPr>
              <a:t>rozmnožování </a:t>
            </a:r>
            <a:r>
              <a:rPr lang="cs-CZ" dirty="0"/>
              <a:t>záměrně vybraných jedinců a sledování znaků jejich </a:t>
            </a:r>
            <a:r>
              <a:rPr lang="cs-CZ" dirty="0" smtClean="0"/>
              <a:t>potomstva</a:t>
            </a:r>
          </a:p>
          <a:p>
            <a:pPr>
              <a:buFont typeface="Wingdings" panose="05000000000000000000" pitchFamily="2" charset="2"/>
              <a:buChar char="Ø"/>
            </a:pPr>
            <a:r>
              <a:rPr lang="cs-CZ" dirty="0"/>
              <a:t> </a:t>
            </a:r>
            <a:r>
              <a:rPr lang="cs-CZ" dirty="0" smtClean="0"/>
              <a:t>umožňuje </a:t>
            </a:r>
            <a:r>
              <a:rPr lang="cs-CZ" b="1" i="1" dirty="0">
                <a:solidFill>
                  <a:schemeClr val="accent1"/>
                </a:solidFill>
              </a:rPr>
              <a:t>vytváření nových odrůd rostlin a plemen </a:t>
            </a:r>
            <a:r>
              <a:rPr lang="cs-CZ" b="1" i="1" dirty="0" smtClean="0">
                <a:solidFill>
                  <a:schemeClr val="accent1"/>
                </a:solidFill>
              </a:rPr>
              <a:t>živočichů</a:t>
            </a:r>
          </a:p>
          <a:p>
            <a:pPr>
              <a:buFont typeface="Wingdings" panose="05000000000000000000" pitchFamily="2" charset="2"/>
              <a:buChar char="Ø"/>
            </a:pPr>
            <a:r>
              <a:rPr lang="cs-CZ" dirty="0"/>
              <a:t> </a:t>
            </a:r>
            <a:r>
              <a:rPr lang="cs-CZ" dirty="0">
                <a:cs typeface="Arial"/>
              </a:rPr>
              <a:t>ve šlechtitelství se tak vybírají vhodní výchozí jedinci, aby bylo dosaženo lepších výsledků (vyšší užitkovost, vyšší </a:t>
            </a:r>
            <a:r>
              <a:rPr lang="cs-CZ" dirty="0" smtClean="0">
                <a:cs typeface="Arial"/>
              </a:rPr>
              <a:t>odolnost)</a:t>
            </a:r>
            <a:endParaRPr lang="cs-CZ" dirty="0"/>
          </a:p>
        </p:txBody>
      </p:sp>
    </p:spTree>
    <p:extLst>
      <p:ext uri="{BB962C8B-B14F-4D97-AF65-F5344CB8AC3E}">
        <p14:creationId xmlns:p14="http://schemas.microsoft.com/office/powerpoint/2010/main" xmlns="" val="228761185"/>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outerShdw blurRad="38100" dist="38100" dir="2700000" algn="tl">
                    <a:srgbClr val="000000">
                      <a:alpha val="43137"/>
                    </a:srgbClr>
                  </a:outerShdw>
                </a:effectLst>
              </a:rPr>
              <a:t>Dědičnost kvalitativních znaků</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pPr lvl="0">
              <a:buFont typeface="Wingdings" panose="05000000000000000000" pitchFamily="2" charset="2"/>
              <a:buChar char="Ø"/>
            </a:pPr>
            <a:r>
              <a:rPr lang="cs-CZ" dirty="0" smtClean="0"/>
              <a:t>  </a:t>
            </a:r>
            <a:r>
              <a:rPr lang="cs-CZ" sz="3200" dirty="0" smtClean="0"/>
              <a:t>kvalitativní </a:t>
            </a:r>
            <a:r>
              <a:rPr lang="cs-CZ" sz="3200" dirty="0"/>
              <a:t>znaky jsou obvykle </a:t>
            </a:r>
            <a:r>
              <a:rPr lang="cs-CZ" sz="3200" b="1" i="1" dirty="0">
                <a:solidFill>
                  <a:schemeClr val="accent1"/>
                </a:solidFill>
              </a:rPr>
              <a:t>podmiňovány jedním genem </a:t>
            </a:r>
            <a:r>
              <a:rPr lang="cs-CZ" sz="3200" dirty="0"/>
              <a:t>(=genem velkého </a:t>
            </a:r>
            <a:r>
              <a:rPr lang="cs-CZ" sz="3200" dirty="0" smtClean="0"/>
              <a:t>účinku),  </a:t>
            </a:r>
            <a:r>
              <a:rPr lang="cs-CZ" sz="3200" b="1" i="1" dirty="0" err="1" smtClean="0">
                <a:solidFill>
                  <a:schemeClr val="accent1"/>
                </a:solidFill>
              </a:rPr>
              <a:t>monogenně</a:t>
            </a:r>
            <a:endParaRPr lang="cs-CZ" sz="3200" b="1" i="1" dirty="0">
              <a:solidFill>
                <a:schemeClr val="accent1"/>
              </a:solidFill>
            </a:endParaRPr>
          </a:p>
          <a:p>
            <a:pPr lvl="0">
              <a:buFont typeface="Wingdings" panose="05000000000000000000" pitchFamily="2" charset="2"/>
              <a:buChar char="Ø"/>
            </a:pPr>
            <a:r>
              <a:rPr lang="cs-CZ" sz="3200" dirty="0" smtClean="0"/>
              <a:t> gen </a:t>
            </a:r>
            <a:r>
              <a:rPr lang="cs-CZ" sz="3200" dirty="0"/>
              <a:t>označujeme písmenem, alely tohoto genu buď velkým nebo malým písmenem</a:t>
            </a:r>
          </a:p>
          <a:p>
            <a:pPr>
              <a:buFont typeface="Wingdings" panose="05000000000000000000" pitchFamily="2" charset="2"/>
              <a:buChar char="Ø"/>
            </a:pPr>
            <a:endParaRPr lang="cs-CZ" sz="3200" dirty="0"/>
          </a:p>
        </p:txBody>
      </p:sp>
    </p:spTree>
    <p:extLst>
      <p:ext uri="{BB962C8B-B14F-4D97-AF65-F5344CB8AC3E}">
        <p14:creationId xmlns:p14="http://schemas.microsoft.com/office/powerpoint/2010/main" xmlns="" val="75509936"/>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outerShdw blurRad="38100" dist="38100" dir="2700000" algn="tl">
                    <a:srgbClr val="000000">
                      <a:alpha val="43137"/>
                    </a:srgbClr>
                  </a:outerShdw>
                </a:effectLst>
              </a:rPr>
              <a:t>Homozygot </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pPr>
              <a:buFont typeface="Wingdings" panose="05000000000000000000" pitchFamily="2" charset="2"/>
              <a:buChar char="Ø"/>
            </a:pPr>
            <a:r>
              <a:rPr lang="cs-CZ" dirty="0" smtClean="0"/>
              <a:t> </a:t>
            </a:r>
            <a:r>
              <a:rPr lang="cs-CZ" sz="3200" dirty="0"/>
              <a:t>na stejných </a:t>
            </a:r>
            <a:r>
              <a:rPr lang="cs-CZ" sz="3200" dirty="0" err="1"/>
              <a:t>lokusech</a:t>
            </a:r>
            <a:r>
              <a:rPr lang="cs-CZ" sz="3200" dirty="0"/>
              <a:t> určitého chromozomu (párového) má stejné alely téhož </a:t>
            </a:r>
            <a:r>
              <a:rPr lang="cs-CZ" sz="3200" dirty="0" smtClean="0"/>
              <a:t>genu</a:t>
            </a:r>
          </a:p>
          <a:p>
            <a:pPr>
              <a:buFont typeface="Wingdings" panose="05000000000000000000" pitchFamily="2" charset="2"/>
              <a:buChar char="Ø"/>
            </a:pPr>
            <a:r>
              <a:rPr lang="cs-CZ" sz="3200" dirty="0"/>
              <a:t> značí se </a:t>
            </a:r>
            <a:r>
              <a:rPr lang="cs-CZ" sz="3200" b="1" i="1" dirty="0">
                <a:solidFill>
                  <a:schemeClr val="accent1"/>
                </a:solidFill>
              </a:rPr>
              <a:t>AA</a:t>
            </a:r>
            <a:r>
              <a:rPr lang="cs-CZ" sz="3200" dirty="0"/>
              <a:t> nebo </a:t>
            </a:r>
            <a:r>
              <a:rPr lang="cs-CZ" sz="3200" b="1" i="1" dirty="0" err="1" smtClean="0">
                <a:solidFill>
                  <a:schemeClr val="accent1"/>
                </a:solidFill>
              </a:rPr>
              <a:t>aa</a:t>
            </a:r>
            <a:endParaRPr lang="cs-CZ" sz="3200" b="1" i="1" dirty="0" smtClean="0">
              <a:solidFill>
                <a:schemeClr val="accent1"/>
              </a:solidFill>
            </a:endParaRPr>
          </a:p>
          <a:p>
            <a:pPr lvl="0">
              <a:buFont typeface="Wingdings" panose="05000000000000000000" pitchFamily="2" charset="2"/>
              <a:buChar char="Ø"/>
            </a:pPr>
            <a:r>
              <a:rPr lang="cs-CZ" sz="3200" dirty="0"/>
              <a:t> vzhledem k tomuto genu vytváří stejné </a:t>
            </a:r>
            <a:r>
              <a:rPr lang="cs-CZ" sz="3200" dirty="0" smtClean="0"/>
              <a:t>gamety </a:t>
            </a:r>
            <a:r>
              <a:rPr lang="cs-CZ" sz="3200" b="1" i="1" dirty="0" smtClean="0">
                <a:solidFill>
                  <a:schemeClr val="accent1"/>
                </a:solidFill>
              </a:rPr>
              <a:t>AA</a:t>
            </a:r>
            <a:r>
              <a:rPr lang="cs-CZ" sz="3200" b="1" i="1" dirty="0">
                <a:solidFill>
                  <a:schemeClr val="accent1"/>
                </a:solidFill>
                <a:cs typeface="Arial"/>
              </a:rPr>
              <a:t>→A</a:t>
            </a:r>
            <a:r>
              <a:rPr lang="cs-CZ" sz="3200" dirty="0">
                <a:cs typeface="Arial"/>
              </a:rPr>
              <a:t> nebo </a:t>
            </a:r>
            <a:r>
              <a:rPr lang="cs-CZ" sz="3200" b="1" i="1" dirty="0" err="1">
                <a:solidFill>
                  <a:schemeClr val="accent1"/>
                </a:solidFill>
                <a:cs typeface="Arial"/>
              </a:rPr>
              <a:t>aa→a</a:t>
            </a:r>
            <a:endParaRPr lang="cs-CZ" sz="3200" b="1" i="1" dirty="0">
              <a:solidFill>
                <a:schemeClr val="accent1"/>
              </a:solidFill>
              <a:cs typeface="Arial"/>
            </a:endParaRPr>
          </a:p>
          <a:p>
            <a:pPr marL="0" indent="0">
              <a:buNone/>
            </a:pPr>
            <a:endParaRPr lang="cs-CZ" sz="3200" dirty="0"/>
          </a:p>
        </p:txBody>
      </p:sp>
    </p:spTree>
    <p:extLst>
      <p:ext uri="{BB962C8B-B14F-4D97-AF65-F5344CB8AC3E}">
        <p14:creationId xmlns:p14="http://schemas.microsoft.com/office/powerpoint/2010/main" xmlns="" val="1974225325"/>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outerShdw blurRad="38100" dist="38100" dir="2700000" algn="tl">
                    <a:srgbClr val="000000">
                      <a:alpha val="43137"/>
                    </a:srgbClr>
                  </a:outerShdw>
                </a:effectLst>
              </a:rPr>
              <a:t>Heterozygot </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pPr>
              <a:buFont typeface="Wingdings" panose="05000000000000000000" pitchFamily="2" charset="2"/>
              <a:buChar char="Ø"/>
            </a:pPr>
            <a:r>
              <a:rPr lang="cs-CZ" dirty="0" smtClean="0"/>
              <a:t> </a:t>
            </a:r>
            <a:r>
              <a:rPr lang="cs-CZ" sz="3200" dirty="0">
                <a:cs typeface="Arial"/>
              </a:rPr>
              <a:t>po každém rodiči zdědil jinou alelu téhož </a:t>
            </a:r>
            <a:r>
              <a:rPr lang="cs-CZ" sz="3200" dirty="0" smtClean="0">
                <a:cs typeface="Arial"/>
              </a:rPr>
              <a:t>genu</a:t>
            </a:r>
          </a:p>
          <a:p>
            <a:pPr>
              <a:buFont typeface="Wingdings" panose="05000000000000000000" pitchFamily="2" charset="2"/>
              <a:buChar char="Ø"/>
            </a:pPr>
            <a:r>
              <a:rPr lang="cs-CZ" sz="3200" dirty="0">
                <a:cs typeface="Arial"/>
              </a:rPr>
              <a:t> značí se </a:t>
            </a:r>
            <a:r>
              <a:rPr lang="cs-CZ" sz="3200" b="1" i="1" dirty="0" err="1" smtClean="0">
                <a:solidFill>
                  <a:schemeClr val="accent1"/>
                </a:solidFill>
                <a:cs typeface="Arial"/>
              </a:rPr>
              <a:t>Aa</a:t>
            </a:r>
            <a:endParaRPr lang="cs-CZ" sz="3200" b="1" i="1" dirty="0" smtClean="0">
              <a:solidFill>
                <a:schemeClr val="accent1"/>
              </a:solidFill>
              <a:cs typeface="Arial"/>
            </a:endParaRPr>
          </a:p>
          <a:p>
            <a:pPr lvl="0">
              <a:buFont typeface="Wingdings" panose="05000000000000000000" pitchFamily="2" charset="2"/>
              <a:buChar char="Ø"/>
            </a:pPr>
            <a:r>
              <a:rPr lang="cs-CZ" sz="3200" dirty="0">
                <a:cs typeface="Arial"/>
              </a:rPr>
              <a:t> vzhledem k tomuto genu vytváří různé gamety </a:t>
            </a:r>
            <a:r>
              <a:rPr lang="cs-CZ" sz="3200" b="1" i="1" dirty="0" err="1" smtClean="0">
                <a:solidFill>
                  <a:schemeClr val="accent1"/>
                </a:solidFill>
                <a:cs typeface="Arial"/>
              </a:rPr>
              <a:t>Aa</a:t>
            </a:r>
            <a:r>
              <a:rPr lang="cs-CZ" sz="3200" b="1" i="1" dirty="0" err="1">
                <a:solidFill>
                  <a:schemeClr val="accent1"/>
                </a:solidFill>
                <a:cs typeface="Arial"/>
              </a:rPr>
              <a:t>→A</a:t>
            </a:r>
            <a:r>
              <a:rPr lang="cs-CZ" sz="3200" dirty="0">
                <a:cs typeface="Arial"/>
              </a:rPr>
              <a:t> nebo </a:t>
            </a:r>
            <a:r>
              <a:rPr lang="cs-CZ" sz="3200" b="1" i="1" dirty="0">
                <a:solidFill>
                  <a:schemeClr val="accent1"/>
                </a:solidFill>
                <a:cs typeface="Arial"/>
              </a:rPr>
              <a:t>a</a:t>
            </a:r>
          </a:p>
          <a:p>
            <a:pPr marL="0" indent="0">
              <a:buNone/>
            </a:pPr>
            <a:endParaRPr lang="cs-CZ" dirty="0"/>
          </a:p>
        </p:txBody>
      </p:sp>
    </p:spTree>
    <p:extLst>
      <p:ext uri="{BB962C8B-B14F-4D97-AF65-F5344CB8AC3E}">
        <p14:creationId xmlns:p14="http://schemas.microsoft.com/office/powerpoint/2010/main" xmlns="" val="1280467305"/>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1"/>
          <p:cNvSpPr txBox="1">
            <a:spLocks noGrp="1"/>
          </p:cNvSpPr>
          <p:nvPr>
            <p:ph type="title"/>
          </p:nvPr>
        </p:nvSpPr>
        <p:spPr>
          <a:xfrm>
            <a:off x="741358" y="350836"/>
            <a:ext cx="8605839" cy="1044573"/>
          </a:xfrm>
        </p:spPr>
        <p:txBody>
          <a:bodyPr/>
          <a:lstStyle/>
          <a:p>
            <a:pPr lvl="0">
              <a:tabLst>
                <a:tab pos="0" algn="l"/>
                <a:tab pos="447671" algn="l"/>
                <a:tab pos="896934" algn="l"/>
                <a:tab pos="1346197" algn="l"/>
                <a:tab pos="1795460" algn="l"/>
                <a:tab pos="2244723" algn="l"/>
                <a:tab pos="2693986" algn="l"/>
                <a:tab pos="3143250" algn="l"/>
                <a:tab pos="3592513" algn="l"/>
                <a:tab pos="4041776" algn="l"/>
                <a:tab pos="4491039" algn="l"/>
                <a:tab pos="4940302" algn="l"/>
                <a:tab pos="5389565" algn="l"/>
                <a:tab pos="5838828" algn="l"/>
                <a:tab pos="6288091" algn="l"/>
                <a:tab pos="6737354" algn="l"/>
                <a:tab pos="7186617" algn="l"/>
                <a:tab pos="7635870" algn="l"/>
                <a:tab pos="8085133" algn="l"/>
                <a:tab pos="8534396" algn="l"/>
                <a:tab pos="8983659" algn="l"/>
              </a:tabLst>
            </a:pPr>
            <a:r>
              <a:rPr lang="cs-CZ" dirty="0"/>
              <a:t>Vzájemné vztahy mezi alelami</a:t>
            </a:r>
          </a:p>
        </p:txBody>
      </p:sp>
      <p:sp>
        <p:nvSpPr>
          <p:cNvPr id="3" name="Rectangle 2"/>
          <p:cNvSpPr txBox="1">
            <a:spLocks noGrp="1"/>
          </p:cNvSpPr>
          <p:nvPr>
            <p:ph idx="1"/>
          </p:nvPr>
        </p:nvSpPr>
        <p:spPr>
          <a:xfrm>
            <a:off x="822329" y="1260472"/>
            <a:ext cx="8416923" cy="5576889"/>
          </a:xfrm>
        </p:spPr>
        <p:txBody>
          <a:bodyPr/>
          <a:lstStyle/>
          <a:p>
            <a:pPr marL="652460" lvl="0" indent="-652460">
              <a:buClr>
                <a:srgbClr val="000000"/>
              </a:buClr>
              <a:buSzPct val="100000"/>
              <a:buFont typeface="Times New Roman" pitchFamily="16"/>
              <a:buChar char="•"/>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dirty="0"/>
              <a:t>1)</a:t>
            </a:r>
            <a:r>
              <a:rPr lang="cs-CZ" b="1" i="1" dirty="0"/>
              <a:t>vztah úplné dominance a recesivity</a:t>
            </a:r>
          </a:p>
          <a:p>
            <a:pPr marL="652460" lvl="0" indent="-652460">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dirty="0"/>
              <a:t>-jedna alela je dominantní (A) a úplně převládá nad alelou druhou, která je recesivní (a)</a:t>
            </a:r>
          </a:p>
          <a:p>
            <a:pPr marL="652460" lvl="0" indent="-652460">
              <a:buClr>
                <a:srgbClr val="000000"/>
              </a:buClr>
              <a:buSzPct val="100000"/>
              <a:buFont typeface="Times New Roman" pitchFamily="16"/>
              <a:buChar char="•"/>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dirty="0"/>
              <a:t>2)</a:t>
            </a:r>
            <a:r>
              <a:rPr lang="cs-CZ" b="1" i="1" dirty="0"/>
              <a:t>vztah neúplné dominance a recesivity</a:t>
            </a:r>
          </a:p>
          <a:p>
            <a:pPr marL="652460" lvl="0" indent="-652460">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dirty="0"/>
              <a:t>-dominantní alela zcela nepřevládá nad alelou druhou; ve fenotypu se uplatní obě, i když nestejně</a:t>
            </a:r>
          </a:p>
          <a:p>
            <a:pPr marL="652460" lvl="0" indent="-652460">
              <a:buClr>
                <a:srgbClr val="000000"/>
              </a:buClr>
              <a:buSzPct val="100000"/>
              <a:buFont typeface="Times New Roman" pitchFamily="16"/>
              <a:buChar char="•"/>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dirty="0"/>
              <a:t>3)</a:t>
            </a:r>
            <a:r>
              <a:rPr lang="cs-CZ" b="1" i="1" dirty="0"/>
              <a:t>vztah intermediární</a:t>
            </a:r>
          </a:p>
          <a:p>
            <a:pPr marL="652460" lvl="0" indent="-652460">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dirty="0"/>
              <a:t>-obě alely se ve fenotypu uplatní stejně</a:t>
            </a:r>
          </a:p>
          <a:p>
            <a:pPr marL="652460" lvl="0" indent="-652460">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endParaRPr lang="cs-CZ" dirty="0"/>
          </a:p>
          <a:p>
            <a:pPr marL="652460" lvl="0" indent="-652460">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dirty="0"/>
              <a:t>pozn</a:t>
            </a:r>
            <a:r>
              <a:rPr lang="cs-CZ" dirty="0" smtClean="0"/>
              <a:t>. kodominance- </a:t>
            </a:r>
            <a:r>
              <a:rPr lang="cs-CZ" dirty="0"/>
              <a:t>alely se navzájem neovlivňují</a:t>
            </a:r>
          </a:p>
        </p:txBody>
      </p:sp>
    </p:spTree>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effectLst>
                  <a:outerShdw blurRad="38100" dist="38100" dir="2700000" algn="tl">
                    <a:srgbClr val="000000">
                      <a:alpha val="43137"/>
                    </a:srgbClr>
                  </a:outerShdw>
                </a:effectLst>
              </a:rPr>
              <a:t>Vzájemné vztahy mezi alelami</a:t>
            </a:r>
          </a:p>
        </p:txBody>
      </p:sp>
      <p:sp>
        <p:nvSpPr>
          <p:cNvPr id="3" name="Zástupný symbol pro obsah 2"/>
          <p:cNvSpPr>
            <a:spLocks noGrp="1"/>
          </p:cNvSpPr>
          <p:nvPr>
            <p:ph idx="1"/>
          </p:nvPr>
        </p:nvSpPr>
        <p:spPr/>
        <p:txBody>
          <a:bodyPr/>
          <a:lstStyle/>
          <a:p>
            <a:pPr marL="0" lvl="0" indent="0">
              <a:buNone/>
            </a:pPr>
            <a:r>
              <a:rPr lang="cs-CZ" b="1" i="1" dirty="0" smtClean="0"/>
              <a:t>1)  </a:t>
            </a:r>
            <a:r>
              <a:rPr lang="cs-CZ" b="1" i="1" u="sng" dirty="0" smtClean="0">
                <a:solidFill>
                  <a:schemeClr val="accent1"/>
                </a:solidFill>
              </a:rPr>
              <a:t>vztah </a:t>
            </a:r>
            <a:r>
              <a:rPr lang="cs-CZ" b="1" i="1" u="sng" dirty="0">
                <a:solidFill>
                  <a:schemeClr val="accent1"/>
                </a:solidFill>
              </a:rPr>
              <a:t>úplné dominance a recesivity</a:t>
            </a:r>
          </a:p>
          <a:p>
            <a:pPr lvl="0">
              <a:buFont typeface="Wingdings" panose="05000000000000000000" pitchFamily="2" charset="2"/>
              <a:buChar char="Ø"/>
            </a:pPr>
            <a:r>
              <a:rPr lang="cs-CZ" dirty="0" smtClean="0"/>
              <a:t>  </a:t>
            </a:r>
            <a:r>
              <a:rPr lang="cs-CZ" dirty="0"/>
              <a:t>jedna alela je dominantní (A) a úplně převládá nad alelou druhou, která je recesivní (a</a:t>
            </a:r>
            <a:r>
              <a:rPr lang="cs-CZ" dirty="0" smtClean="0"/>
              <a:t>)</a:t>
            </a:r>
          </a:p>
          <a:p>
            <a:pPr marL="0" indent="0">
              <a:buNone/>
            </a:pPr>
            <a:r>
              <a:rPr lang="cs-CZ" dirty="0" smtClean="0"/>
              <a:t>2) </a:t>
            </a:r>
            <a:r>
              <a:rPr lang="cs-CZ" b="1" i="1" u="sng" dirty="0">
                <a:solidFill>
                  <a:schemeClr val="accent1"/>
                </a:solidFill>
              </a:rPr>
              <a:t>vztah neúplné dominance a recesivity</a:t>
            </a:r>
          </a:p>
          <a:p>
            <a:pPr lvl="0">
              <a:buFont typeface="Wingdings" panose="05000000000000000000" pitchFamily="2" charset="2"/>
              <a:buChar char="Ø"/>
            </a:pPr>
            <a:r>
              <a:rPr lang="cs-CZ" dirty="0" smtClean="0"/>
              <a:t> </a:t>
            </a:r>
            <a:r>
              <a:rPr lang="cs-CZ" dirty="0"/>
              <a:t>dominantní alela zcela nepřevládá nad alelou druhou; ve fenotypu se uplatní obě, i když </a:t>
            </a:r>
            <a:r>
              <a:rPr lang="cs-CZ" dirty="0" smtClean="0"/>
              <a:t>nestejně</a:t>
            </a:r>
          </a:p>
          <a:p>
            <a:pPr marL="0" indent="0">
              <a:buNone/>
            </a:pPr>
            <a:r>
              <a:rPr lang="cs-CZ" dirty="0" smtClean="0"/>
              <a:t>3) </a:t>
            </a:r>
            <a:r>
              <a:rPr lang="cs-CZ" b="1" i="1" u="sng" dirty="0" smtClean="0">
                <a:solidFill>
                  <a:schemeClr val="accent1"/>
                </a:solidFill>
              </a:rPr>
              <a:t>vztah </a:t>
            </a:r>
            <a:r>
              <a:rPr lang="cs-CZ" b="1" i="1" u="sng" dirty="0">
                <a:solidFill>
                  <a:schemeClr val="accent1"/>
                </a:solidFill>
              </a:rPr>
              <a:t>intermediární</a:t>
            </a:r>
          </a:p>
          <a:p>
            <a:pPr>
              <a:buFont typeface="Wingdings" panose="05000000000000000000" pitchFamily="2" charset="2"/>
              <a:buChar char="Ø"/>
            </a:pPr>
            <a:r>
              <a:rPr lang="cs-CZ" dirty="0" smtClean="0"/>
              <a:t>  </a:t>
            </a:r>
            <a:r>
              <a:rPr lang="cs-CZ" dirty="0"/>
              <a:t>obě alely se ve fenotypu uplatní stejně</a:t>
            </a:r>
          </a:p>
          <a:p>
            <a:pPr marL="0" lvl="0" indent="0">
              <a:buNone/>
            </a:pPr>
            <a:endParaRPr lang="cs-CZ" dirty="0" smtClean="0"/>
          </a:p>
          <a:p>
            <a:pPr>
              <a:buFont typeface="Wingdings" panose="05000000000000000000" pitchFamily="2" charset="2"/>
              <a:buChar char="v"/>
            </a:pPr>
            <a:r>
              <a:rPr lang="cs-CZ" dirty="0"/>
              <a:t>  </a:t>
            </a:r>
            <a:r>
              <a:rPr lang="cs-CZ" dirty="0" err="1"/>
              <a:t>pozn.</a:t>
            </a:r>
            <a:r>
              <a:rPr lang="cs-CZ" b="1" i="1" u="sng" dirty="0" err="1">
                <a:solidFill>
                  <a:schemeClr val="accent1"/>
                </a:solidFill>
              </a:rPr>
              <a:t>kodominance</a:t>
            </a:r>
            <a:r>
              <a:rPr lang="cs-CZ" dirty="0"/>
              <a:t>- alely se navzájem neovlivňují</a:t>
            </a:r>
          </a:p>
          <a:p>
            <a:pPr marL="0" lvl="0" indent="0">
              <a:buNone/>
            </a:pPr>
            <a:endParaRPr lang="cs-CZ" dirty="0"/>
          </a:p>
          <a:p>
            <a:pPr>
              <a:buFont typeface="Wingdings" panose="05000000000000000000" pitchFamily="2" charset="2"/>
              <a:buChar char="Ø"/>
            </a:pPr>
            <a:endParaRPr lang="cs-CZ" dirty="0"/>
          </a:p>
        </p:txBody>
      </p:sp>
    </p:spTree>
    <p:extLst>
      <p:ext uri="{BB962C8B-B14F-4D97-AF65-F5344CB8AC3E}">
        <p14:creationId xmlns:p14="http://schemas.microsoft.com/office/powerpoint/2010/main" xmlns="" val="962375721"/>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Rectangle 1"/>
          <p:cNvSpPr txBox="1">
            <a:spLocks noGrp="1"/>
          </p:cNvSpPr>
          <p:nvPr>
            <p:ph idx="1"/>
          </p:nvPr>
        </p:nvSpPr>
        <p:spPr>
          <a:xfrm>
            <a:off x="822329" y="720720"/>
            <a:ext cx="8416923" cy="6118222"/>
          </a:xfrm>
        </p:spPr>
        <p:txBody>
          <a:bodyPr>
            <a:normAutofit lnSpcReduction="10000"/>
          </a:bodyPr>
          <a:lstStyle/>
          <a:p>
            <a:pPr marL="652460" lvl="0" indent="-652460">
              <a:buClr>
                <a:srgbClr val="000000"/>
              </a:buClr>
              <a:buSzPct val="100000"/>
              <a:buFont typeface="Times New Roman" pitchFamily="16"/>
              <a:buChar char="•"/>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sz="2600" b="1" u="sng" dirty="0"/>
              <a:t>Příklad:</a:t>
            </a:r>
          </a:p>
          <a:p>
            <a:pPr lvl="0">
              <a:buFont typeface="Wingdings" panose="05000000000000000000" pitchFamily="2" charset="2"/>
              <a:buChar char="Ø"/>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sz="2600" dirty="0" smtClean="0"/>
              <a:t> Křížíme </a:t>
            </a:r>
            <a:r>
              <a:rPr lang="cs-CZ" sz="2600" dirty="0"/>
              <a:t>rostliny a u potomstva budeme sledovat barvu </a:t>
            </a:r>
            <a:r>
              <a:rPr lang="cs-CZ" sz="2600" dirty="0" smtClean="0"/>
              <a:t>květu</a:t>
            </a:r>
            <a:r>
              <a:rPr lang="cs-CZ" sz="2600" dirty="0"/>
              <a:t>.</a:t>
            </a:r>
          </a:p>
          <a:p>
            <a:pPr lvl="0">
              <a:buFont typeface="Wingdings" panose="05000000000000000000" pitchFamily="2" charset="2"/>
              <a:buChar char="Ø"/>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sz="2600" b="1" dirty="0" smtClean="0">
                <a:solidFill>
                  <a:schemeClr val="tx1"/>
                </a:solidFill>
              </a:rPr>
              <a:t> </a:t>
            </a:r>
            <a:r>
              <a:rPr lang="cs-CZ" sz="2600" b="1" dirty="0" smtClean="0">
                <a:solidFill>
                  <a:srgbClr val="FF0000"/>
                </a:solidFill>
              </a:rPr>
              <a:t> A-dominantní </a:t>
            </a:r>
            <a:r>
              <a:rPr lang="cs-CZ" sz="2600" b="1" dirty="0">
                <a:solidFill>
                  <a:srgbClr val="FF0000"/>
                </a:solidFill>
              </a:rPr>
              <a:t>alela </a:t>
            </a:r>
            <a:r>
              <a:rPr lang="cs-CZ" sz="2600" dirty="0"/>
              <a:t>pro červenou barvu květu</a:t>
            </a:r>
          </a:p>
          <a:p>
            <a:pPr lvl="0">
              <a:buFont typeface="Wingdings" panose="05000000000000000000" pitchFamily="2" charset="2"/>
              <a:buChar char="Ø"/>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sz="2600" b="1" dirty="0" smtClean="0">
                <a:solidFill>
                  <a:schemeClr val="tx1"/>
                </a:solidFill>
              </a:rPr>
              <a:t>  a-recesivní </a:t>
            </a:r>
            <a:r>
              <a:rPr lang="cs-CZ" sz="2600" b="1" dirty="0">
                <a:solidFill>
                  <a:schemeClr val="tx1"/>
                </a:solidFill>
              </a:rPr>
              <a:t>alela</a:t>
            </a:r>
            <a:r>
              <a:rPr lang="cs-CZ" sz="2600" dirty="0">
                <a:solidFill>
                  <a:schemeClr val="tx1"/>
                </a:solidFill>
              </a:rPr>
              <a:t> </a:t>
            </a:r>
            <a:r>
              <a:rPr lang="cs-CZ" sz="2600" dirty="0"/>
              <a:t>pro bílou barvu květu</a:t>
            </a:r>
          </a:p>
          <a:p>
            <a:pPr lvl="0">
              <a:buClr>
                <a:srgbClr val="000000"/>
              </a:buClr>
              <a:buSzPct val="100000"/>
              <a:buFont typeface="Wingdings" panose="05000000000000000000" pitchFamily="2" charset="2"/>
              <a:buChar char="Ø"/>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sz="2600" dirty="0" smtClean="0"/>
              <a:t>   U  </a:t>
            </a:r>
            <a:r>
              <a:rPr lang="cs-CZ" sz="2600" dirty="0"/>
              <a:t>potomstva se mohou vyskytnout </a:t>
            </a:r>
            <a:r>
              <a:rPr lang="cs-CZ" sz="2600" b="1" i="1" dirty="0">
                <a:solidFill>
                  <a:schemeClr val="accent1"/>
                </a:solidFill>
              </a:rPr>
              <a:t>3 kombinace</a:t>
            </a:r>
            <a:r>
              <a:rPr lang="cs-CZ" sz="2600" dirty="0"/>
              <a:t>:</a:t>
            </a:r>
          </a:p>
          <a:p>
            <a:pPr marL="0" lvl="0" indent="0">
              <a:buNone/>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sz="2600" dirty="0" smtClean="0"/>
              <a:t>     1)</a:t>
            </a:r>
            <a:r>
              <a:rPr lang="cs-CZ" sz="2600" b="1" dirty="0" smtClean="0">
                <a:solidFill>
                  <a:srgbClr val="FF0000"/>
                </a:solidFill>
              </a:rPr>
              <a:t>AA</a:t>
            </a:r>
            <a:r>
              <a:rPr lang="cs-CZ" sz="2600" b="1" dirty="0" smtClean="0"/>
              <a:t>- </a:t>
            </a:r>
            <a:r>
              <a:rPr lang="cs-CZ" sz="2600" b="1" dirty="0"/>
              <a:t>dominantní homozygot</a:t>
            </a:r>
            <a:r>
              <a:rPr lang="cs-CZ" sz="2600" dirty="0"/>
              <a:t>-</a:t>
            </a:r>
            <a:r>
              <a:rPr lang="cs-CZ" sz="2600" b="1" i="1" dirty="0">
                <a:solidFill>
                  <a:srgbClr val="FF0000"/>
                </a:solidFill>
              </a:rPr>
              <a:t>červené květy</a:t>
            </a:r>
          </a:p>
          <a:p>
            <a:pPr marL="0" lvl="0" indent="0">
              <a:buNone/>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sz="2600" dirty="0" smtClean="0"/>
              <a:t>     2)</a:t>
            </a:r>
            <a:r>
              <a:rPr lang="cs-CZ" sz="2600" b="1" dirty="0" err="1" smtClean="0">
                <a:solidFill>
                  <a:schemeClr val="tx1"/>
                </a:solidFill>
              </a:rPr>
              <a:t>aa</a:t>
            </a:r>
            <a:r>
              <a:rPr lang="cs-CZ" sz="2600" b="1" dirty="0" smtClean="0"/>
              <a:t>- </a:t>
            </a:r>
            <a:r>
              <a:rPr lang="cs-CZ" sz="2600" b="1" dirty="0"/>
              <a:t>recesivní homozygot</a:t>
            </a:r>
            <a:r>
              <a:rPr lang="cs-CZ" sz="2600" dirty="0"/>
              <a:t>-</a:t>
            </a:r>
            <a:r>
              <a:rPr lang="cs-CZ" sz="2600" b="1" i="1" dirty="0">
                <a:solidFill>
                  <a:schemeClr val="tx1"/>
                </a:solidFill>
              </a:rPr>
              <a:t>bílé květy</a:t>
            </a:r>
          </a:p>
          <a:p>
            <a:pPr marL="0" lvl="0" indent="0">
              <a:buNone/>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sz="2600" dirty="0"/>
              <a:t> </a:t>
            </a:r>
            <a:r>
              <a:rPr lang="cs-CZ" sz="2600" dirty="0" smtClean="0"/>
              <a:t>     3)</a:t>
            </a:r>
            <a:r>
              <a:rPr lang="cs-CZ" sz="2600" b="1" i="1" dirty="0" err="1" smtClean="0">
                <a:solidFill>
                  <a:srgbClr val="FF0000"/>
                </a:solidFill>
              </a:rPr>
              <a:t>A</a:t>
            </a:r>
            <a:r>
              <a:rPr lang="cs-CZ" sz="2600" b="1" dirty="0" err="1" smtClean="0"/>
              <a:t>a</a:t>
            </a:r>
            <a:r>
              <a:rPr lang="cs-CZ" sz="2600" b="1" dirty="0" smtClean="0"/>
              <a:t>- </a:t>
            </a:r>
            <a:r>
              <a:rPr lang="cs-CZ" sz="2600" b="1" dirty="0"/>
              <a:t>heterozygot</a:t>
            </a:r>
            <a:r>
              <a:rPr lang="cs-CZ" sz="2600" dirty="0"/>
              <a:t>, u kterého bude barva květu záviset </a:t>
            </a:r>
            <a:r>
              <a:rPr lang="cs-CZ" sz="2600" dirty="0" smtClean="0"/>
              <a:t>   	na </a:t>
            </a:r>
            <a:r>
              <a:rPr lang="cs-CZ" sz="2600" dirty="0"/>
              <a:t>vzájemném vztahu mezi alelami</a:t>
            </a:r>
          </a:p>
          <a:p>
            <a:pPr marL="0" lvl="0" indent="0">
              <a:buNone/>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sz="2600" dirty="0"/>
              <a:t> </a:t>
            </a:r>
            <a:r>
              <a:rPr lang="cs-CZ" sz="2600" dirty="0" smtClean="0"/>
              <a:t>     </a:t>
            </a:r>
            <a:r>
              <a:rPr lang="cs-CZ" sz="2600" b="1" dirty="0" smtClean="0"/>
              <a:t> </a:t>
            </a:r>
            <a:r>
              <a:rPr lang="cs-CZ" sz="2600" b="1" dirty="0"/>
              <a:t>a)</a:t>
            </a:r>
            <a:r>
              <a:rPr lang="cs-CZ" sz="2600" b="1" i="1" dirty="0">
                <a:solidFill>
                  <a:schemeClr val="accent1"/>
                </a:solidFill>
              </a:rPr>
              <a:t>vztah úplné </a:t>
            </a:r>
            <a:r>
              <a:rPr lang="cs-CZ" sz="2600" b="1" i="1" dirty="0" smtClean="0">
                <a:solidFill>
                  <a:schemeClr val="accent1"/>
                </a:solidFill>
              </a:rPr>
              <a:t>dominance </a:t>
            </a:r>
            <a:r>
              <a:rPr lang="cs-CZ" sz="2600" dirty="0" smtClean="0"/>
              <a:t>-</a:t>
            </a:r>
            <a:r>
              <a:rPr lang="cs-CZ" sz="2600" dirty="0"/>
              <a:t>květy budou </a:t>
            </a:r>
            <a:r>
              <a:rPr lang="cs-CZ" sz="2600" b="1" i="1" dirty="0">
                <a:solidFill>
                  <a:srgbClr val="FF0000"/>
                </a:solidFill>
              </a:rPr>
              <a:t>červené</a:t>
            </a:r>
          </a:p>
          <a:p>
            <a:pPr marL="0" lvl="0" indent="0">
              <a:buNone/>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sz="2600" dirty="0"/>
              <a:t> </a:t>
            </a:r>
            <a:r>
              <a:rPr lang="cs-CZ" sz="2600" dirty="0" smtClean="0"/>
              <a:t>     </a:t>
            </a:r>
            <a:r>
              <a:rPr lang="cs-CZ" sz="2600" b="1" dirty="0" smtClean="0"/>
              <a:t> </a:t>
            </a:r>
            <a:r>
              <a:rPr lang="cs-CZ" sz="2600" b="1" dirty="0"/>
              <a:t>b)</a:t>
            </a:r>
            <a:r>
              <a:rPr lang="cs-CZ" sz="2600" b="1" i="1" dirty="0">
                <a:solidFill>
                  <a:schemeClr val="accent1"/>
                </a:solidFill>
              </a:rPr>
              <a:t>vztah</a:t>
            </a:r>
            <a:r>
              <a:rPr lang="cs-CZ" sz="2600" dirty="0"/>
              <a:t> </a:t>
            </a:r>
            <a:r>
              <a:rPr lang="cs-CZ" sz="2600" b="1" i="1" dirty="0">
                <a:solidFill>
                  <a:schemeClr val="accent1"/>
                </a:solidFill>
              </a:rPr>
              <a:t>neúplné </a:t>
            </a:r>
            <a:r>
              <a:rPr lang="cs-CZ" sz="2600" b="1" i="1" dirty="0" smtClean="0">
                <a:solidFill>
                  <a:schemeClr val="accent1"/>
                </a:solidFill>
              </a:rPr>
              <a:t>dominance </a:t>
            </a:r>
            <a:r>
              <a:rPr lang="cs-CZ" sz="2600" dirty="0" smtClean="0"/>
              <a:t>-</a:t>
            </a:r>
            <a:r>
              <a:rPr lang="cs-CZ" sz="2600" dirty="0"/>
              <a:t>květy budou </a:t>
            </a:r>
            <a:r>
              <a:rPr lang="cs-CZ" sz="2600" b="1" i="1" dirty="0">
                <a:solidFill>
                  <a:srgbClr val="FF6600"/>
                </a:solidFill>
              </a:rPr>
              <a:t>světle </a:t>
            </a:r>
            <a:r>
              <a:rPr lang="cs-CZ" sz="2600" b="1" i="1" dirty="0" smtClean="0">
                <a:solidFill>
                  <a:srgbClr val="FF6600"/>
                </a:solidFill>
              </a:rPr>
              <a:t>	červené</a:t>
            </a:r>
            <a:r>
              <a:rPr lang="cs-CZ" sz="2600" dirty="0"/>
              <a:t>, podle stupně dominance</a:t>
            </a:r>
          </a:p>
          <a:p>
            <a:pPr marL="0" lvl="0" indent="0">
              <a:buNone/>
              <a:tabLst>
                <a:tab pos="652460" algn="l"/>
                <a:tab pos="757231" algn="l"/>
                <a:tab pos="1206494" algn="l"/>
                <a:tab pos="1655757" algn="l"/>
                <a:tab pos="2105020" algn="l"/>
                <a:tab pos="2554283" algn="l"/>
                <a:tab pos="3003546" algn="l"/>
                <a:tab pos="3452810" algn="l"/>
                <a:tab pos="3902073" algn="l"/>
                <a:tab pos="4351336" algn="l"/>
                <a:tab pos="4800599" algn="l"/>
                <a:tab pos="5249862" algn="l"/>
                <a:tab pos="5699125" algn="l"/>
                <a:tab pos="6148388" algn="l"/>
                <a:tab pos="6597651" algn="l"/>
                <a:tab pos="7046914" algn="l"/>
                <a:tab pos="7496167" algn="l"/>
                <a:tab pos="7945430" algn="l"/>
                <a:tab pos="8394693" algn="l"/>
                <a:tab pos="8843956" algn="l"/>
                <a:tab pos="9293219" algn="l"/>
              </a:tabLst>
            </a:pPr>
            <a:r>
              <a:rPr lang="cs-CZ" sz="2600" dirty="0"/>
              <a:t> </a:t>
            </a:r>
            <a:r>
              <a:rPr lang="cs-CZ" sz="2600" dirty="0" smtClean="0"/>
              <a:t>       </a:t>
            </a:r>
            <a:r>
              <a:rPr lang="cs-CZ" sz="2600" b="1" dirty="0" smtClean="0"/>
              <a:t>c)</a:t>
            </a:r>
            <a:r>
              <a:rPr lang="cs-CZ" sz="2600" b="1" i="1" dirty="0" smtClean="0">
                <a:solidFill>
                  <a:schemeClr val="accent1"/>
                </a:solidFill>
              </a:rPr>
              <a:t>vztah intermediární </a:t>
            </a:r>
            <a:r>
              <a:rPr lang="cs-CZ" sz="2600" b="1" dirty="0" smtClean="0"/>
              <a:t>-</a:t>
            </a:r>
            <a:r>
              <a:rPr lang="cs-CZ" sz="2600" b="1" dirty="0"/>
              <a:t>alela </a:t>
            </a:r>
            <a:r>
              <a:rPr lang="cs-CZ" sz="2600" dirty="0"/>
              <a:t>pro červenou i bílou barvu </a:t>
            </a:r>
            <a:r>
              <a:rPr lang="cs-CZ" sz="2600" dirty="0" smtClean="0"/>
              <a:t>	se </a:t>
            </a:r>
            <a:r>
              <a:rPr lang="cs-CZ" sz="2600" dirty="0"/>
              <a:t>projeví stejně, květy budou </a:t>
            </a:r>
            <a:r>
              <a:rPr lang="cs-CZ" sz="2600" b="1" i="1" dirty="0">
                <a:solidFill>
                  <a:schemeClr val="accent1">
                    <a:lumMod val="60000"/>
                    <a:lumOff val="40000"/>
                  </a:schemeClr>
                </a:solidFill>
              </a:rPr>
              <a:t>růžové</a:t>
            </a:r>
          </a:p>
        </p:txBody>
      </p:sp>
    </p:spTree>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outerShdw blurRad="38100" dist="38100" dir="2700000" algn="tl">
                    <a:srgbClr val="000000">
                      <a:alpha val="43137"/>
                    </a:srgbClr>
                  </a:outerShdw>
                </a:effectLst>
              </a:rPr>
              <a:t>Autozomální dědičnost</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pPr>
              <a:buFont typeface="Wingdings" panose="05000000000000000000" pitchFamily="2" charset="2"/>
              <a:buChar char="Ø"/>
            </a:pPr>
            <a:r>
              <a:rPr lang="cs-CZ" dirty="0" smtClean="0"/>
              <a:t> </a:t>
            </a:r>
            <a:r>
              <a:rPr lang="cs-CZ" b="1" i="1" dirty="0" smtClean="0">
                <a:solidFill>
                  <a:schemeClr val="accent1"/>
                </a:solidFill>
              </a:rPr>
              <a:t>dědičnost</a:t>
            </a:r>
            <a:r>
              <a:rPr lang="cs-CZ" dirty="0"/>
              <a:t>, která </a:t>
            </a:r>
            <a:r>
              <a:rPr lang="cs-CZ" b="1" i="1" dirty="0">
                <a:solidFill>
                  <a:schemeClr val="accent1"/>
                </a:solidFill>
              </a:rPr>
              <a:t>není vázána na pohlaví</a:t>
            </a:r>
            <a:r>
              <a:rPr lang="cs-CZ" b="1" i="1" dirty="0" smtClean="0">
                <a:solidFill>
                  <a:schemeClr val="accent1"/>
                </a:solidFill>
              </a:rPr>
              <a:t> </a:t>
            </a:r>
          </a:p>
          <a:p>
            <a:pPr lvl="0">
              <a:buFont typeface="Wingdings" panose="05000000000000000000" pitchFamily="2" charset="2"/>
              <a:buChar char="Ø"/>
            </a:pPr>
            <a:r>
              <a:rPr lang="cs-CZ" dirty="0"/>
              <a:t> </a:t>
            </a:r>
            <a:r>
              <a:rPr lang="cs-CZ" dirty="0" smtClean="0"/>
              <a:t>znaky </a:t>
            </a:r>
            <a:r>
              <a:rPr lang="cs-CZ" dirty="0"/>
              <a:t>jsou určovány </a:t>
            </a:r>
            <a:r>
              <a:rPr lang="cs-CZ" b="1" i="1" dirty="0">
                <a:solidFill>
                  <a:schemeClr val="accent1"/>
                </a:solidFill>
              </a:rPr>
              <a:t>geny</a:t>
            </a:r>
            <a:r>
              <a:rPr lang="cs-CZ" dirty="0"/>
              <a:t> umístěnými </a:t>
            </a:r>
            <a:r>
              <a:rPr lang="cs-CZ" b="1" i="1" dirty="0">
                <a:solidFill>
                  <a:schemeClr val="accent1"/>
                </a:solidFill>
              </a:rPr>
              <a:t>na autozomech </a:t>
            </a:r>
            <a:r>
              <a:rPr lang="cs-CZ" dirty="0"/>
              <a:t>(tělních, somatických chromozomech)</a:t>
            </a:r>
          </a:p>
          <a:p>
            <a:pPr>
              <a:buFont typeface="Wingdings" panose="05000000000000000000" pitchFamily="2" charset="2"/>
              <a:buChar char="Ø"/>
            </a:pPr>
            <a:endParaRPr lang="cs-CZ" dirty="0"/>
          </a:p>
        </p:txBody>
      </p:sp>
    </p:spTree>
    <p:extLst>
      <p:ext uri="{BB962C8B-B14F-4D97-AF65-F5344CB8AC3E}">
        <p14:creationId xmlns:p14="http://schemas.microsoft.com/office/powerpoint/2010/main" xmlns="" val="806564794"/>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solidFill>
                  <a:schemeClr val="tx1"/>
                </a:solidFill>
                <a:effectLst>
                  <a:outerShdw blurRad="38100" dist="38100" dir="2700000" algn="tl">
                    <a:srgbClr val="000000">
                      <a:alpha val="43137"/>
                    </a:srgbClr>
                  </a:outerShdw>
                </a:effectLst>
              </a:rPr>
              <a:t>Dihybridismus</a:t>
            </a:r>
            <a:endParaRPr lang="cs-CZ" b="1" dirty="0">
              <a:solidFill>
                <a:schemeClr val="tx1"/>
              </a:solidFill>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lnSpcReduction="10000"/>
          </a:bodyPr>
          <a:lstStyle/>
          <a:p>
            <a:pPr lvl="0">
              <a:buFont typeface="Wingdings" panose="05000000000000000000" pitchFamily="2" charset="2"/>
              <a:buChar char="Ø"/>
            </a:pPr>
            <a:r>
              <a:rPr lang="cs-CZ" dirty="0" smtClean="0"/>
              <a:t>  </a:t>
            </a:r>
            <a:r>
              <a:rPr lang="cs-CZ" sz="3200" dirty="0"/>
              <a:t>Při křížení se sledují současně </a:t>
            </a:r>
            <a:r>
              <a:rPr lang="cs-CZ" sz="3200" b="1" i="1" dirty="0">
                <a:solidFill>
                  <a:schemeClr val="accent1"/>
                </a:solidFill>
              </a:rPr>
              <a:t>2 geny</a:t>
            </a:r>
            <a:r>
              <a:rPr lang="cs-CZ" sz="3200" dirty="0"/>
              <a:t>, </a:t>
            </a:r>
            <a:r>
              <a:rPr lang="cs-CZ" sz="3200" dirty="0" smtClean="0"/>
              <a:t>tedy </a:t>
            </a:r>
          </a:p>
          <a:p>
            <a:pPr marL="0" lvl="0" indent="0">
              <a:buNone/>
            </a:pPr>
            <a:r>
              <a:rPr lang="cs-CZ" sz="3200" dirty="0"/>
              <a:t> </a:t>
            </a:r>
            <a:r>
              <a:rPr lang="cs-CZ" sz="3200" dirty="0" smtClean="0"/>
              <a:t>    </a:t>
            </a:r>
            <a:r>
              <a:rPr lang="cs-CZ" sz="3200" b="1" i="1" dirty="0" smtClean="0">
                <a:solidFill>
                  <a:schemeClr val="accent1"/>
                </a:solidFill>
              </a:rPr>
              <a:t>2  páry </a:t>
            </a:r>
            <a:r>
              <a:rPr lang="cs-CZ" sz="3200" dirty="0"/>
              <a:t>alel (</a:t>
            </a:r>
            <a:r>
              <a:rPr lang="cs-CZ" sz="3200" dirty="0" err="1"/>
              <a:t>př.A,a;B,b</a:t>
            </a:r>
            <a:r>
              <a:rPr lang="cs-CZ" sz="3200" dirty="0"/>
              <a:t>)</a:t>
            </a:r>
          </a:p>
          <a:p>
            <a:pPr>
              <a:buFont typeface="Wingdings" panose="05000000000000000000" pitchFamily="2" charset="2"/>
              <a:buChar char="Ø"/>
            </a:pPr>
            <a:r>
              <a:rPr lang="cs-CZ" sz="3200" dirty="0" smtClean="0"/>
              <a:t> </a:t>
            </a:r>
            <a:r>
              <a:rPr lang="cs-CZ" sz="3200" dirty="0"/>
              <a:t>Předpokládá se, že tyto </a:t>
            </a:r>
            <a:r>
              <a:rPr lang="cs-CZ" sz="3200" b="1" i="1" dirty="0">
                <a:solidFill>
                  <a:schemeClr val="accent1"/>
                </a:solidFill>
              </a:rPr>
              <a:t>geny leží v </a:t>
            </a:r>
            <a:r>
              <a:rPr lang="cs-CZ" sz="3200" b="1" i="1" dirty="0" smtClean="0">
                <a:solidFill>
                  <a:schemeClr val="accent1"/>
                </a:solidFill>
              </a:rPr>
              <a:t>různých chromozomech</a:t>
            </a:r>
            <a:r>
              <a:rPr lang="cs-CZ" sz="3200" dirty="0" smtClean="0"/>
              <a:t> </a:t>
            </a:r>
            <a:r>
              <a:rPr lang="cs-CZ" sz="3200" dirty="0"/>
              <a:t>a jsou tedy </a:t>
            </a:r>
            <a:r>
              <a:rPr lang="cs-CZ" sz="3200" b="1" i="1" dirty="0">
                <a:solidFill>
                  <a:schemeClr val="accent1"/>
                </a:solidFill>
              </a:rPr>
              <a:t>volně </a:t>
            </a:r>
            <a:r>
              <a:rPr lang="cs-CZ" sz="3200" b="1" i="1" dirty="0" smtClean="0">
                <a:solidFill>
                  <a:schemeClr val="accent1"/>
                </a:solidFill>
              </a:rPr>
              <a:t>kombinovatelné</a:t>
            </a:r>
          </a:p>
          <a:p>
            <a:pPr marL="0" indent="0">
              <a:buNone/>
            </a:pPr>
            <a:endParaRPr lang="cs-CZ" sz="3200" dirty="0"/>
          </a:p>
          <a:p>
            <a:pPr marL="0" lvl="0" indent="0">
              <a:buNone/>
            </a:pPr>
            <a:r>
              <a:rPr lang="cs-CZ" sz="3200" b="1" u="sng" dirty="0" smtClean="0"/>
              <a:t>Pozn.</a:t>
            </a:r>
            <a:r>
              <a:rPr lang="cs-CZ" sz="3200" b="1" u="sng" dirty="0"/>
              <a:t> </a:t>
            </a:r>
            <a:r>
              <a:rPr lang="cs-CZ" sz="3200" dirty="0"/>
              <a:t>pokud jsou oba geny součástí jednoho chromozomu , jsou ve vazbě, tvoří vazebnou skupinu (jejich rekombinace závisí na vzdálenosti mezi geny v chromozomu; čím jsou vzdálenější, tím lépe se mohou kombinovat)</a:t>
            </a:r>
          </a:p>
          <a:p>
            <a:pPr marL="0" indent="0">
              <a:buNone/>
            </a:pPr>
            <a:endParaRPr lang="cs-CZ" dirty="0"/>
          </a:p>
        </p:txBody>
      </p:sp>
    </p:spTree>
    <p:extLst>
      <p:ext uri="{BB962C8B-B14F-4D97-AF65-F5344CB8AC3E}">
        <p14:creationId xmlns:p14="http://schemas.microsoft.com/office/powerpoint/2010/main" xmlns="" val="1920178080"/>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outerShdw blurRad="38100" dist="38100" dir="2700000" algn="tl">
                    <a:srgbClr val="000000">
                      <a:alpha val="43137"/>
                    </a:srgbClr>
                  </a:outerShdw>
                </a:effectLst>
              </a:rPr>
              <a:t>Příklady</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pPr lvl="0">
              <a:buFont typeface="Wingdings" panose="05000000000000000000" pitchFamily="2" charset="2"/>
              <a:buChar char="Ø"/>
            </a:pPr>
            <a:r>
              <a:rPr lang="cs-CZ" dirty="0" smtClean="0"/>
              <a:t> </a:t>
            </a:r>
            <a:r>
              <a:rPr lang="cs-CZ" dirty="0"/>
              <a:t>Pokusný objekt: </a:t>
            </a:r>
            <a:r>
              <a:rPr lang="cs-CZ" b="1" dirty="0">
                <a:solidFill>
                  <a:srgbClr val="00B050"/>
                </a:solidFill>
              </a:rPr>
              <a:t>hrách setý</a:t>
            </a:r>
          </a:p>
          <a:p>
            <a:pPr lvl="0">
              <a:buFont typeface="Wingdings" panose="05000000000000000000" pitchFamily="2" charset="2"/>
              <a:buChar char="Ø"/>
            </a:pPr>
            <a:r>
              <a:rPr lang="cs-CZ" dirty="0" smtClean="0"/>
              <a:t>  </a:t>
            </a:r>
            <a:r>
              <a:rPr lang="cs-CZ" dirty="0"/>
              <a:t>Sledované znaky</a:t>
            </a:r>
            <a:r>
              <a:rPr lang="cs-CZ" dirty="0" smtClean="0"/>
              <a:t>:</a:t>
            </a:r>
          </a:p>
          <a:p>
            <a:pPr marL="0" indent="0">
              <a:buNone/>
            </a:pPr>
            <a:r>
              <a:rPr lang="cs-CZ" dirty="0"/>
              <a:t> </a:t>
            </a:r>
            <a:r>
              <a:rPr lang="cs-CZ" dirty="0" smtClean="0"/>
              <a:t>    </a:t>
            </a:r>
            <a:r>
              <a:rPr lang="cs-CZ" dirty="0" smtClean="0">
                <a:solidFill>
                  <a:schemeClr val="accent1"/>
                </a:solidFill>
              </a:rPr>
              <a:t>1) </a:t>
            </a:r>
            <a:r>
              <a:rPr lang="cs-CZ" b="1" dirty="0">
                <a:solidFill>
                  <a:schemeClr val="accent1"/>
                </a:solidFill>
              </a:rPr>
              <a:t>tvar </a:t>
            </a:r>
            <a:r>
              <a:rPr lang="cs-CZ" b="1" dirty="0" smtClean="0">
                <a:solidFill>
                  <a:schemeClr val="accent1"/>
                </a:solidFill>
              </a:rPr>
              <a:t>semene</a:t>
            </a:r>
          </a:p>
          <a:p>
            <a:pPr marL="0" indent="0">
              <a:buNone/>
            </a:pPr>
            <a:r>
              <a:rPr lang="cs-CZ" b="1" dirty="0"/>
              <a:t> </a:t>
            </a:r>
            <a:r>
              <a:rPr lang="cs-CZ" b="1" dirty="0" smtClean="0"/>
              <a:t>       a) </a:t>
            </a:r>
            <a:r>
              <a:rPr lang="cs-CZ" b="1" dirty="0" smtClean="0">
                <a:solidFill>
                  <a:schemeClr val="accent1"/>
                </a:solidFill>
              </a:rPr>
              <a:t>kulatý</a:t>
            </a:r>
            <a:r>
              <a:rPr lang="cs-CZ" b="1" dirty="0" smtClean="0"/>
              <a:t>- podmíněný dominantní alelou </a:t>
            </a:r>
            <a:r>
              <a:rPr lang="cs-CZ" b="1" dirty="0" smtClean="0">
                <a:solidFill>
                  <a:schemeClr val="accent1"/>
                </a:solidFill>
              </a:rPr>
              <a:t>A</a:t>
            </a:r>
          </a:p>
          <a:p>
            <a:pPr marL="0" indent="0">
              <a:buNone/>
            </a:pPr>
            <a:r>
              <a:rPr lang="cs-CZ" b="1" dirty="0"/>
              <a:t> </a:t>
            </a:r>
            <a:r>
              <a:rPr lang="cs-CZ" b="1" dirty="0" smtClean="0"/>
              <a:t>       b) </a:t>
            </a:r>
            <a:r>
              <a:rPr lang="cs-CZ" b="1" dirty="0" smtClean="0">
                <a:solidFill>
                  <a:schemeClr val="accent1"/>
                </a:solidFill>
              </a:rPr>
              <a:t>svraštělý</a:t>
            </a:r>
            <a:r>
              <a:rPr lang="cs-CZ" b="1" dirty="0" smtClean="0"/>
              <a:t>- podmíněný recesivní alelou</a:t>
            </a:r>
            <a:r>
              <a:rPr lang="cs-CZ" b="1" dirty="0" smtClean="0">
                <a:solidFill>
                  <a:schemeClr val="accent1"/>
                </a:solidFill>
              </a:rPr>
              <a:t> a</a:t>
            </a:r>
          </a:p>
          <a:p>
            <a:pPr marL="0" indent="0">
              <a:buNone/>
            </a:pPr>
            <a:r>
              <a:rPr lang="cs-CZ" b="1" dirty="0"/>
              <a:t> </a:t>
            </a:r>
            <a:r>
              <a:rPr lang="cs-CZ" b="1" dirty="0" smtClean="0"/>
              <a:t>    </a:t>
            </a:r>
            <a:r>
              <a:rPr lang="cs-CZ" b="1" dirty="0" smtClean="0">
                <a:solidFill>
                  <a:schemeClr val="accent1"/>
                </a:solidFill>
              </a:rPr>
              <a:t>2) barva semene</a:t>
            </a:r>
          </a:p>
          <a:p>
            <a:pPr marL="0" indent="0">
              <a:buNone/>
            </a:pPr>
            <a:r>
              <a:rPr lang="cs-CZ" b="1" dirty="0"/>
              <a:t> </a:t>
            </a:r>
            <a:r>
              <a:rPr lang="cs-CZ" b="1" dirty="0" smtClean="0"/>
              <a:t>       a) </a:t>
            </a:r>
            <a:r>
              <a:rPr lang="cs-CZ" b="1" dirty="0" smtClean="0">
                <a:solidFill>
                  <a:schemeClr val="accent1"/>
                </a:solidFill>
              </a:rPr>
              <a:t>žlutá</a:t>
            </a:r>
            <a:r>
              <a:rPr lang="cs-CZ" b="1" dirty="0" smtClean="0"/>
              <a:t>- podmíněná dominantní alelou</a:t>
            </a:r>
            <a:r>
              <a:rPr lang="cs-CZ" b="1" dirty="0" smtClean="0">
                <a:solidFill>
                  <a:schemeClr val="accent1"/>
                </a:solidFill>
              </a:rPr>
              <a:t> B</a:t>
            </a:r>
          </a:p>
          <a:p>
            <a:pPr marL="0" indent="0">
              <a:buNone/>
            </a:pPr>
            <a:r>
              <a:rPr lang="cs-CZ" b="1" dirty="0"/>
              <a:t> </a:t>
            </a:r>
            <a:r>
              <a:rPr lang="cs-CZ" b="1" dirty="0" smtClean="0"/>
              <a:t>       b) </a:t>
            </a:r>
            <a:r>
              <a:rPr lang="cs-CZ" b="1" dirty="0" smtClean="0">
                <a:solidFill>
                  <a:schemeClr val="accent1"/>
                </a:solidFill>
              </a:rPr>
              <a:t>zelená</a:t>
            </a:r>
            <a:r>
              <a:rPr lang="cs-CZ" b="1" dirty="0" smtClean="0"/>
              <a:t>- podmíněná recesivní alelou </a:t>
            </a:r>
            <a:r>
              <a:rPr lang="cs-CZ" b="1" dirty="0" smtClean="0">
                <a:solidFill>
                  <a:schemeClr val="accent1"/>
                </a:solidFill>
              </a:rPr>
              <a:t>b</a:t>
            </a:r>
            <a:endParaRPr lang="cs-CZ" b="1" dirty="0">
              <a:solidFill>
                <a:schemeClr val="accent1"/>
              </a:solidFill>
            </a:endParaRPr>
          </a:p>
          <a:p>
            <a:pPr marL="0" lvl="0" indent="0">
              <a:buNone/>
            </a:pPr>
            <a:endParaRPr lang="cs-CZ" dirty="0"/>
          </a:p>
          <a:p>
            <a:pPr marL="514350" indent="-514350">
              <a:buFont typeface="+mj-lt"/>
              <a:buAutoNum type="arabicParenR"/>
            </a:pPr>
            <a:endParaRPr lang="cs-CZ" dirty="0"/>
          </a:p>
        </p:txBody>
      </p:sp>
    </p:spTree>
    <p:extLst>
      <p:ext uri="{BB962C8B-B14F-4D97-AF65-F5344CB8AC3E}">
        <p14:creationId xmlns:p14="http://schemas.microsoft.com/office/powerpoint/2010/main" xmlns="" val="1399700861"/>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tx1"/>
                </a:solidFill>
                <a:effectLst>
                  <a:outerShdw blurRad="38100" dist="38100" dir="2700000" algn="tl">
                    <a:srgbClr val="000000">
                      <a:alpha val="43137"/>
                    </a:srgbClr>
                  </a:outerShdw>
                </a:effectLst>
              </a:rPr>
              <a:t>Příklad 1a)</a:t>
            </a:r>
            <a:endParaRPr lang="cs-CZ" b="1" dirty="0">
              <a:solidFill>
                <a:schemeClr val="tx1"/>
              </a:solidFill>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pPr>
              <a:buFont typeface="Wingdings" panose="05000000000000000000" pitchFamily="2" charset="2"/>
              <a:buChar char="Ø"/>
            </a:pPr>
            <a:r>
              <a:rPr lang="cs-CZ" dirty="0" smtClean="0"/>
              <a:t> Křížení dominantního a recesivního homozygota v obou znacích</a:t>
            </a:r>
          </a:p>
          <a:p>
            <a:pPr marL="0" indent="0">
              <a:buNone/>
            </a:pPr>
            <a:r>
              <a:rPr lang="cs-CZ" dirty="0" smtClean="0"/>
              <a:t>P: AABB x </a:t>
            </a:r>
            <a:r>
              <a:rPr lang="cs-CZ" dirty="0" err="1" smtClean="0"/>
              <a:t>aabb</a:t>
            </a:r>
            <a:endParaRPr lang="cs-CZ" dirty="0" smtClean="0"/>
          </a:p>
          <a:p>
            <a:pPr marL="0" indent="0">
              <a:buNone/>
            </a:pPr>
            <a:r>
              <a:rPr lang="cs-CZ" dirty="0" smtClean="0"/>
              <a:t>g: AB, ab</a:t>
            </a:r>
          </a:p>
          <a:p>
            <a:pPr marL="0" indent="0">
              <a:buNone/>
            </a:pPr>
            <a:r>
              <a:rPr lang="cs-CZ" dirty="0" smtClean="0"/>
              <a:t>F1: </a:t>
            </a:r>
            <a:r>
              <a:rPr lang="cs-CZ" dirty="0" err="1" smtClean="0"/>
              <a:t>AaBb</a:t>
            </a:r>
            <a:endParaRPr lang="cs-CZ" dirty="0" smtClean="0"/>
          </a:p>
          <a:p>
            <a:pPr marL="0" indent="0">
              <a:buNone/>
            </a:pPr>
            <a:endParaRPr lang="cs-CZ" dirty="0"/>
          </a:p>
          <a:p>
            <a:pPr>
              <a:buFont typeface="Wingdings" panose="05000000000000000000" pitchFamily="2" charset="2"/>
              <a:buChar char="Ø"/>
            </a:pPr>
            <a:r>
              <a:rPr lang="cs-CZ" dirty="0" smtClean="0"/>
              <a:t> Všichni potomci jsou uniformní </a:t>
            </a:r>
            <a:r>
              <a:rPr lang="cs-CZ" dirty="0" err="1" smtClean="0"/>
              <a:t>AaBb</a:t>
            </a:r>
            <a:r>
              <a:rPr lang="cs-CZ" dirty="0" smtClean="0"/>
              <a:t> (heterozygoti)</a:t>
            </a:r>
            <a:endParaRPr lang="cs-CZ" dirty="0"/>
          </a:p>
        </p:txBody>
      </p:sp>
    </p:spTree>
    <p:extLst>
      <p:ext uri="{BB962C8B-B14F-4D97-AF65-F5344CB8AC3E}">
        <p14:creationId xmlns:p14="http://schemas.microsoft.com/office/powerpoint/2010/main" xmlns="" val="44784923"/>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93043" y="0"/>
            <a:ext cx="8694539" cy="1461188"/>
          </a:xfrm>
        </p:spPr>
        <p:txBody>
          <a:bodyPr/>
          <a:lstStyle/>
          <a:p>
            <a:r>
              <a:rPr lang="cs-CZ" b="1" dirty="0" smtClean="0">
                <a:effectLst>
                  <a:outerShdw blurRad="38100" dist="38100" dir="2700000" algn="tl">
                    <a:srgbClr val="000000">
                      <a:alpha val="43137"/>
                    </a:srgbClr>
                  </a:outerShdw>
                </a:effectLst>
              </a:rPr>
              <a:t>Příklad 1b)</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809542" y="1307876"/>
            <a:ext cx="8461540" cy="6007324"/>
          </a:xfrm>
        </p:spPr>
        <p:txBody>
          <a:bodyPr/>
          <a:lstStyle/>
          <a:p>
            <a:pPr>
              <a:buFont typeface="Wingdings" panose="05000000000000000000" pitchFamily="2" charset="2"/>
              <a:buChar char="Ø"/>
            </a:pPr>
            <a:r>
              <a:rPr lang="cs-CZ" dirty="0" smtClean="0"/>
              <a:t> Jaké budou štěpné poměry u potomků F2 generace?</a:t>
            </a:r>
          </a:p>
          <a:p>
            <a:pPr>
              <a:buFont typeface="Wingdings" panose="05000000000000000000" pitchFamily="2" charset="2"/>
              <a:buChar char="Ø"/>
            </a:pPr>
            <a:r>
              <a:rPr lang="cs-CZ" dirty="0"/>
              <a:t> </a:t>
            </a:r>
            <a:r>
              <a:rPr lang="cs-CZ" dirty="0" smtClean="0"/>
              <a:t>Křížení dvou heterozygotů v obou znacích</a:t>
            </a:r>
          </a:p>
          <a:p>
            <a:pPr marL="0" indent="0">
              <a:buNone/>
            </a:pPr>
            <a:r>
              <a:rPr lang="cs-CZ" dirty="0" smtClean="0"/>
              <a:t>      </a:t>
            </a:r>
            <a:r>
              <a:rPr lang="cs-CZ" dirty="0" err="1" smtClean="0"/>
              <a:t>AaBb</a:t>
            </a:r>
            <a:r>
              <a:rPr lang="cs-CZ" dirty="0" smtClean="0"/>
              <a:t> x </a:t>
            </a:r>
            <a:r>
              <a:rPr lang="cs-CZ" dirty="0" err="1" smtClean="0"/>
              <a:t>AaBb</a:t>
            </a:r>
            <a:endParaRPr lang="cs-CZ" dirty="0" smtClean="0"/>
          </a:p>
          <a:p>
            <a:pPr marL="0" indent="0">
              <a:buNone/>
            </a:pPr>
            <a:r>
              <a:rPr lang="cs-CZ" dirty="0" smtClean="0"/>
              <a:t>g: AB, Ab, </a:t>
            </a:r>
            <a:r>
              <a:rPr lang="cs-CZ" dirty="0" err="1" smtClean="0"/>
              <a:t>aB</a:t>
            </a:r>
            <a:r>
              <a:rPr lang="cs-CZ" dirty="0" smtClean="0"/>
              <a:t>, ab; AB, Ab, </a:t>
            </a:r>
            <a:r>
              <a:rPr lang="cs-CZ" dirty="0" err="1" smtClean="0"/>
              <a:t>aB</a:t>
            </a:r>
            <a:r>
              <a:rPr lang="cs-CZ" dirty="0" smtClean="0"/>
              <a:t>, ab</a:t>
            </a:r>
          </a:p>
          <a:p>
            <a:pPr marL="0" lvl="0" indent="0">
              <a:buNone/>
            </a:pPr>
            <a:r>
              <a:rPr lang="cs-CZ" sz="2800" dirty="0" smtClean="0"/>
              <a:t>Potomstvo </a:t>
            </a:r>
            <a:r>
              <a:rPr lang="cs-CZ" sz="2800" dirty="0"/>
              <a:t>v F</a:t>
            </a:r>
            <a:r>
              <a:rPr lang="cs-CZ" sz="2800" baseline="-33000" dirty="0"/>
              <a:t>2</a:t>
            </a:r>
            <a:r>
              <a:rPr lang="cs-CZ" sz="2800" dirty="0"/>
              <a:t> generaci řešíme pomocí kombinačního čtverce: </a:t>
            </a:r>
          </a:p>
          <a:p>
            <a:pPr marL="0" indent="0">
              <a:buNone/>
            </a:pPr>
            <a:endParaRPr lang="cs-CZ" dirty="0"/>
          </a:p>
        </p:txBody>
      </p:sp>
      <p:graphicFrame>
        <p:nvGraphicFramePr>
          <p:cNvPr id="5" name="Tabulka 4"/>
          <p:cNvGraphicFramePr>
            <a:graphicFrameLocks noGrp="1"/>
          </p:cNvGraphicFramePr>
          <p:nvPr>
            <p:extLst>
              <p:ext uri="{D42A27DB-BD31-4B8C-83A1-F6EECF244321}">
                <p14:modId xmlns:p14="http://schemas.microsoft.com/office/powerpoint/2010/main" xmlns="" val="1699975970"/>
              </p:ext>
            </p:extLst>
          </p:nvPr>
        </p:nvGraphicFramePr>
        <p:xfrm>
          <a:off x="1135374" y="4311538"/>
          <a:ext cx="7809875" cy="2792460"/>
        </p:xfrm>
        <a:graphic>
          <a:graphicData uri="http://schemas.openxmlformats.org/drawingml/2006/table">
            <a:tbl>
              <a:tblPr>
                <a:tableStyleId>{69CF1AB2-1976-4502-BF36-3FF5EA218861}</a:tableStyleId>
              </a:tblPr>
              <a:tblGrid>
                <a:gridCol w="1561975"/>
                <a:gridCol w="1561975"/>
                <a:gridCol w="1561975"/>
                <a:gridCol w="1561975"/>
                <a:gridCol w="1561975"/>
              </a:tblGrid>
              <a:tr h="558492">
                <a:tc>
                  <a:txBody>
                    <a:bodyPr/>
                    <a:lstStyle/>
                    <a:p>
                      <a:pPr algn="ctr"/>
                      <a:r>
                        <a:rPr lang="cs-CZ" dirty="0" smtClean="0"/>
                        <a:t>gamety</a:t>
                      </a:r>
                      <a:endParaRPr lang="cs-CZ" dirty="0"/>
                    </a:p>
                  </a:txBody>
                  <a:tcPr/>
                </a:tc>
                <a:tc>
                  <a:txBody>
                    <a:bodyPr/>
                    <a:lstStyle/>
                    <a:p>
                      <a:pPr algn="ctr"/>
                      <a:r>
                        <a:rPr lang="cs-CZ" dirty="0" smtClean="0"/>
                        <a:t>AB</a:t>
                      </a:r>
                      <a:endParaRPr lang="cs-CZ" dirty="0"/>
                    </a:p>
                  </a:txBody>
                  <a:tcPr/>
                </a:tc>
                <a:tc>
                  <a:txBody>
                    <a:bodyPr/>
                    <a:lstStyle/>
                    <a:p>
                      <a:pPr algn="ctr"/>
                      <a:r>
                        <a:rPr lang="cs-CZ" dirty="0" smtClean="0"/>
                        <a:t>Ab</a:t>
                      </a:r>
                      <a:endParaRPr lang="cs-CZ" dirty="0"/>
                    </a:p>
                  </a:txBody>
                  <a:tcPr/>
                </a:tc>
                <a:tc>
                  <a:txBody>
                    <a:bodyPr/>
                    <a:lstStyle/>
                    <a:p>
                      <a:pPr algn="ctr"/>
                      <a:r>
                        <a:rPr lang="cs-CZ" dirty="0" err="1" smtClean="0"/>
                        <a:t>aB</a:t>
                      </a:r>
                      <a:endParaRPr lang="cs-CZ" dirty="0"/>
                    </a:p>
                  </a:txBody>
                  <a:tcPr/>
                </a:tc>
                <a:tc>
                  <a:txBody>
                    <a:bodyPr/>
                    <a:lstStyle/>
                    <a:p>
                      <a:pPr algn="ctr"/>
                      <a:r>
                        <a:rPr lang="cs-CZ" dirty="0" smtClean="0"/>
                        <a:t>ab</a:t>
                      </a:r>
                      <a:endParaRPr lang="cs-CZ" dirty="0"/>
                    </a:p>
                  </a:txBody>
                  <a:tcPr/>
                </a:tc>
              </a:tr>
              <a:tr h="558492">
                <a:tc>
                  <a:txBody>
                    <a:bodyPr/>
                    <a:lstStyle/>
                    <a:p>
                      <a:pPr algn="ctr"/>
                      <a:r>
                        <a:rPr lang="cs-CZ" dirty="0" smtClean="0"/>
                        <a:t>AB</a:t>
                      </a:r>
                      <a:endParaRPr lang="cs-CZ" dirty="0"/>
                    </a:p>
                  </a:txBody>
                  <a:tcPr/>
                </a:tc>
                <a:tc>
                  <a:txBody>
                    <a:bodyPr/>
                    <a:lstStyle/>
                    <a:p>
                      <a:pPr algn="ctr"/>
                      <a:r>
                        <a:rPr lang="cs-CZ" dirty="0" smtClean="0"/>
                        <a:t>AABB</a:t>
                      </a:r>
                      <a:endParaRPr lang="cs-CZ" dirty="0"/>
                    </a:p>
                  </a:txBody>
                  <a:tcPr/>
                </a:tc>
                <a:tc>
                  <a:txBody>
                    <a:bodyPr/>
                    <a:lstStyle/>
                    <a:p>
                      <a:pPr algn="ctr"/>
                      <a:r>
                        <a:rPr lang="cs-CZ" dirty="0" err="1" smtClean="0"/>
                        <a:t>AABb</a:t>
                      </a:r>
                      <a:endParaRPr lang="cs-CZ" dirty="0"/>
                    </a:p>
                  </a:txBody>
                  <a:tcPr/>
                </a:tc>
                <a:tc>
                  <a:txBody>
                    <a:bodyPr/>
                    <a:lstStyle/>
                    <a:p>
                      <a:pPr algn="ctr"/>
                      <a:r>
                        <a:rPr lang="cs-CZ" dirty="0" err="1" smtClean="0"/>
                        <a:t>AaBB</a:t>
                      </a:r>
                      <a:endParaRPr lang="cs-CZ" dirty="0"/>
                    </a:p>
                  </a:txBody>
                  <a:tcPr/>
                </a:tc>
                <a:tc>
                  <a:txBody>
                    <a:bodyPr/>
                    <a:lstStyle/>
                    <a:p>
                      <a:pPr algn="ctr"/>
                      <a:r>
                        <a:rPr lang="cs-CZ" dirty="0" err="1" smtClean="0"/>
                        <a:t>AaBb</a:t>
                      </a:r>
                      <a:endParaRPr lang="cs-CZ" dirty="0"/>
                    </a:p>
                  </a:txBody>
                  <a:tcPr/>
                </a:tc>
              </a:tr>
              <a:tr h="558492">
                <a:tc>
                  <a:txBody>
                    <a:bodyPr/>
                    <a:lstStyle/>
                    <a:p>
                      <a:pPr algn="ctr"/>
                      <a:r>
                        <a:rPr lang="cs-CZ" dirty="0" smtClean="0"/>
                        <a:t>Ab</a:t>
                      </a:r>
                      <a:endParaRPr lang="cs-CZ" dirty="0"/>
                    </a:p>
                  </a:txBody>
                  <a:tcPr/>
                </a:tc>
                <a:tc>
                  <a:txBody>
                    <a:bodyPr/>
                    <a:lstStyle/>
                    <a:p>
                      <a:pPr algn="ctr"/>
                      <a:r>
                        <a:rPr lang="cs-CZ" dirty="0" err="1" smtClean="0"/>
                        <a:t>AABb</a:t>
                      </a:r>
                      <a:endParaRPr lang="cs-CZ" dirty="0"/>
                    </a:p>
                  </a:txBody>
                  <a:tcPr/>
                </a:tc>
                <a:tc>
                  <a:txBody>
                    <a:bodyPr/>
                    <a:lstStyle/>
                    <a:p>
                      <a:pPr algn="ctr"/>
                      <a:r>
                        <a:rPr lang="cs-CZ" dirty="0" err="1" smtClean="0"/>
                        <a:t>AAbb</a:t>
                      </a:r>
                      <a:endParaRPr lang="cs-CZ" dirty="0"/>
                    </a:p>
                  </a:txBody>
                  <a:tcPr/>
                </a:tc>
                <a:tc>
                  <a:txBody>
                    <a:bodyPr/>
                    <a:lstStyle/>
                    <a:p>
                      <a:pPr algn="ctr"/>
                      <a:r>
                        <a:rPr lang="cs-CZ" dirty="0" err="1" smtClean="0"/>
                        <a:t>AaBb</a:t>
                      </a:r>
                      <a:endParaRPr lang="cs-CZ" dirty="0"/>
                    </a:p>
                  </a:txBody>
                  <a:tcPr/>
                </a:tc>
                <a:tc>
                  <a:txBody>
                    <a:bodyPr/>
                    <a:lstStyle/>
                    <a:p>
                      <a:pPr algn="ctr"/>
                      <a:r>
                        <a:rPr lang="cs-CZ" dirty="0" err="1" smtClean="0"/>
                        <a:t>Aabb</a:t>
                      </a:r>
                      <a:endParaRPr lang="cs-CZ" dirty="0"/>
                    </a:p>
                  </a:txBody>
                  <a:tcPr/>
                </a:tc>
              </a:tr>
              <a:tr h="558492">
                <a:tc>
                  <a:txBody>
                    <a:bodyPr/>
                    <a:lstStyle/>
                    <a:p>
                      <a:pPr algn="ctr"/>
                      <a:r>
                        <a:rPr lang="cs-CZ" dirty="0" err="1" smtClean="0"/>
                        <a:t>aB</a:t>
                      </a:r>
                      <a:endParaRPr lang="cs-CZ" dirty="0"/>
                    </a:p>
                  </a:txBody>
                  <a:tcPr/>
                </a:tc>
                <a:tc>
                  <a:txBody>
                    <a:bodyPr/>
                    <a:lstStyle/>
                    <a:p>
                      <a:pPr algn="ctr"/>
                      <a:r>
                        <a:rPr lang="cs-CZ" dirty="0" err="1" smtClean="0"/>
                        <a:t>AaBB</a:t>
                      </a:r>
                      <a:endParaRPr lang="cs-CZ" dirty="0"/>
                    </a:p>
                  </a:txBody>
                  <a:tcPr/>
                </a:tc>
                <a:tc>
                  <a:txBody>
                    <a:bodyPr/>
                    <a:lstStyle/>
                    <a:p>
                      <a:pPr algn="ctr"/>
                      <a:r>
                        <a:rPr lang="cs-CZ" dirty="0" err="1" smtClean="0"/>
                        <a:t>AaBb</a:t>
                      </a:r>
                      <a:endParaRPr lang="cs-CZ" dirty="0"/>
                    </a:p>
                  </a:txBody>
                  <a:tcPr/>
                </a:tc>
                <a:tc>
                  <a:txBody>
                    <a:bodyPr/>
                    <a:lstStyle/>
                    <a:p>
                      <a:pPr algn="ctr"/>
                      <a:r>
                        <a:rPr lang="cs-CZ" dirty="0" err="1" smtClean="0"/>
                        <a:t>aaBB</a:t>
                      </a:r>
                      <a:endParaRPr lang="cs-CZ" dirty="0"/>
                    </a:p>
                  </a:txBody>
                  <a:tcPr/>
                </a:tc>
                <a:tc>
                  <a:txBody>
                    <a:bodyPr/>
                    <a:lstStyle/>
                    <a:p>
                      <a:pPr algn="ctr"/>
                      <a:r>
                        <a:rPr lang="cs-CZ" dirty="0" err="1" smtClean="0"/>
                        <a:t>aaBb</a:t>
                      </a:r>
                      <a:endParaRPr lang="cs-CZ" dirty="0"/>
                    </a:p>
                  </a:txBody>
                  <a:tcPr/>
                </a:tc>
              </a:tr>
              <a:tr h="558492">
                <a:tc>
                  <a:txBody>
                    <a:bodyPr/>
                    <a:lstStyle/>
                    <a:p>
                      <a:pPr algn="ctr"/>
                      <a:r>
                        <a:rPr lang="cs-CZ" dirty="0" smtClean="0"/>
                        <a:t>ab</a:t>
                      </a:r>
                      <a:endParaRPr lang="cs-CZ" dirty="0"/>
                    </a:p>
                  </a:txBody>
                  <a:tcPr/>
                </a:tc>
                <a:tc>
                  <a:txBody>
                    <a:bodyPr/>
                    <a:lstStyle/>
                    <a:p>
                      <a:pPr algn="ctr"/>
                      <a:r>
                        <a:rPr lang="cs-CZ" dirty="0" err="1" smtClean="0"/>
                        <a:t>AaBb</a:t>
                      </a:r>
                      <a:endParaRPr lang="cs-CZ" dirty="0"/>
                    </a:p>
                  </a:txBody>
                  <a:tcPr/>
                </a:tc>
                <a:tc>
                  <a:txBody>
                    <a:bodyPr/>
                    <a:lstStyle/>
                    <a:p>
                      <a:pPr algn="ctr"/>
                      <a:r>
                        <a:rPr lang="cs-CZ" dirty="0" err="1" smtClean="0"/>
                        <a:t>Aabb</a:t>
                      </a:r>
                      <a:endParaRPr lang="cs-CZ" dirty="0"/>
                    </a:p>
                  </a:txBody>
                  <a:tcPr/>
                </a:tc>
                <a:tc>
                  <a:txBody>
                    <a:bodyPr/>
                    <a:lstStyle/>
                    <a:p>
                      <a:pPr algn="ctr"/>
                      <a:r>
                        <a:rPr lang="cs-CZ" dirty="0" err="1" smtClean="0"/>
                        <a:t>aaBb</a:t>
                      </a:r>
                      <a:endParaRPr lang="cs-CZ" dirty="0"/>
                    </a:p>
                  </a:txBody>
                  <a:tcPr/>
                </a:tc>
                <a:tc>
                  <a:txBody>
                    <a:bodyPr/>
                    <a:lstStyle/>
                    <a:p>
                      <a:pPr algn="ctr"/>
                      <a:r>
                        <a:rPr lang="cs-CZ" dirty="0" err="1" smtClean="0"/>
                        <a:t>aabb</a:t>
                      </a:r>
                      <a:endParaRPr lang="cs-CZ" dirty="0"/>
                    </a:p>
                  </a:txBody>
                  <a:tcPr/>
                </a:tc>
              </a:tr>
            </a:tbl>
          </a:graphicData>
        </a:graphic>
      </p:graphicFrame>
    </p:spTree>
    <p:extLst>
      <p:ext uri="{BB962C8B-B14F-4D97-AF65-F5344CB8AC3E}">
        <p14:creationId xmlns:p14="http://schemas.microsoft.com/office/powerpoint/2010/main" xmlns="" val="586535518"/>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a:bodyPr>
          <a:lstStyle/>
          <a:p>
            <a:pPr>
              <a:buFont typeface="Wingdings" panose="05000000000000000000" pitchFamily="2" charset="2"/>
              <a:buChar char="Ø"/>
            </a:pPr>
            <a:r>
              <a:rPr lang="cs-CZ" sz="3600" dirty="0" smtClean="0"/>
              <a:t>  fenotypový štěpný poměr:</a:t>
            </a:r>
          </a:p>
          <a:p>
            <a:pPr marL="0" indent="0">
              <a:buNone/>
            </a:pPr>
            <a:r>
              <a:rPr lang="cs-CZ" sz="3600" dirty="0"/>
              <a:t> </a:t>
            </a:r>
            <a:r>
              <a:rPr lang="cs-CZ" sz="3600" dirty="0" smtClean="0"/>
              <a:t>      9:3:3:1</a:t>
            </a:r>
          </a:p>
          <a:p>
            <a:pPr>
              <a:buFont typeface="Wingdings" panose="05000000000000000000" pitchFamily="2" charset="2"/>
              <a:buChar char="Ø"/>
            </a:pPr>
            <a:r>
              <a:rPr lang="cs-CZ" sz="3600" dirty="0"/>
              <a:t> </a:t>
            </a:r>
            <a:r>
              <a:rPr lang="cs-CZ" sz="3600" dirty="0" smtClean="0"/>
              <a:t> genotypový štěpný poměr:</a:t>
            </a:r>
          </a:p>
          <a:p>
            <a:pPr marL="0" indent="0">
              <a:buNone/>
            </a:pPr>
            <a:r>
              <a:rPr lang="cs-CZ" sz="3600" dirty="0"/>
              <a:t> </a:t>
            </a:r>
            <a:r>
              <a:rPr lang="cs-CZ" sz="3600" dirty="0" smtClean="0"/>
              <a:t>      1:2:1:2:4:2:1:2:1</a:t>
            </a:r>
          </a:p>
          <a:p>
            <a:pPr>
              <a:buFont typeface="Wingdings" panose="05000000000000000000" pitchFamily="2" charset="2"/>
              <a:buChar char="Ø"/>
            </a:pPr>
            <a:r>
              <a:rPr lang="cs-CZ" sz="3600" dirty="0"/>
              <a:t> </a:t>
            </a:r>
            <a:r>
              <a:rPr lang="cs-CZ" sz="3600" dirty="0" smtClean="0"/>
              <a:t>z tohoto štěpení vyplývá 3. Mendelův     zákon</a:t>
            </a:r>
            <a:endParaRPr lang="cs-CZ" sz="3600" dirty="0"/>
          </a:p>
        </p:txBody>
      </p:sp>
    </p:spTree>
    <p:extLst>
      <p:ext uri="{BB962C8B-B14F-4D97-AF65-F5344CB8AC3E}">
        <p14:creationId xmlns:p14="http://schemas.microsoft.com/office/powerpoint/2010/main" xmlns="" val="1636029974"/>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3800" b="1" dirty="0" smtClean="0">
                <a:solidFill>
                  <a:schemeClr val="accent1"/>
                </a:solidFill>
                <a:effectLst>
                  <a:outerShdw blurRad="38100" dist="38100" dir="2700000" algn="tl">
                    <a:srgbClr val="000000">
                      <a:alpha val="43137"/>
                    </a:srgbClr>
                  </a:outerShdw>
                </a:effectLst>
              </a:rPr>
              <a:t>3. Mendelův zákon</a:t>
            </a:r>
            <a:r>
              <a:rPr lang="cs-CZ" sz="3800" b="1" dirty="0">
                <a:solidFill>
                  <a:schemeClr val="accent1"/>
                </a:solidFill>
                <a:effectLst>
                  <a:outerShdw blurRad="38100" dist="38100" dir="2700000" algn="tl">
                    <a:srgbClr val="000000">
                      <a:alpha val="43137"/>
                    </a:srgbClr>
                  </a:outerShdw>
                </a:effectLst>
              </a:rPr>
              <a:t/>
            </a:r>
            <a:br>
              <a:rPr lang="cs-CZ" sz="3800" b="1" dirty="0">
                <a:solidFill>
                  <a:schemeClr val="accent1"/>
                </a:solidFill>
                <a:effectLst>
                  <a:outerShdw blurRad="38100" dist="38100" dir="2700000" algn="tl">
                    <a:srgbClr val="000000">
                      <a:alpha val="43137"/>
                    </a:srgbClr>
                  </a:outerShdw>
                </a:effectLst>
              </a:rPr>
            </a:br>
            <a:r>
              <a:rPr lang="cs-CZ" sz="3800" b="1" dirty="0" smtClean="0">
                <a:solidFill>
                  <a:schemeClr val="tx1"/>
                </a:solidFill>
                <a:effectLst>
                  <a:outerShdw blurRad="38100" dist="38100" dir="2700000" algn="tl">
                    <a:srgbClr val="000000">
                      <a:alpha val="43137"/>
                    </a:srgbClr>
                  </a:outerShdw>
                </a:effectLst>
              </a:rPr>
              <a:t>(zákon o volné kombinovatelnosti vloh)</a:t>
            </a:r>
            <a:endParaRPr lang="cs-CZ" sz="3800" b="1" dirty="0">
              <a:solidFill>
                <a:schemeClr val="accent1"/>
              </a:solidFill>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pPr lvl="0">
              <a:buFont typeface="Wingdings" panose="05000000000000000000" pitchFamily="2" charset="2"/>
              <a:buChar char="Ø"/>
            </a:pPr>
            <a:r>
              <a:rPr lang="cs-CZ" sz="3200" dirty="0" smtClean="0"/>
              <a:t> Při </a:t>
            </a:r>
            <a:r>
              <a:rPr lang="cs-CZ" sz="3200" dirty="0"/>
              <a:t>vzájemném křížení vícenásobných heterozygotních hybridů vzniká genotypově i fenotypově různorodé potomstvo, v němž je pravidelné a stálé poměrné zastoupení genotypů všech možných kombinací mezi rozdílnými alelami všech heterozygotních alelových párů.</a:t>
            </a:r>
          </a:p>
          <a:p>
            <a:pPr marL="0" indent="0">
              <a:buNone/>
            </a:pPr>
            <a:r>
              <a:rPr lang="cs-CZ" dirty="0" smtClean="0"/>
              <a:t> </a:t>
            </a:r>
            <a:endParaRPr lang="cs-CZ" dirty="0"/>
          </a:p>
        </p:txBody>
      </p:sp>
    </p:spTree>
    <p:extLst>
      <p:ext uri="{BB962C8B-B14F-4D97-AF65-F5344CB8AC3E}">
        <p14:creationId xmlns:p14="http://schemas.microsoft.com/office/powerpoint/2010/main" xmlns="" val="2842441033"/>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outerShdw blurRad="38100" dist="38100" dir="2700000" algn="tl">
                    <a:srgbClr val="000000">
                      <a:alpha val="43137"/>
                    </a:srgbClr>
                  </a:outerShdw>
                </a:effectLst>
              </a:rPr>
              <a:t>OPAKOVÁNÍ</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pPr>
              <a:buFont typeface="Wingdings" panose="05000000000000000000" pitchFamily="2" charset="2"/>
              <a:buChar char="Ø"/>
            </a:pPr>
            <a:r>
              <a:rPr lang="cs-CZ" dirty="0" smtClean="0"/>
              <a:t>  Popište tvar a barvu semen u potomků vznikajících při křížení heterozygotů v obou znacích, viz</a:t>
            </a:r>
            <a:r>
              <a:rPr lang="cs-CZ" dirty="0" smtClean="0"/>
              <a:t>. př</a:t>
            </a:r>
            <a:r>
              <a:rPr lang="cs-CZ" dirty="0" smtClean="0"/>
              <a:t>. 1b).</a:t>
            </a:r>
            <a:endParaRPr lang="cs-CZ" dirty="0"/>
          </a:p>
        </p:txBody>
      </p:sp>
    </p:spTree>
    <p:extLst>
      <p:ext uri="{BB962C8B-B14F-4D97-AF65-F5344CB8AC3E}">
        <p14:creationId xmlns:p14="http://schemas.microsoft.com/office/powerpoint/2010/main" xmlns="" val="3667702692"/>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693043" y="402484"/>
            <a:ext cx="8694539" cy="2115864"/>
          </a:xfrm>
        </p:spPr>
        <p:txBody>
          <a:bodyPr>
            <a:normAutofit/>
          </a:bodyPr>
          <a:lstStyle/>
          <a:p>
            <a:pPr algn="ctr"/>
            <a:r>
              <a:rPr lang="cs-CZ" sz="3600" b="1" dirty="0" smtClean="0">
                <a:effectLst>
                  <a:outerShdw blurRad="38100" dist="38100" dir="2700000" algn="tl">
                    <a:srgbClr val="000000">
                      <a:alpha val="43137"/>
                    </a:srgbClr>
                  </a:outerShdw>
                </a:effectLst>
              </a:rPr>
              <a:t>Příklady k procvičování </a:t>
            </a:r>
            <a:br>
              <a:rPr lang="cs-CZ" sz="3600" b="1" dirty="0" smtClean="0">
                <a:effectLst>
                  <a:outerShdw blurRad="38100" dist="38100" dir="2700000" algn="tl">
                    <a:srgbClr val="000000">
                      <a:alpha val="43137"/>
                    </a:srgbClr>
                  </a:outerShdw>
                </a:effectLst>
              </a:rPr>
            </a:br>
            <a:r>
              <a:rPr lang="cs-CZ" sz="3600" b="1" dirty="0" smtClean="0">
                <a:effectLst>
                  <a:outerShdw blurRad="38100" dist="38100" dir="2700000" algn="tl">
                    <a:srgbClr val="000000">
                      <a:alpha val="43137"/>
                    </a:srgbClr>
                  </a:outerShdw>
                </a:effectLst>
              </a:rPr>
              <a:t>(dědičnost dvou znaků s úplnou dominancí)</a:t>
            </a:r>
            <a:endParaRPr lang="cs-CZ" sz="3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771492912"/>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outerShdw blurRad="38100" dist="38100" dir="2700000" algn="tl">
                    <a:srgbClr val="000000">
                      <a:alpha val="43137"/>
                    </a:srgbClr>
                  </a:outerShdw>
                </a:effectLst>
              </a:rPr>
              <a:t>Př.1)</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Autofit/>
          </a:bodyPr>
          <a:lstStyle/>
          <a:p>
            <a:r>
              <a:rPr lang="cs-CZ" sz="3200" dirty="0" smtClean="0"/>
              <a:t>Červená barva plodů rajčat je dominantní nad žlutou barvou, a naopak zakrslost je recesivní vůči normálnímu vzrůstu rostlin. Jaký fenotyp budou vykazovat hybridní rajčata, získaná křížením červenoplodých rostlin normálního vzrůstu se žlutoplodými zakrslými rostlinami? Jaký výsledek dá následné křížení těchto hybridů mezi sebou? Předpokládejme, že obě výchozí formy jsou homozygotní a že geny, odpovídající za dědičnost těchto znaků, leží v různých chromozomech.</a:t>
            </a:r>
            <a:endParaRPr lang="cs-CZ" sz="3200" dirty="0"/>
          </a:p>
        </p:txBody>
      </p:sp>
    </p:spTree>
    <p:extLst>
      <p:ext uri="{BB962C8B-B14F-4D97-AF65-F5344CB8AC3E}">
        <p14:creationId xmlns:p14="http://schemas.microsoft.com/office/powerpoint/2010/main" xmlns="" val="3837849633"/>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outerShdw blurRad="38100" dist="38100" dir="2700000" algn="tl">
                    <a:srgbClr val="000000">
                      <a:alpha val="43137"/>
                    </a:srgbClr>
                  </a:outerShdw>
                </a:effectLst>
              </a:rPr>
              <a:t>Př.2)</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926042" y="1543987"/>
            <a:ext cx="8461540" cy="5264971"/>
          </a:xfrm>
        </p:spPr>
        <p:txBody>
          <a:bodyPr>
            <a:noAutofit/>
          </a:bodyPr>
          <a:lstStyle/>
          <a:p>
            <a:r>
              <a:rPr lang="cs-CZ" sz="3200" dirty="0" smtClean="0"/>
              <a:t>Zbarvení srsti u králíka je vzhledem k albinismu dominantní. Vlastní barva je pak řízena dalším genem, ležícím v jiném chromozomu, přičemž šedé zbarvení srsti je dominantní nad černým (u králíků- albínů se samozřejmě tento gen fenotypově vůbec neprojevuje). Jaký fenotyp budou mít králíci získaní křížením šedých rodičů s albíny, kteří však nesou alelu pro černou barvu? Jaký podíl králíků v F2 bude vykazovat černou barvu? Předpokládáme, že obě rodičovské formy byly v obou alelických párech homozygotní.</a:t>
            </a:r>
            <a:endParaRPr lang="cs-CZ" sz="3200" dirty="0"/>
          </a:p>
        </p:txBody>
      </p:sp>
    </p:spTree>
    <p:extLst>
      <p:ext uri="{BB962C8B-B14F-4D97-AF65-F5344CB8AC3E}">
        <p14:creationId xmlns:p14="http://schemas.microsoft.com/office/powerpoint/2010/main" xmlns="" val="470576272"/>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outerShdw blurRad="38100" dist="38100" dir="2700000" algn="tl">
                    <a:srgbClr val="000000">
                      <a:alpha val="43137"/>
                    </a:srgbClr>
                  </a:outerShdw>
                </a:effectLst>
              </a:rPr>
              <a:t>Př.3)</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a:bodyPr>
          <a:lstStyle/>
          <a:p>
            <a:r>
              <a:rPr lang="cs-CZ" sz="3200" dirty="0" smtClean="0"/>
              <a:t>U člověka je tmavá barva očí dominantní nad modrou barvou a rovněž tak schopnost lépe vládnout pravou rukou je dominantní nad leváctvím. Geny pro oba tyto znaky leží v různých párech chromozomů. Tmavooký pravák se oženil s modrookou levačkou. Jaké potomstvo lze očekávat v této rodině? Uveďte dvě možnosti, tzn.je-</a:t>
            </a:r>
            <a:r>
              <a:rPr lang="cs-CZ" sz="3200" dirty="0" err="1" smtClean="0"/>
              <a:t>li</a:t>
            </a:r>
            <a:r>
              <a:rPr lang="cs-CZ" sz="3200" dirty="0" smtClean="0"/>
              <a:t> muž v obou párech alel homozygotní, a naopak je-li v obou alelických párech heterozygotní.</a:t>
            </a:r>
            <a:endParaRPr lang="cs-CZ" sz="3200" dirty="0"/>
          </a:p>
        </p:txBody>
      </p:sp>
    </p:spTree>
    <p:extLst>
      <p:ext uri="{BB962C8B-B14F-4D97-AF65-F5344CB8AC3E}">
        <p14:creationId xmlns:p14="http://schemas.microsoft.com/office/powerpoint/2010/main" xmlns="" val="874363136"/>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outerShdw blurRad="38100" dist="38100" dir="2700000" algn="tl">
                    <a:srgbClr val="000000">
                      <a:alpha val="43137"/>
                    </a:srgbClr>
                  </a:outerShdw>
                </a:effectLst>
              </a:rPr>
              <a:t>ZDROJE</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pPr>
              <a:buFont typeface="Wingdings" panose="05000000000000000000" pitchFamily="2" charset="2"/>
              <a:buChar char="§"/>
            </a:pPr>
            <a:r>
              <a:rPr lang="cs-CZ" dirty="0" smtClean="0"/>
              <a:t> </a:t>
            </a:r>
            <a:r>
              <a:rPr lang="cs-CZ" dirty="0"/>
              <a:t>KOČÁREK, Eduard. </a:t>
            </a:r>
            <a:r>
              <a:rPr lang="cs-CZ" i="1" dirty="0"/>
              <a:t>Genetika</a:t>
            </a:r>
            <a:r>
              <a:rPr lang="cs-CZ" dirty="0"/>
              <a:t>. Praha: </a:t>
            </a:r>
            <a:r>
              <a:rPr lang="cs-CZ" dirty="0" err="1"/>
              <a:t>Scientia</a:t>
            </a:r>
            <a:r>
              <a:rPr lang="cs-CZ" dirty="0"/>
              <a:t>, 2008, ISBN 978-80-86960-36-4. </a:t>
            </a:r>
          </a:p>
          <a:p>
            <a:pPr>
              <a:buFont typeface="Wingdings" panose="05000000000000000000" pitchFamily="2" charset="2"/>
              <a:buChar char="§"/>
            </a:pPr>
            <a:r>
              <a:rPr lang="cs-CZ" dirty="0"/>
              <a:t> JELÍNEK, Jan; ZICHÁČEK, Vladimír. </a:t>
            </a:r>
            <a:r>
              <a:rPr lang="cs-CZ" i="1" dirty="0"/>
              <a:t>Biologie pro gymnázia</a:t>
            </a:r>
            <a:r>
              <a:rPr lang="cs-CZ" dirty="0"/>
              <a:t>. Olomouc: Nakladatelství Olomouc, 2006, ISBN 80-7182-217-5. </a:t>
            </a:r>
            <a:endParaRPr lang="cs-CZ" dirty="0" smtClean="0"/>
          </a:p>
          <a:p>
            <a:pPr>
              <a:buFont typeface="Wingdings" panose="05000000000000000000" pitchFamily="2" charset="2"/>
              <a:buChar char="§"/>
            </a:pPr>
            <a:r>
              <a:rPr lang="cs-CZ" dirty="0"/>
              <a:t> SOKOLOVSKAJA, B. Ch.; PIKÁLEK .</a:t>
            </a:r>
            <a:r>
              <a:rPr lang="cs-CZ" i="1" dirty="0"/>
              <a:t> Genetika v </a:t>
            </a:r>
            <a:r>
              <a:rPr lang="cs-CZ" i="1" dirty="0" err="1"/>
              <a:t>příkladech.</a:t>
            </a:r>
            <a:r>
              <a:rPr lang="cs-CZ" dirty="0" err="1"/>
              <a:t>Praha</a:t>
            </a:r>
            <a:r>
              <a:rPr lang="cs-CZ" dirty="0"/>
              <a:t>: SPN, 1974</a:t>
            </a:r>
          </a:p>
          <a:p>
            <a:pPr marL="0" indent="0">
              <a:buNone/>
            </a:pPr>
            <a:endParaRPr lang="cs-CZ" dirty="0"/>
          </a:p>
          <a:p>
            <a:pPr marL="0" indent="0">
              <a:buNone/>
            </a:pPr>
            <a:endParaRPr lang="cs-CZ" dirty="0"/>
          </a:p>
          <a:p>
            <a:pPr marL="0" indent="0">
              <a:buNone/>
            </a:pPr>
            <a:endParaRPr lang="cs-CZ" dirty="0"/>
          </a:p>
        </p:txBody>
      </p:sp>
    </p:spTree>
    <p:extLst>
      <p:ext uri="{BB962C8B-B14F-4D97-AF65-F5344CB8AC3E}">
        <p14:creationId xmlns:p14="http://schemas.microsoft.com/office/powerpoint/2010/main" xmlns="" val="2430846608"/>
      </p:ext>
    </p:extLst>
  </p:cSld>
  <p:clrMapOvr>
    <a:masterClrMapping/>
  </p:clrMapOvr>
  <mc:AlternateContent xmlns:mc="http://schemas.openxmlformats.org/markup-compatibility/2006">
    <mc:Choice xmlns:p14="http://schemas.microsoft.com/office/powerpoint/2010/main" xmlns="" Requires="p14">
      <p:transition spd="slow" p14:dur="1200">
        <p:zoom/>
      </p:transition>
    </mc:Choice>
    <mc:Fallback>
      <p:transition spd="slow">
        <p:zoom/>
      </p:transition>
    </mc:Fallback>
  </mc:AlternateContent>
  <p:timing>
    <p:tnLst>
      <p:par>
        <p:cTn id="1" dur="indefinite" restart="never" nodeType="tmRoot"/>
      </p:par>
    </p:tnLst>
  </p:timing>
</p:sld>
</file>

<file path=ppt/theme/theme1.xml><?xml version="1.0" encoding="utf-8"?>
<a:theme xmlns:a="http://schemas.openxmlformats.org/drawingml/2006/main" name="Hloubka">
  <a:themeElements>
    <a:clrScheme name="Červeno-fialová">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Hloubka">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loubk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Depth" id="{7BEAFC2A-325C-49C4-AC08-2B765DA903F9}" vid="{3016C5A4-E631-4977-A608-ACFB47552625}"/>
    </a:ext>
  </a:extLst>
</a:theme>
</file>

<file path=ppt/theme/theme2.xml><?xml version="1.0" encoding="utf-8"?>
<a:theme xmlns:a="http://schemas.openxmlformats.org/drawingml/2006/main" name="Motiv Office">
  <a:themeElements>
    <a:clrScheme name="Kancelář">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celář">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4-genetika%20organismů</Template>
  <TotalTime>217</TotalTime>
  <Words>1132</Words>
  <Application>Microsoft Office PowerPoint</Application>
  <PresentationFormat>Vlastní</PresentationFormat>
  <Paragraphs>145</Paragraphs>
  <Slides>23</Slides>
  <Notes>3</Notes>
  <HiddenSlides>0</HiddenSlides>
  <MMClips>0</MMClips>
  <ScaleCrop>false</ScaleCrop>
  <HeadingPairs>
    <vt:vector size="4" baseType="variant">
      <vt:variant>
        <vt:lpstr>Motiv</vt:lpstr>
      </vt:variant>
      <vt:variant>
        <vt:i4>1</vt:i4>
      </vt:variant>
      <vt:variant>
        <vt:lpstr>Nadpisy snímků</vt:lpstr>
      </vt:variant>
      <vt:variant>
        <vt:i4>23</vt:i4>
      </vt:variant>
    </vt:vector>
  </HeadingPairs>
  <TitlesOfParts>
    <vt:vector size="24" baseType="lpstr">
      <vt:lpstr>Hloubka</vt:lpstr>
      <vt:lpstr>Snímek 1</vt:lpstr>
      <vt:lpstr>Anotace</vt:lpstr>
      <vt:lpstr>HYBRIDIZACE, DIHYBRIDISMUS</vt:lpstr>
      <vt:lpstr>Hybridizace (= křížení)</vt:lpstr>
      <vt:lpstr>Dědičnost kvalitativních znaků</vt:lpstr>
      <vt:lpstr>Homozygot </vt:lpstr>
      <vt:lpstr>Heterozygot </vt:lpstr>
      <vt:lpstr>Vzájemné vztahy mezi alelami</vt:lpstr>
      <vt:lpstr>Vzájemné vztahy mezi alelami</vt:lpstr>
      <vt:lpstr>Snímek 10</vt:lpstr>
      <vt:lpstr>Autozomální dědičnost</vt:lpstr>
      <vt:lpstr>Dihybridismus</vt:lpstr>
      <vt:lpstr>Příklady</vt:lpstr>
      <vt:lpstr>Příklad 1a)</vt:lpstr>
      <vt:lpstr>Příklad 1b)</vt:lpstr>
      <vt:lpstr>Snímek 16</vt:lpstr>
      <vt:lpstr>3. Mendelův zákon (zákon o volné kombinovatelnosti vloh)</vt:lpstr>
      <vt:lpstr>OPAKOVÁNÍ</vt:lpstr>
      <vt:lpstr>Příklady k procvičování  (dědičnost dvou znaků s úplnou dominancí)</vt:lpstr>
      <vt:lpstr>Př.1)</vt:lpstr>
      <vt:lpstr>Př.2)</vt:lpstr>
      <vt:lpstr>Př.3)</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15)Hybridizace, dihybridismus</dc:title>
  <dc:creator>Markéta Fialová</dc:creator>
  <cp:lastModifiedBy>Dum</cp:lastModifiedBy>
  <cp:revision>30</cp:revision>
  <cp:lastPrinted>1601-01-01T00:00:00Z</cp:lastPrinted>
  <dcterms:created xsi:type="dcterms:W3CDTF">2012-03-05T08:32:39Z</dcterms:created>
  <dcterms:modified xsi:type="dcterms:W3CDTF">2014-03-11T20:49:53Z</dcterms:modified>
</cp:coreProperties>
</file>