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6" r:id="rId4"/>
    <p:sldId id="267" r:id="rId5"/>
    <p:sldId id="263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FF3300"/>
    <a:srgbClr val="008000"/>
    <a:srgbClr val="FF9966"/>
    <a:srgbClr val="99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B89A1C3F-CA2E-4E03-8E96-349ACE4147BF}" type="datetimeFigureOut">
              <a:rPr lang="cs-CZ"/>
              <a:pPr>
                <a:defRPr/>
              </a:pPr>
              <a:t>11.3.2014</a:t>
            </a:fld>
            <a:endParaRPr lang="cs-CZ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88BD84D8-0F23-4D8F-A153-773012DC9D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C538A-F812-4767-935C-55141550DD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6AD2E-A18A-4BE6-A076-A5B985A065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1CF50-EDB7-4B1B-9960-2AB8FCE9B4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52273-F615-4E6F-986B-CCA936946B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275E9-B937-47AB-B7A1-35815502A1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6C218-AD5B-41AA-A35D-7766490612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E27CD-DFD8-48FD-8986-7ED5917435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BE8616-6A33-4872-A579-733FE838D9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E1F40-5C42-453C-9BB6-5948C9C2C6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BB6F29-6EA0-4724-AC8F-EA30C6D217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72B2CD-B96D-49C5-8224-075ADC296A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0AD5DB-A209-4F14-ACC5-8673F5F7BB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17B637C-63C5-4A34-82B7-1EB105404C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3644900"/>
            <a:ext cx="7772400" cy="1152525"/>
          </a:xfrm>
        </p:spPr>
        <p:txBody>
          <a:bodyPr/>
          <a:lstStyle/>
          <a:p>
            <a:pPr eaLnBrk="1" hangingPunct="1"/>
            <a:r>
              <a:rPr lang="cs-CZ" smtClean="0"/>
              <a:t>RACIONÁLNÍ ČÍSLA 1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5013325"/>
            <a:ext cx="6400800" cy="719138"/>
          </a:xfrm>
        </p:spPr>
        <p:txBody>
          <a:bodyPr/>
          <a:lstStyle/>
          <a:p>
            <a:pPr eaLnBrk="1" hangingPunct="1"/>
            <a:r>
              <a:rPr lang="cs-CZ" smtClean="0"/>
              <a:t>- Opakování – přirozená čísla</a:t>
            </a:r>
          </a:p>
        </p:txBody>
      </p:sp>
      <p:sp>
        <p:nvSpPr>
          <p:cNvPr id="205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5364" name="Obrázek 1" descr="imagesCAC265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16463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181"/>
          <p:cNvSpPr txBox="1">
            <a:spLocks noChangeArrowheads="1"/>
          </p:cNvSpPr>
          <p:nvPr/>
        </p:nvSpPr>
        <p:spPr bwMode="auto">
          <a:xfrm>
            <a:off x="1835150" y="1557338"/>
            <a:ext cx="6337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graphicFrame>
        <p:nvGraphicFramePr>
          <p:cNvPr id="2298" name="Group 250"/>
          <p:cNvGraphicFramePr>
            <a:graphicFrameLocks noGrp="1"/>
          </p:cNvGraphicFramePr>
          <p:nvPr/>
        </p:nvGraphicFramePr>
        <p:xfrm>
          <a:off x="1042988" y="1484313"/>
          <a:ext cx="7129462" cy="1960562"/>
        </p:xfrm>
        <a:graphic>
          <a:graphicData uri="http://schemas.openxmlformats.org/drawingml/2006/table">
            <a:tbl>
              <a:tblPr/>
              <a:tblGrid>
                <a:gridCol w="1657350"/>
                <a:gridCol w="5472112"/>
              </a:tblGrid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ZŠ J. A. Komenského Milevsko, J. A. Komenského 1023, okres Písek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CZ.1.07/1.4.00/21.1611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ŠABLONY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IV/2  Inovace a zkvalitnění výuky prostřednictvím ICT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RACIONÁLNÍ ČÍSLA 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SADY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VY_42_INOVACE_27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Michal Divíšek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90525" y="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Co to jsou racionální čísla ?</a:t>
            </a:r>
          </a:p>
        </p:txBody>
      </p:sp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11" name="Zástupný symbol pro text 7"/>
          <p:cNvSpPr>
            <a:spLocks noGrp="1"/>
          </p:cNvSpPr>
          <p:nvPr>
            <p:ph type="body" sz="half" idx="1"/>
          </p:nvPr>
        </p:nvSpPr>
        <p:spPr>
          <a:xfrm>
            <a:off x="395288" y="1052513"/>
            <a:ext cx="8497887" cy="936625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cs-CZ" sz="2400" smtClean="0"/>
              <a:t>Rozšiřujeme tvé matematické možnosti o další čísla. </a:t>
            </a:r>
          </a:p>
          <a:p>
            <a:pPr marL="0" indent="0">
              <a:buFontTx/>
              <a:buNone/>
            </a:pPr>
            <a:r>
              <a:rPr lang="cs-CZ" sz="2400" smtClean="0"/>
              <a:t>Už je toho moc ?</a:t>
            </a:r>
          </a:p>
          <a:p>
            <a:pPr marL="0" indent="0">
              <a:buFontTx/>
              <a:buNone/>
            </a:pPr>
            <a:endParaRPr lang="cs-CZ" sz="2400" smtClean="0"/>
          </a:p>
        </p:txBody>
      </p:sp>
      <p:sp>
        <p:nvSpPr>
          <p:cNvPr id="17412" name="Zástupný symbol pro text 7"/>
          <p:cNvSpPr txBox="1">
            <a:spLocks/>
          </p:cNvSpPr>
          <p:nvPr/>
        </p:nvSpPr>
        <p:spPr bwMode="auto">
          <a:xfrm>
            <a:off x="395288" y="2025650"/>
            <a:ext cx="8497887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/>
              <a:t>Zopakujeme různé obory a skupiny čísel, které již znáš.</a:t>
            </a:r>
          </a:p>
          <a:p>
            <a:pPr eaLnBrk="0" hangingPunct="0">
              <a:spcBef>
                <a:spcPct val="20000"/>
              </a:spcBef>
            </a:pPr>
            <a:endParaRPr lang="cs-CZ" sz="2400"/>
          </a:p>
        </p:txBody>
      </p:sp>
      <p:sp>
        <p:nvSpPr>
          <p:cNvPr id="17413" name="Zástupný symbol pro text 7"/>
          <p:cNvSpPr txBox="1">
            <a:spLocks/>
          </p:cNvSpPr>
          <p:nvPr/>
        </p:nvSpPr>
        <p:spPr bwMode="auto">
          <a:xfrm>
            <a:off x="395288" y="2522538"/>
            <a:ext cx="8497887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 b="1" u="sng"/>
              <a:t>kladná </a:t>
            </a:r>
            <a:r>
              <a:rPr lang="cs-CZ" sz="2400"/>
              <a:t>         6; 20; 100; 10000    ( není 0; -5 )         </a:t>
            </a:r>
          </a:p>
          <a:p>
            <a:pPr eaLnBrk="0" hangingPunct="0">
              <a:spcBef>
                <a:spcPct val="20000"/>
              </a:spcBef>
            </a:pPr>
            <a:r>
              <a:rPr lang="cs-CZ" sz="2400" b="1" u="sng"/>
              <a:t>záporná</a:t>
            </a:r>
            <a:r>
              <a:rPr lang="cs-CZ" sz="2400"/>
              <a:t>       -5; -25; -150; -250    ( není 0 ; 15 )    </a:t>
            </a:r>
          </a:p>
        </p:txBody>
      </p:sp>
      <p:sp>
        <p:nvSpPr>
          <p:cNvPr id="10" name="Zástupný symbol pro text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95288" y="3641973"/>
            <a:ext cx="8497887" cy="598587"/>
          </a:xfrm>
          <a:prstGeom prst="rect">
            <a:avLst/>
          </a:prstGeom>
          <a:blipFill rotWithShape="1">
            <a:blip r:embed="rId3"/>
            <a:stretch>
              <a:fillRect l="-1148" b="-12121"/>
            </a:stretch>
          </a:blipFill>
          <a:ln>
            <a:noFill/>
          </a:ln>
          <a:extLst/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11" name="Zástupný symbol pro text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29618" y="4549676"/>
            <a:ext cx="8497887" cy="598587"/>
          </a:xfrm>
          <a:prstGeom prst="rect">
            <a:avLst/>
          </a:prstGeom>
          <a:blipFill rotWithShape="1">
            <a:blip r:embed="rId4"/>
            <a:stretch>
              <a:fillRect l="-1076" b="-11111"/>
            </a:stretch>
          </a:blipFill>
          <a:ln>
            <a:noFill/>
          </a:ln>
          <a:extLst/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12" name="Zástupný symbol pro text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60661" y="5253632"/>
            <a:ext cx="8497887" cy="598587"/>
          </a:xfrm>
          <a:prstGeom prst="rect">
            <a:avLst/>
          </a:prstGeom>
          <a:blipFill rotWithShape="1">
            <a:blip r:embed="rId5"/>
            <a:stretch>
              <a:fillRect l="-1076" b="-12245"/>
            </a:stretch>
          </a:blipFill>
          <a:ln>
            <a:noFill/>
          </a:ln>
          <a:extLst/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89" grpId="0" animBg="1"/>
      <p:bldP spid="17411" grpId="0" build="p"/>
      <p:bldP spid="17412" grpId="0"/>
      <p:bldP spid="174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58" name="Zástupný symbol pro text 7"/>
          <p:cNvSpPr txBox="1">
            <a:spLocks/>
          </p:cNvSpPr>
          <p:nvPr/>
        </p:nvSpPr>
        <p:spPr bwMode="auto">
          <a:xfrm>
            <a:off x="406400" y="2790825"/>
            <a:ext cx="7416800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 b="1" u="sng">
                <a:solidFill>
                  <a:schemeClr val="tx2"/>
                </a:solidFill>
              </a:rPr>
              <a:t>Příklad : </a:t>
            </a:r>
            <a:r>
              <a:rPr lang="cs-CZ" sz="2400">
                <a:solidFill>
                  <a:schemeClr val="tx2"/>
                </a:solidFill>
              </a:rPr>
              <a:t>Pojmenuj čísla, urči, kam patří</a:t>
            </a:r>
          </a:p>
        </p:txBody>
      </p:sp>
      <p:sp>
        <p:nvSpPr>
          <p:cNvPr id="19459" name="Zástupný symbol pro text 7"/>
          <p:cNvSpPr txBox="1">
            <a:spLocks/>
          </p:cNvSpPr>
          <p:nvPr/>
        </p:nvSpPr>
        <p:spPr bwMode="auto">
          <a:xfrm>
            <a:off x="1981200" y="4006850"/>
            <a:ext cx="52482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>
                <a:solidFill>
                  <a:schemeClr val="tx2"/>
                </a:solidFill>
              </a:rPr>
              <a:t>Celé kladné, přirozené, racionální</a:t>
            </a:r>
          </a:p>
        </p:txBody>
      </p:sp>
      <p:sp>
        <p:nvSpPr>
          <p:cNvPr id="19460" name="Zástupný symbol pro text 7"/>
          <p:cNvSpPr txBox="1">
            <a:spLocks/>
          </p:cNvSpPr>
          <p:nvPr/>
        </p:nvSpPr>
        <p:spPr bwMode="auto">
          <a:xfrm>
            <a:off x="1979613" y="4508500"/>
            <a:ext cx="50323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>
                <a:solidFill>
                  <a:schemeClr val="tx2"/>
                </a:solidFill>
              </a:rPr>
              <a:t>Zlomek, kladné, racionální</a:t>
            </a:r>
          </a:p>
        </p:txBody>
      </p:sp>
      <p:sp>
        <p:nvSpPr>
          <p:cNvPr id="19461" name="Zástupný symbol pro text 7"/>
          <p:cNvSpPr txBox="1">
            <a:spLocks/>
          </p:cNvSpPr>
          <p:nvPr/>
        </p:nvSpPr>
        <p:spPr bwMode="auto">
          <a:xfrm>
            <a:off x="1989138" y="5086350"/>
            <a:ext cx="50323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>
                <a:solidFill>
                  <a:schemeClr val="tx2"/>
                </a:solidFill>
              </a:rPr>
              <a:t>Záporné, celé, racionální</a:t>
            </a:r>
          </a:p>
        </p:txBody>
      </p:sp>
      <p:sp>
        <p:nvSpPr>
          <p:cNvPr id="19462" name="Zástupný symbol pro text 7"/>
          <p:cNvSpPr txBox="1">
            <a:spLocks/>
          </p:cNvSpPr>
          <p:nvPr/>
        </p:nvSpPr>
        <p:spPr bwMode="auto">
          <a:xfrm>
            <a:off x="1897063" y="5580063"/>
            <a:ext cx="503237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/>
              <a:t>Zlomek, záporné, racionální</a:t>
            </a:r>
            <a:endParaRPr lang="cs-CZ" sz="2000" b="1">
              <a:solidFill>
                <a:schemeClr val="tx2"/>
              </a:solidFill>
            </a:endParaRPr>
          </a:p>
        </p:txBody>
      </p:sp>
      <p:sp>
        <p:nvSpPr>
          <p:cNvPr id="10" name="Zástupný symbol pro text 7"/>
          <p:cNvSpPr txBox="1">
            <a:spLocks/>
          </p:cNvSpPr>
          <p:nvPr/>
        </p:nvSpPr>
        <p:spPr bwMode="auto">
          <a:xfrm>
            <a:off x="1989138" y="3455988"/>
            <a:ext cx="5040312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>
                <a:solidFill>
                  <a:schemeClr val="tx2"/>
                </a:solidFill>
              </a:rPr>
              <a:t>Desetinné, záporné, racionální</a:t>
            </a:r>
          </a:p>
        </p:txBody>
      </p:sp>
      <p:sp>
        <p:nvSpPr>
          <p:cNvPr id="13" name="Zástupný symbol pro text 7"/>
          <p:cNvSpPr txBox="1">
            <a:spLocks/>
          </p:cNvSpPr>
          <p:nvPr/>
        </p:nvSpPr>
        <p:spPr bwMode="auto">
          <a:xfrm>
            <a:off x="363538" y="3446463"/>
            <a:ext cx="12414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>
                <a:solidFill>
                  <a:schemeClr val="tx2"/>
                </a:solidFill>
              </a:rPr>
              <a:t>a)  - 0,2</a:t>
            </a:r>
          </a:p>
        </p:txBody>
      </p:sp>
      <p:sp>
        <p:nvSpPr>
          <p:cNvPr id="14" name="Zástupný symbol pro text 7"/>
          <p:cNvSpPr txBox="1">
            <a:spLocks/>
          </p:cNvSpPr>
          <p:nvPr/>
        </p:nvSpPr>
        <p:spPr bwMode="auto">
          <a:xfrm>
            <a:off x="406400" y="4005263"/>
            <a:ext cx="12414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>
                <a:solidFill>
                  <a:schemeClr val="tx2"/>
                </a:solidFill>
              </a:rPr>
              <a:t>b)   20</a:t>
            </a:r>
          </a:p>
        </p:txBody>
      </p:sp>
      <p:sp>
        <p:nvSpPr>
          <p:cNvPr id="15" name="Zástupný symbol pro text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45978" y="4450360"/>
            <a:ext cx="1241002" cy="648691"/>
          </a:xfrm>
          <a:prstGeom prst="rect">
            <a:avLst/>
          </a:prstGeom>
          <a:blipFill rotWithShape="1">
            <a:blip r:embed="rId3"/>
            <a:stretch>
              <a:fillRect l="-7882" b="-3774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16" name="Zástupný symbol pro text 7"/>
          <p:cNvSpPr txBox="1">
            <a:spLocks/>
          </p:cNvSpPr>
          <p:nvPr/>
        </p:nvSpPr>
        <p:spPr bwMode="auto">
          <a:xfrm>
            <a:off x="363538" y="5099050"/>
            <a:ext cx="124142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>
                <a:solidFill>
                  <a:schemeClr val="tx2"/>
                </a:solidFill>
              </a:rPr>
              <a:t>d)  - 40</a:t>
            </a:r>
          </a:p>
        </p:txBody>
      </p:sp>
      <p:sp>
        <p:nvSpPr>
          <p:cNvPr id="17" name="Zástupný symbol pro text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78670" y="5580063"/>
            <a:ext cx="1241002" cy="827881"/>
          </a:xfrm>
          <a:prstGeom prst="rect">
            <a:avLst/>
          </a:prstGeom>
          <a:blipFill rotWithShape="1">
            <a:blip r:embed="rId4"/>
            <a:stretch>
              <a:fillRect l="-7353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18" name="Zástupný symbol pro text 7"/>
          <p:cNvSpPr txBox="1">
            <a:spLocks/>
          </p:cNvSpPr>
          <p:nvPr/>
        </p:nvSpPr>
        <p:spPr bwMode="auto">
          <a:xfrm>
            <a:off x="250825" y="260350"/>
            <a:ext cx="88931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 b="1" u="sng">
                <a:solidFill>
                  <a:srgbClr val="FF0000"/>
                </a:solidFill>
              </a:rPr>
              <a:t>Racionální čísla  </a:t>
            </a:r>
            <a:r>
              <a:rPr lang="cs-CZ" sz="2400" b="1">
                <a:solidFill>
                  <a:srgbClr val="FF0000"/>
                </a:solidFill>
              </a:rPr>
              <a:t> </a:t>
            </a:r>
            <a:r>
              <a:rPr lang="cs-CZ" sz="2400" b="1">
                <a:solidFill>
                  <a:schemeClr val="tx2"/>
                </a:solidFill>
              </a:rPr>
              <a:t>-  Všechna čísla, které lze zapsat zlomkem</a:t>
            </a:r>
            <a:endParaRPr lang="cs-CZ" sz="2400">
              <a:solidFill>
                <a:schemeClr val="tx2"/>
              </a:solidFill>
            </a:endParaRPr>
          </a:p>
        </p:txBody>
      </p:sp>
      <p:sp>
        <p:nvSpPr>
          <p:cNvPr id="19" name="Zástupný symbol pro text 7"/>
          <p:cNvSpPr txBox="1">
            <a:spLocks/>
          </p:cNvSpPr>
          <p:nvPr/>
        </p:nvSpPr>
        <p:spPr bwMode="auto">
          <a:xfrm>
            <a:off x="346075" y="908050"/>
            <a:ext cx="88931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 b="1">
                <a:solidFill>
                  <a:schemeClr val="tx2"/>
                </a:solidFill>
              </a:rPr>
              <a:t>Všechna čísla, které znáš – přirozená, celá, desetinná a zlomky jsou racionální čísla.</a:t>
            </a:r>
          </a:p>
        </p:txBody>
      </p:sp>
      <p:sp>
        <p:nvSpPr>
          <p:cNvPr id="20" name="Zástupný symbol pro text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46548" y="1772815"/>
            <a:ext cx="7416824" cy="724173"/>
          </a:xfrm>
          <a:prstGeom prst="rect">
            <a:avLst/>
          </a:prstGeom>
          <a:blipFill rotWithShape="1">
            <a:blip r:embed="rId5"/>
            <a:stretch>
              <a:fillRect l="-1316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1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00"/>
                            </p:stCondLst>
                            <p:childTnLst>
                              <p:par>
                                <p:cTn id="3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3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1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600"/>
                            </p:stCondLst>
                            <p:childTnLst>
                              <p:par>
                                <p:cTn id="4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19458" grpId="0"/>
      <p:bldP spid="19459" grpId="0"/>
      <p:bldP spid="19460" grpId="0"/>
      <p:bldP spid="19461" grpId="0"/>
      <p:bldP spid="19462" grpId="0"/>
      <p:bldP spid="10" grpId="0"/>
      <p:bldP spid="13" grpId="0"/>
      <p:bldP spid="14" grpId="0"/>
      <p:bldP spid="16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ál 29"/>
          <p:cNvSpPr/>
          <p:nvPr/>
        </p:nvSpPr>
        <p:spPr>
          <a:xfrm>
            <a:off x="250825" y="981075"/>
            <a:ext cx="8785225" cy="3887788"/>
          </a:xfrm>
          <a:prstGeom prst="ellipse">
            <a:avLst/>
          </a:prstGeom>
          <a:gradFill>
            <a:gsLst>
              <a:gs pos="100000">
                <a:srgbClr val="FFFF00"/>
              </a:gs>
              <a:gs pos="0">
                <a:srgbClr val="FFC000"/>
              </a:gs>
              <a:gs pos="100000">
                <a:srgbClr val="FFFF00"/>
              </a:gs>
              <a:gs pos="0">
                <a:srgbClr val="0819FB"/>
              </a:gs>
              <a:gs pos="40000">
                <a:srgbClr val="FFFF00"/>
              </a:gs>
              <a:gs pos="0">
                <a:srgbClr val="FF3300"/>
              </a:gs>
              <a:gs pos="17000">
                <a:srgbClr val="EE3F17"/>
              </a:gs>
              <a:gs pos="100000">
                <a:srgbClr val="E81766"/>
              </a:gs>
              <a:gs pos="100000">
                <a:srgbClr val="FFFF00"/>
              </a:gs>
            </a:gsLst>
            <a:lin ang="5400000" scaled="0"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rgbClr val="0000FF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373063" y="1268413"/>
            <a:ext cx="6840537" cy="3024187"/>
          </a:xfrm>
          <a:prstGeom prst="ellipse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rgbClr val="0000FF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611188" y="1628775"/>
            <a:ext cx="4824412" cy="2305050"/>
          </a:xfrm>
          <a:prstGeom prst="ellips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rgbClr val="FF0000"/>
              </a:solidFill>
            </a:endParaRPr>
          </a:p>
        </p:txBody>
      </p:sp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" name="Zástupný symbol pro text 7"/>
          <p:cNvSpPr txBox="1">
            <a:spLocks/>
          </p:cNvSpPr>
          <p:nvPr/>
        </p:nvSpPr>
        <p:spPr bwMode="auto">
          <a:xfrm>
            <a:off x="250825" y="260350"/>
            <a:ext cx="88931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 b="1" u="sng">
                <a:solidFill>
                  <a:srgbClr val="FF0000"/>
                </a:solidFill>
              </a:rPr>
              <a:t>Racionální čísla  </a:t>
            </a:r>
            <a:r>
              <a:rPr lang="cs-CZ" sz="2400" b="1">
                <a:solidFill>
                  <a:srgbClr val="FF0000"/>
                </a:solidFill>
              </a:rPr>
              <a:t> </a:t>
            </a:r>
            <a:r>
              <a:rPr lang="cs-CZ" sz="2400" b="1">
                <a:solidFill>
                  <a:schemeClr val="tx2"/>
                </a:solidFill>
              </a:rPr>
              <a:t>-  Všechna čísla, která lze zapsat zlomkem</a:t>
            </a:r>
            <a:endParaRPr lang="cs-CZ" sz="2400">
              <a:solidFill>
                <a:schemeClr val="tx2"/>
              </a:solidFill>
            </a:endParaRPr>
          </a:p>
        </p:txBody>
      </p:sp>
      <p:sp>
        <p:nvSpPr>
          <p:cNvPr id="2" name="Ovál 1"/>
          <p:cNvSpPr/>
          <p:nvPr/>
        </p:nvSpPr>
        <p:spPr>
          <a:xfrm>
            <a:off x="900113" y="1878013"/>
            <a:ext cx="2471737" cy="1728787"/>
          </a:xfrm>
          <a:prstGeom prst="ellipse">
            <a:avLst/>
          </a:prstGeom>
          <a:gradFill>
            <a:gsLst>
              <a:gs pos="0">
                <a:srgbClr val="008000"/>
              </a:gs>
              <a:gs pos="99000">
                <a:srgbClr val="00B050"/>
              </a:gs>
              <a:gs pos="24000">
                <a:srgbClr val="FFFF00"/>
              </a:gs>
              <a:gs pos="100000">
                <a:srgbClr val="663012"/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rgbClr val="FF0000"/>
              </a:solidFill>
            </a:endParaRPr>
          </a:p>
        </p:txBody>
      </p:sp>
      <p:sp>
        <p:nvSpPr>
          <p:cNvPr id="21" name="Zástupný symbol pro text 7"/>
          <p:cNvSpPr txBox="1">
            <a:spLocks/>
          </p:cNvSpPr>
          <p:nvPr/>
        </p:nvSpPr>
        <p:spPr bwMode="auto">
          <a:xfrm>
            <a:off x="1258888" y="2135188"/>
            <a:ext cx="196850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 b="1">
                <a:solidFill>
                  <a:srgbClr val="008000"/>
                </a:solidFill>
              </a:rPr>
              <a:t>Přirozená    N</a:t>
            </a: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</p:txBody>
      </p:sp>
      <p:sp>
        <p:nvSpPr>
          <p:cNvPr id="23" name="Zástupný symbol pro text 7"/>
          <p:cNvSpPr txBox="1">
            <a:spLocks/>
          </p:cNvSpPr>
          <p:nvPr/>
        </p:nvSpPr>
        <p:spPr bwMode="auto">
          <a:xfrm>
            <a:off x="3479800" y="1965325"/>
            <a:ext cx="19685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 b="1">
                <a:solidFill>
                  <a:srgbClr val="C00000"/>
                </a:solidFill>
              </a:rPr>
              <a:t>Celá    Z</a:t>
            </a: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</p:txBody>
      </p:sp>
      <p:sp>
        <p:nvSpPr>
          <p:cNvPr id="24" name="Zástupný symbol pro text 7"/>
          <p:cNvSpPr txBox="1">
            <a:spLocks/>
          </p:cNvSpPr>
          <p:nvPr/>
        </p:nvSpPr>
        <p:spPr bwMode="auto">
          <a:xfrm>
            <a:off x="3467100" y="2427288"/>
            <a:ext cx="1968500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/>
              <a:t>-4; -25; -1000</a:t>
            </a: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</p:txBody>
      </p:sp>
      <p:sp>
        <p:nvSpPr>
          <p:cNvPr id="25" name="Zástupný symbol pro text 7"/>
          <p:cNvSpPr txBox="1">
            <a:spLocks/>
          </p:cNvSpPr>
          <p:nvPr/>
        </p:nvSpPr>
        <p:spPr bwMode="auto">
          <a:xfrm>
            <a:off x="1511300" y="2647950"/>
            <a:ext cx="19685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/>
              <a:t>4; 25; 1000</a:t>
            </a: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</p:txBody>
      </p:sp>
      <p:sp>
        <p:nvSpPr>
          <p:cNvPr id="26" name="Zástupný symbol pro text 7"/>
          <p:cNvSpPr txBox="1">
            <a:spLocks/>
          </p:cNvSpPr>
          <p:nvPr/>
        </p:nvSpPr>
        <p:spPr bwMode="auto">
          <a:xfrm>
            <a:off x="3930650" y="2874963"/>
            <a:ext cx="520700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/>
              <a:t>0</a:t>
            </a: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</p:txBody>
      </p:sp>
      <p:sp>
        <p:nvSpPr>
          <p:cNvPr id="28" name="Zástupný symbol pro text 7"/>
          <p:cNvSpPr txBox="1">
            <a:spLocks/>
          </p:cNvSpPr>
          <p:nvPr/>
        </p:nvSpPr>
        <p:spPr bwMode="auto">
          <a:xfrm>
            <a:off x="5245100" y="1993900"/>
            <a:ext cx="19685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 b="1">
                <a:solidFill>
                  <a:srgbClr val="0000FF"/>
                </a:solidFill>
              </a:rPr>
              <a:t>Desetinná</a:t>
            </a: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</p:txBody>
      </p:sp>
      <p:sp>
        <p:nvSpPr>
          <p:cNvPr id="29" name="Zástupný symbol pro text 7"/>
          <p:cNvSpPr txBox="1">
            <a:spLocks/>
          </p:cNvSpPr>
          <p:nvPr/>
        </p:nvSpPr>
        <p:spPr bwMode="auto">
          <a:xfrm>
            <a:off x="5483225" y="2432050"/>
            <a:ext cx="19685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/>
              <a:t>-0,4;  5,5;</a:t>
            </a:r>
          </a:p>
          <a:p>
            <a:pPr eaLnBrk="0" hangingPunct="0">
              <a:spcBef>
                <a:spcPct val="20000"/>
              </a:spcBef>
            </a:pPr>
            <a:r>
              <a:rPr lang="cs-CZ" sz="2000"/>
              <a:t> 65,5</a:t>
            </a: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</p:txBody>
      </p:sp>
      <p:sp>
        <p:nvSpPr>
          <p:cNvPr id="31" name="Zástupný symbol pro text 7"/>
          <p:cNvSpPr txBox="1">
            <a:spLocks/>
          </p:cNvSpPr>
          <p:nvPr/>
        </p:nvSpPr>
        <p:spPr bwMode="auto">
          <a:xfrm>
            <a:off x="7019925" y="2066925"/>
            <a:ext cx="19081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 b="1">
                <a:solidFill>
                  <a:srgbClr val="C00000"/>
                </a:solidFill>
              </a:rPr>
              <a:t>Racionální Q</a:t>
            </a:r>
          </a:p>
          <a:p>
            <a:pPr eaLnBrk="0" hangingPunct="0">
              <a:spcBef>
                <a:spcPct val="20000"/>
              </a:spcBef>
            </a:pPr>
            <a:endParaRPr lang="cs-CZ" sz="2000" b="1">
              <a:solidFill>
                <a:schemeClr val="tx2"/>
              </a:solidFill>
            </a:endParaRPr>
          </a:p>
        </p:txBody>
      </p:sp>
      <p:sp>
        <p:nvSpPr>
          <p:cNvPr id="32" name="Zástupný symbol pro text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7380312" y="2678427"/>
            <a:ext cx="1968351" cy="848160"/>
          </a:xfrm>
          <a:prstGeom prst="rect">
            <a:avLst/>
          </a:prstGeom>
          <a:blipFill rotWithShape="1">
            <a:blip r:embed="rId3"/>
            <a:stretch>
              <a:fillRect b="-27857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17" name="Zástupný symbol pro text 7"/>
          <p:cNvSpPr txBox="1">
            <a:spLocks/>
          </p:cNvSpPr>
          <p:nvPr/>
        </p:nvSpPr>
        <p:spPr bwMode="auto">
          <a:xfrm>
            <a:off x="230188" y="5165725"/>
            <a:ext cx="356235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 b="1" u="sng">
                <a:solidFill>
                  <a:srgbClr val="FF0000"/>
                </a:solidFill>
              </a:rPr>
              <a:t>Označení </a:t>
            </a:r>
            <a:r>
              <a:rPr lang="cs-CZ" sz="2000" b="1">
                <a:solidFill>
                  <a:srgbClr val="FF0000"/>
                </a:solidFill>
              </a:rPr>
              <a:t>! </a:t>
            </a:r>
            <a:r>
              <a:rPr lang="cs-CZ" sz="2000" b="1"/>
              <a:t>Přirozená   N</a:t>
            </a:r>
          </a:p>
          <a:p>
            <a:pPr eaLnBrk="0" hangingPunct="0">
              <a:spcBef>
                <a:spcPct val="20000"/>
              </a:spcBef>
            </a:pPr>
            <a:r>
              <a:rPr lang="cs-CZ" sz="2000" b="1"/>
              <a:t>                   Celá            Z</a:t>
            </a:r>
          </a:p>
          <a:p>
            <a:pPr eaLnBrk="0" hangingPunct="0">
              <a:spcBef>
                <a:spcPct val="20000"/>
              </a:spcBef>
            </a:pPr>
            <a:r>
              <a:rPr lang="cs-CZ" sz="2000" b="1"/>
              <a:t>                   Racionální Q    </a:t>
            </a:r>
            <a:endParaRPr lang="cs-CZ" sz="2000"/>
          </a:p>
        </p:txBody>
      </p:sp>
      <p:sp>
        <p:nvSpPr>
          <p:cNvPr id="19" name="Zástupný symbol pro text 7"/>
          <p:cNvSpPr txBox="1">
            <a:spLocks/>
          </p:cNvSpPr>
          <p:nvPr/>
        </p:nvSpPr>
        <p:spPr bwMode="auto">
          <a:xfrm>
            <a:off x="3930650" y="5403850"/>
            <a:ext cx="3560763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000" b="1"/>
              <a:t> Pro kladná připisujeme +</a:t>
            </a:r>
          </a:p>
          <a:p>
            <a:pPr eaLnBrk="0" hangingPunct="0">
              <a:spcBef>
                <a:spcPct val="20000"/>
              </a:spcBef>
            </a:pPr>
            <a:r>
              <a:rPr lang="cs-CZ" sz="2000" b="1"/>
              <a:t> Pro záporná -   </a:t>
            </a:r>
            <a:endParaRPr lang="cs-CZ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7" grpId="0" animBg="1"/>
      <p:bldP spid="22" grpId="0" animBg="1"/>
      <p:bldP spid="3089" grpId="0" animBg="1"/>
      <p:bldP spid="18" grpId="0"/>
      <p:bldP spid="2" grpId="0" animBg="1"/>
      <p:bldP spid="21" grpId="0"/>
      <p:bldP spid="23" grpId="0"/>
      <p:bldP spid="24" grpId="0"/>
      <p:bldP spid="25" grpId="0"/>
      <p:bldP spid="26" grpId="0"/>
      <p:bldP spid="28" grpId="0"/>
      <p:bldP spid="29" grpId="0"/>
      <p:bldP spid="31" grpId="0"/>
      <p:bldP spid="17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cs-CZ" sz="2400" u="sng" dirty="0" smtClean="0"/>
              <a:t>Odkazy a uvedení autorů :</a:t>
            </a:r>
          </a:p>
          <a:p>
            <a:pPr eaLnBrk="1" hangingPunct="1">
              <a:buFontTx/>
              <a:buNone/>
              <a:defRPr/>
            </a:pPr>
            <a:r>
              <a:rPr lang="cs-CZ" sz="2000" dirty="0" smtClean="0"/>
              <a:t>1) Obrázky, náčrty a schémata:  Mgr. </a:t>
            </a:r>
            <a:r>
              <a:rPr lang="cs-CZ" sz="2000" smtClean="0"/>
              <a:t>Michal Divíšek</a:t>
            </a:r>
            <a:endParaRPr lang="cs-CZ" sz="2000" dirty="0" smtClean="0"/>
          </a:p>
          <a:p>
            <a:pPr marL="0" indent="0" eaLnBrk="1" hangingPunct="1">
              <a:buFontTx/>
              <a:buNone/>
              <a:defRPr/>
            </a:pPr>
            <a:endParaRPr lang="cs-CZ" sz="1800" dirty="0" smtClean="0"/>
          </a:p>
        </p:txBody>
      </p:sp>
      <p:sp>
        <p:nvSpPr>
          <p:cNvPr id="23554" name="AutoShape 6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7740650" y="6308725"/>
            <a:ext cx="1403350" cy="549275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blipFill rotWithShape="1">
          <a:blip xmlns:r="http://schemas.openxmlformats.org/officeDocument/2006/relationships" r:embed="rId1"/>
          <a:stretch>
            <a:fillRect l="-1076" b="-3774"/>
          </a:stretch>
        </a:blipFill>
        <a:ln>
          <a:noFill/>
        </a:ln>
        <a:extLst>
          <a:ext uri="{91240B29-F687-4F45-9708-019B960494DF}">
            <a14:hiddenLine xmlns=""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/>
      <a:lstStyle>
        <a:defPPr>
          <a:defRPr>
            <a:noFill/>
          </a:defRPr>
        </a:defPPr>
      </a:lstStyle>
    </a:tx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186</Words>
  <Application>Microsoft Office PowerPoint</Application>
  <PresentationFormat>On-screen Show (4:3)</PresentationFormat>
  <Paragraphs>50</Paragraphs>
  <Slides>5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Calibri</vt:lpstr>
      <vt:lpstr>Výchozí návrh</vt:lpstr>
      <vt:lpstr>RACIONÁLNÍ ČÍSLA 1</vt:lpstr>
      <vt:lpstr>Co to jsou racionální čísla ?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VÁLEC</dc:title>
  <dc:creator>pc</dc:creator>
  <cp:lastModifiedBy>DUM</cp:lastModifiedBy>
  <cp:revision>73</cp:revision>
  <dcterms:created xsi:type="dcterms:W3CDTF">2011-04-20T17:56:56Z</dcterms:created>
  <dcterms:modified xsi:type="dcterms:W3CDTF">2014-03-11T19:52:20Z</dcterms:modified>
</cp:coreProperties>
</file>