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3300"/>
    <a:srgbClr val="008000"/>
    <a:srgbClr val="FF9966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CF1218B-9143-4C5C-B212-C4A000363AF2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5A85F36-E4B5-4666-85EF-DAA9AA284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08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8FBBA-7A26-4ADD-BCCD-DFB6EB662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84902-1F96-4B52-A38A-982124BD9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AA6F5-7FF1-4C3C-9668-1AA0C0D9F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60A8CF-6DAB-42C8-887A-72D57CC87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DB2516-C9E5-42A6-AFF6-11CE8E56B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748A2E-228C-4B6D-9B8F-D22B0EF3B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3007B-C3A6-465C-BDC4-95AB17A7B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7EBC4-8C45-4441-99F0-8E8F2DFBD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590E8-CE29-48CC-89E8-B72F17355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F6811-CBCC-4605-9B83-A147C3A4D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DF646-86B3-445B-A2CA-77BC62CBA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9667B-1878-49BD-94C6-A3F683B8F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1816AE8-C763-436C-B8ED-97706922B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dirty="0" smtClean="0"/>
              <a:t>RACIONÁLNÍ ČÍSLA 2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 flipH="1">
            <a:off x="1007914" y="5157192"/>
            <a:ext cx="7417097" cy="719138"/>
          </a:xfrm>
        </p:spPr>
        <p:txBody>
          <a:bodyPr/>
          <a:lstStyle/>
          <a:p>
            <a:pPr eaLnBrk="1" hangingPunct="1"/>
            <a:r>
              <a:rPr lang="cs-CZ" dirty="0" smtClean="0"/>
              <a:t>- Převod zlomků na desetinná čísla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64" name="Obrázek 1" descr="imagesCAC265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98" name="Group 2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868576"/>
              </p:ext>
            </p:extLst>
          </p:nvPr>
        </p:nvGraphicFramePr>
        <p:xfrm>
          <a:off x="1042988" y="1484313"/>
          <a:ext cx="7129462" cy="196056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RACIONÁLNÍ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VY_42_INOVACE_28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Zástupný symbol pro text 7"/>
          <p:cNvSpPr>
            <a:spLocks noGrp="1"/>
          </p:cNvSpPr>
          <p:nvPr>
            <p:ph type="body" sz="half" idx="1"/>
          </p:nvPr>
        </p:nvSpPr>
        <p:spPr>
          <a:xfrm>
            <a:off x="323528" y="1052736"/>
            <a:ext cx="8748712" cy="136837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400" dirty="0" smtClean="0"/>
              <a:t>Máme dvě možnosti.</a:t>
            </a:r>
          </a:p>
          <a:p>
            <a:pPr marL="0" indent="0">
              <a:buFontTx/>
              <a:buNone/>
            </a:pPr>
            <a:r>
              <a:rPr lang="cs-CZ" sz="2400" dirty="0" smtClean="0"/>
              <a:t> a) Převod zlomku na zlomek se </a:t>
            </a:r>
            <a:r>
              <a:rPr lang="cs-CZ" sz="2400" dirty="0"/>
              <a:t>jmenovatelem </a:t>
            </a:r>
            <a:r>
              <a:rPr lang="cs-CZ" sz="2400" dirty="0" smtClean="0"/>
              <a:t>10; 100; 1000</a:t>
            </a:r>
          </a:p>
          <a:p>
            <a:pPr marL="0" indent="0">
              <a:buFontTx/>
              <a:buNone/>
            </a:pPr>
            <a:r>
              <a:rPr lang="cs-CZ" sz="2400" dirty="0" smtClean="0"/>
              <a:t>         rozšířením.</a:t>
            </a:r>
          </a:p>
          <a:p>
            <a:pPr marL="0" indent="0">
              <a:buFontTx/>
              <a:buNone/>
            </a:pPr>
            <a:endParaRPr lang="cs-CZ" sz="2400" dirty="0" smtClean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 flipH="1">
            <a:off x="539552" y="188640"/>
            <a:ext cx="7417097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None/>
            </a:pPr>
            <a:r>
              <a:rPr lang="cs-CZ" dirty="0" smtClean="0"/>
              <a:t> Převod zlomků na desetinná čísla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text 7"/>
              <p:cNvSpPr txBox="1">
                <a:spLocks/>
              </p:cNvSpPr>
              <p:nvPr/>
            </p:nvSpPr>
            <p:spPr bwMode="auto">
              <a:xfrm>
                <a:off x="547688" y="2573288"/>
                <a:ext cx="8748712" cy="13683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= 0,25    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240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= 2,4 </a:t>
                </a:r>
              </a:p>
              <a:p>
                <a:pPr marL="0" indent="0">
                  <a:buFontTx/>
                  <a:buNone/>
                </a:pPr>
                <a:r>
                  <a:rPr lang="cs-CZ" sz="2400" dirty="0" smtClean="0"/>
                  <a:t>( v mnohých případech to však nejde např.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dirty="0" smtClean="0"/>
                  <a:t> 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 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</a:t>
                </a:r>
              </a:p>
            </p:txBody>
          </p:sp>
        </mc:Choice>
        <mc:Fallback xmlns="">
          <p:sp>
            <p:nvSpPr>
              <p:cNvPr id="14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47688" y="2573288"/>
                <a:ext cx="8748712" cy="1368375"/>
              </a:xfrm>
              <a:prstGeom prst="rect">
                <a:avLst/>
              </a:prstGeom>
              <a:blipFill rotWithShape="1">
                <a:blip r:embed="rId3"/>
                <a:stretch>
                  <a:fillRect l="-1115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text 7"/>
          <p:cNvSpPr txBox="1">
            <a:spLocks/>
          </p:cNvSpPr>
          <p:nvPr/>
        </p:nvSpPr>
        <p:spPr bwMode="auto">
          <a:xfrm>
            <a:off x="323528" y="3941663"/>
            <a:ext cx="8748712" cy="68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b) Převod zlomku dělením čitatele a jmenovatele.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text 7"/>
              <p:cNvSpPr txBox="1">
                <a:spLocks/>
              </p:cNvSpPr>
              <p:nvPr/>
            </p:nvSpPr>
            <p:spPr bwMode="auto">
              <a:xfrm>
                <a:off x="393265" y="4509120"/>
                <a:ext cx="2594559" cy="6841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= 7 : 4 = 1,75</a:t>
                </a:r>
              </a:p>
            </p:txBody>
          </p:sp>
        </mc:Choice>
        <mc:Fallback xmlns="">
          <p:sp>
            <p:nvSpPr>
              <p:cNvPr id="16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3265" y="4509120"/>
                <a:ext cx="2594559" cy="6841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text 7"/>
              <p:cNvSpPr txBox="1">
                <a:spLocks/>
              </p:cNvSpPr>
              <p:nvPr/>
            </p:nvSpPr>
            <p:spPr bwMode="auto">
              <a:xfrm>
                <a:off x="4276700" y="4513944"/>
                <a:ext cx="2594559" cy="6841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 smtClean="0"/>
                  <a:t> = 3 : 8 = 0,375</a:t>
                </a:r>
              </a:p>
            </p:txBody>
          </p:sp>
        </mc:Choice>
        <mc:Fallback xmlns="">
          <p:sp>
            <p:nvSpPr>
              <p:cNvPr id="18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276700" y="4513944"/>
                <a:ext cx="2594559" cy="6841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ástupný symbol pro text 7"/>
          <p:cNvSpPr txBox="1">
            <a:spLocks/>
          </p:cNvSpPr>
          <p:nvPr/>
        </p:nvSpPr>
        <p:spPr bwMode="auto">
          <a:xfrm>
            <a:off x="309673" y="5251500"/>
            <a:ext cx="6236879" cy="136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Někdy máme znovu problém. </a:t>
            </a:r>
          </a:p>
          <a:p>
            <a:pPr marL="0" indent="0">
              <a:buFontTx/>
              <a:buNone/>
            </a:pPr>
            <a:r>
              <a:rPr lang="cs-CZ" sz="2400" dirty="0" smtClean="0"/>
              <a:t>Dělení nemá ukončený desetinný rozvoj.</a:t>
            </a:r>
          </a:p>
          <a:p>
            <a:pPr marL="0" indent="0">
              <a:buFontTx/>
              <a:buNone/>
            </a:pPr>
            <a:endParaRPr lang="cs-CZ" sz="24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text 7"/>
              <p:cNvSpPr txBox="1">
                <a:spLocks/>
              </p:cNvSpPr>
              <p:nvPr/>
            </p:nvSpPr>
            <p:spPr bwMode="auto">
              <a:xfrm>
                <a:off x="6246199" y="5445223"/>
                <a:ext cx="2810583" cy="6841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= 2 : 3 = 0,6666..</a:t>
                </a:r>
              </a:p>
            </p:txBody>
          </p:sp>
        </mc:Choice>
        <mc:Fallback xmlns="">
          <p:sp>
            <p:nvSpPr>
              <p:cNvPr id="20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246199" y="5445223"/>
                <a:ext cx="2810583" cy="684187"/>
              </a:xfrm>
              <a:prstGeom prst="rect">
                <a:avLst/>
              </a:prstGeom>
              <a:blipFill rotWithShape="1">
                <a:blip r:embed="rId6"/>
                <a:stretch>
                  <a:fillRect r="-2386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0"/>
                            </p:stCondLst>
                            <p:childTnLst>
                              <p:par>
                                <p:cTn id="5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17411" grpId="0" uiExpand="1" build="p"/>
      <p:bldP spid="13" grpId="0"/>
      <p:bldP spid="14" grpId="0" uiExpand="1" build="p"/>
      <p:bldP spid="15" grpId="0" build="p"/>
      <p:bldP spid="16" grpId="0" build="p"/>
      <p:bldP spid="18" grpId="0" build="p"/>
      <p:bldP spid="19" grpId="0" uiExpand="1" build="p"/>
      <p:bldP spid="2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Zástupný symbol pro text 7"/>
          <p:cNvSpPr>
            <a:spLocks noGrp="1"/>
          </p:cNvSpPr>
          <p:nvPr>
            <p:ph type="body" sz="half" idx="1"/>
          </p:nvPr>
        </p:nvSpPr>
        <p:spPr>
          <a:xfrm>
            <a:off x="323528" y="1052737"/>
            <a:ext cx="8748712" cy="576064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400" dirty="0" smtClean="0"/>
              <a:t>Perioda je vlastně opakování stále stejných čísel při dělení.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 flipH="1">
            <a:off x="539552" y="188640"/>
            <a:ext cx="7417097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None/>
            </a:pPr>
            <a:r>
              <a:rPr lang="cs-CZ" dirty="0" smtClean="0"/>
              <a:t> Čísla periodická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text 7"/>
              <p:cNvSpPr txBox="1">
                <a:spLocks/>
              </p:cNvSpPr>
              <p:nvPr/>
            </p:nvSpPr>
            <p:spPr bwMode="auto">
              <a:xfrm>
                <a:off x="4537519" y="2348880"/>
                <a:ext cx="4120706" cy="6841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400" dirty="0" smtClean="0"/>
                  <a:t> = 23 : 27 = 0,851851</a:t>
                </a:r>
              </a:p>
            </p:txBody>
          </p:sp>
        </mc:Choice>
        <mc:Fallback xmlns="">
          <p:sp>
            <p:nvSpPr>
              <p:cNvPr id="18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37519" y="2348880"/>
                <a:ext cx="4120706" cy="6841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text 7"/>
              <p:cNvSpPr txBox="1">
                <a:spLocks/>
              </p:cNvSpPr>
              <p:nvPr/>
            </p:nvSpPr>
            <p:spPr bwMode="auto">
              <a:xfrm>
                <a:off x="416813" y="1556792"/>
                <a:ext cx="8241412" cy="6841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= 2 : 3 = 0,6666..  V tomto případě se opakuje stále 6.</a:t>
                </a:r>
              </a:p>
            </p:txBody>
          </p:sp>
        </mc:Choice>
        <mc:Fallback xmlns="">
          <p:sp>
            <p:nvSpPr>
              <p:cNvPr id="11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16813" y="1556792"/>
                <a:ext cx="8241412" cy="6841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text 7"/>
          <p:cNvSpPr txBox="1">
            <a:spLocks/>
          </p:cNvSpPr>
          <p:nvPr/>
        </p:nvSpPr>
        <p:spPr bwMode="auto">
          <a:xfrm>
            <a:off x="539551" y="2492896"/>
            <a:ext cx="3997967" cy="68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Existují však delší periody :  </a:t>
            </a:r>
          </a:p>
        </p:txBody>
      </p:sp>
      <p:sp>
        <p:nvSpPr>
          <p:cNvPr id="17" name="Line 26"/>
          <p:cNvSpPr>
            <a:spLocks noChangeShapeType="1"/>
          </p:cNvSpPr>
          <p:nvPr/>
        </p:nvSpPr>
        <p:spPr bwMode="auto">
          <a:xfrm flipH="1" flipV="1">
            <a:off x="7360856" y="2492896"/>
            <a:ext cx="451504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" name="Zástupný symbol pro text 7"/>
          <p:cNvSpPr txBox="1">
            <a:spLocks/>
          </p:cNvSpPr>
          <p:nvPr/>
        </p:nvSpPr>
        <p:spPr bwMode="auto">
          <a:xfrm>
            <a:off x="539552" y="3033067"/>
            <a:ext cx="8380174" cy="68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Periodu označujeme čárkou nad opakujícími se čísly.  </a:t>
            </a:r>
          </a:p>
        </p:txBody>
      </p:sp>
      <p:sp>
        <p:nvSpPr>
          <p:cNvPr id="23" name="Zástupný symbol pro text 7"/>
          <p:cNvSpPr txBox="1">
            <a:spLocks/>
          </p:cNvSpPr>
          <p:nvPr/>
        </p:nvSpPr>
        <p:spPr bwMode="auto">
          <a:xfrm>
            <a:off x="251520" y="3746062"/>
            <a:ext cx="8784976" cy="169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sz="2400" dirty="0" smtClean="0"/>
              <a:t>Někdy však vzniká neperiodický rozvoj, nebo perioda</a:t>
            </a:r>
          </a:p>
          <a:p>
            <a:pPr marL="0" indent="0">
              <a:buFontTx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je příliš dlouhá – provedeme zaokrouhlení.</a:t>
            </a:r>
          </a:p>
          <a:p>
            <a:pPr marL="0" indent="0">
              <a:buFontTx/>
              <a:buNone/>
            </a:pPr>
            <a:r>
              <a:rPr lang="cs-CZ" sz="2400" dirty="0" smtClean="0"/>
              <a:t>( Jestli není přímo uvedeno, </a:t>
            </a:r>
          </a:p>
          <a:p>
            <a:pPr marL="0" indent="0">
              <a:buFontTx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obvykle pracujeme se zaokrouhlením na dvě místa.)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text 7"/>
              <p:cNvSpPr txBox="1">
                <a:spLocks/>
              </p:cNvSpPr>
              <p:nvPr/>
            </p:nvSpPr>
            <p:spPr bwMode="auto">
              <a:xfrm>
                <a:off x="539551" y="5697563"/>
                <a:ext cx="7838180" cy="6841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400" dirty="0" smtClean="0"/>
                  <a:t> = 23 : 27 = 0,851851 zaokrouhlíme na 0,85 </a:t>
                </a:r>
              </a:p>
            </p:txBody>
          </p:sp>
        </mc:Choice>
        <mc:Fallback xmlns="">
          <p:sp>
            <p:nvSpPr>
              <p:cNvPr id="24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9551" y="5697563"/>
                <a:ext cx="7838180" cy="6841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0999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17411" grpId="0" build="p"/>
      <p:bldP spid="13" grpId="0"/>
      <p:bldP spid="18" grpId="0" build="p"/>
      <p:bldP spid="11" grpId="0" build="p"/>
      <p:bldP spid="12" grpId="0" build="p"/>
      <p:bldP spid="17" grpId="0" animBg="1"/>
      <p:bldP spid="21" grpId="0" build="p"/>
      <p:bldP spid="23" grpId="0" uiExpand="1" build="p"/>
      <p:bldP spid="2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4294967295"/>
              </p:nvPr>
            </p:nvSpPr>
            <p:spPr>
              <a:xfrm>
                <a:off x="395288" y="557212"/>
                <a:ext cx="8497192" cy="5608091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1</a:t>
                </a:r>
                <a:r>
                  <a:rPr lang="cs-CZ" sz="2400" b="1" dirty="0" smtClean="0"/>
                  <a:t>   </a:t>
                </a:r>
                <a:r>
                  <a:rPr lang="cs-CZ" sz="2400" dirty="0" smtClean="0"/>
                  <a:t>Převeď zlomek na desetinné číslo rozšířením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       na desetinný zlomek.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  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395288" y="557212"/>
                <a:ext cx="8497192" cy="5608091"/>
              </a:xfrm>
              <a:blipFill rotWithShape="1">
                <a:blip r:embed="rId3"/>
                <a:stretch>
                  <a:fillRect l="-1148" t="-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03" name="TextovéPole 28"/>
              <p:cNvSpPr txBox="1">
                <a:spLocks noChangeArrowheads="1"/>
              </p:cNvSpPr>
              <p:nvPr/>
            </p:nvSpPr>
            <p:spPr bwMode="auto">
              <a:xfrm>
                <a:off x="2348707" y="1453167"/>
                <a:ext cx="2076450" cy="6161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- 1,4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03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48707" y="1453167"/>
                <a:ext cx="2076450" cy="616194"/>
              </a:xfrm>
              <a:prstGeom prst="rect">
                <a:avLst/>
              </a:prstGeom>
              <a:blipFill rotWithShape="1">
                <a:blip r:embed="rId4"/>
                <a:stretch>
                  <a:fillRect l="-4399" b="-89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8"/>
              <p:cNvSpPr txBox="1">
                <a:spLocks noChangeArrowheads="1"/>
              </p:cNvSpPr>
              <p:nvPr/>
            </p:nvSpPr>
            <p:spPr bwMode="auto">
              <a:xfrm>
                <a:off x="2348707" y="2069361"/>
                <a:ext cx="2076450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375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 3,75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1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348707" y="2069361"/>
                <a:ext cx="2076450" cy="622222"/>
              </a:xfrm>
              <a:prstGeom prst="rect">
                <a:avLst/>
              </a:prstGeom>
              <a:blipFill rotWithShape="1">
                <a:blip r:embed="rId5"/>
                <a:stretch>
                  <a:fillRect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8"/>
              <p:cNvSpPr txBox="1">
                <a:spLocks noChangeArrowheads="1"/>
              </p:cNvSpPr>
              <p:nvPr/>
            </p:nvSpPr>
            <p:spPr bwMode="auto">
              <a:xfrm>
                <a:off x="2195736" y="2691583"/>
                <a:ext cx="2076450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- 0,55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2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95736" y="2691583"/>
                <a:ext cx="2076450" cy="622222"/>
              </a:xfrm>
              <a:prstGeom prst="rect">
                <a:avLst/>
              </a:prstGeom>
              <a:blipFill rotWithShape="1">
                <a:blip r:embed="rId6"/>
                <a:stretch>
                  <a:fillRect l="-293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8"/>
              <p:cNvSpPr txBox="1">
                <a:spLocks noChangeArrowheads="1"/>
              </p:cNvSpPr>
              <p:nvPr/>
            </p:nvSpPr>
            <p:spPr bwMode="auto">
              <a:xfrm>
                <a:off x="2195736" y="3313805"/>
                <a:ext cx="2076450" cy="6169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 0,26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3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95736" y="3313805"/>
                <a:ext cx="2076450" cy="616964"/>
              </a:xfrm>
              <a:prstGeom prst="rect">
                <a:avLst/>
              </a:prstGeom>
              <a:blipFill rotWithShape="1">
                <a:blip r:embed="rId7"/>
                <a:stretch>
                  <a:fillRect b="-89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8"/>
              <p:cNvSpPr txBox="1">
                <a:spLocks noChangeArrowheads="1"/>
              </p:cNvSpPr>
              <p:nvPr/>
            </p:nvSpPr>
            <p:spPr bwMode="auto">
              <a:xfrm>
                <a:off x="2195736" y="3930769"/>
                <a:ext cx="2076450" cy="6169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- 0,76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4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95736" y="3930769"/>
                <a:ext cx="2076450" cy="616964"/>
              </a:xfrm>
              <a:prstGeom prst="rect">
                <a:avLst/>
              </a:prstGeom>
              <a:blipFill rotWithShape="1">
                <a:blip r:embed="rId8"/>
                <a:stretch>
                  <a:fillRect l="-293" b="-89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8"/>
              <p:cNvSpPr txBox="1">
                <a:spLocks noChangeArrowheads="1"/>
              </p:cNvSpPr>
              <p:nvPr/>
            </p:nvSpPr>
            <p:spPr bwMode="auto">
              <a:xfrm>
                <a:off x="2195736" y="4547733"/>
                <a:ext cx="2076450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- 0,35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5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95736" y="4547733"/>
                <a:ext cx="2076450" cy="622222"/>
              </a:xfrm>
              <a:prstGeom prst="rect">
                <a:avLst/>
              </a:prstGeom>
              <a:blipFill rotWithShape="1">
                <a:blip r:embed="rId9"/>
                <a:stretch>
                  <a:fillRect l="-293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8"/>
              <p:cNvSpPr txBox="1">
                <a:spLocks noChangeArrowheads="1"/>
              </p:cNvSpPr>
              <p:nvPr/>
            </p:nvSpPr>
            <p:spPr bwMode="auto">
              <a:xfrm>
                <a:off x="2174388" y="5169955"/>
                <a:ext cx="2076450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175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- 1,75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6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174388" y="5169955"/>
                <a:ext cx="2076450" cy="622222"/>
              </a:xfrm>
              <a:prstGeom prst="rect">
                <a:avLst/>
              </a:prstGeom>
              <a:blipFill rotWithShape="1">
                <a:blip r:embed="rId10"/>
                <a:stretch>
                  <a:fillRect l="-588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37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4294967295"/>
              </p:nvPr>
            </p:nvSpPr>
            <p:spPr>
              <a:xfrm>
                <a:off x="395288" y="557212"/>
                <a:ext cx="8497192" cy="5608091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2</a:t>
                </a:r>
                <a:r>
                  <a:rPr lang="cs-CZ" sz="2400" b="1" dirty="0" smtClean="0"/>
                  <a:t>   </a:t>
                </a:r>
                <a:r>
                  <a:rPr lang="cs-CZ" sz="2400" dirty="0" smtClean="0"/>
                  <a:t>Převeď zlomek na desetinné číslo dělením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 ( zaokrouhli na dvě desetinná místa )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  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 =</a:t>
                </a:r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395288" y="557212"/>
                <a:ext cx="8497192" cy="5608091"/>
              </a:xfrm>
              <a:blipFill rotWithShape="1">
                <a:blip r:embed="rId3"/>
                <a:stretch>
                  <a:fillRect l="-1148" t="-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TextovéPole 28"/>
          <p:cNvSpPr txBox="1">
            <a:spLocks noChangeArrowheads="1"/>
          </p:cNvSpPr>
          <p:nvPr/>
        </p:nvSpPr>
        <p:spPr bwMode="auto">
          <a:xfrm>
            <a:off x="2195736" y="1484784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 smtClean="0">
                <a:solidFill>
                  <a:srgbClr val="FF0000"/>
                </a:solidFill>
              </a:rPr>
              <a:t>- 7 : 8 = - 0,875    -0,88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28"/>
          <p:cNvSpPr txBox="1">
            <a:spLocks noChangeArrowheads="1"/>
          </p:cNvSpPr>
          <p:nvPr/>
        </p:nvSpPr>
        <p:spPr bwMode="auto">
          <a:xfrm>
            <a:off x="2195735" y="2097733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 smtClean="0">
                <a:solidFill>
                  <a:srgbClr val="FF0000"/>
                </a:solidFill>
              </a:rPr>
              <a:t>11 : 3 =   3,666      3,67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28"/>
          <p:cNvSpPr txBox="1">
            <a:spLocks noChangeArrowheads="1"/>
          </p:cNvSpPr>
          <p:nvPr/>
        </p:nvSpPr>
        <p:spPr bwMode="auto">
          <a:xfrm>
            <a:off x="2195736" y="2711798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 smtClean="0">
                <a:solidFill>
                  <a:srgbClr val="FF0000"/>
                </a:solidFill>
              </a:rPr>
              <a:t>-16 : 9 = -1,777    -1,78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28"/>
          <p:cNvSpPr txBox="1">
            <a:spLocks noChangeArrowheads="1"/>
          </p:cNvSpPr>
          <p:nvPr/>
        </p:nvSpPr>
        <p:spPr bwMode="auto">
          <a:xfrm>
            <a:off x="2195736" y="3342086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13 : 6 =  2,166      2,17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28"/>
          <p:cNvSpPr txBox="1">
            <a:spLocks noChangeArrowheads="1"/>
          </p:cNvSpPr>
          <p:nvPr/>
        </p:nvSpPr>
        <p:spPr bwMode="auto">
          <a:xfrm>
            <a:off x="2051720" y="3965979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-19 :15 = -1,266    -1,27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28"/>
          <p:cNvSpPr txBox="1">
            <a:spLocks noChangeArrowheads="1"/>
          </p:cNvSpPr>
          <p:nvPr/>
        </p:nvSpPr>
        <p:spPr bwMode="auto">
          <a:xfrm>
            <a:off x="2038400" y="4653136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- 7 : 22 = -0,318    -0,32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28"/>
          <p:cNvSpPr txBox="1">
            <a:spLocks noChangeArrowheads="1"/>
          </p:cNvSpPr>
          <p:nvPr/>
        </p:nvSpPr>
        <p:spPr bwMode="auto">
          <a:xfrm>
            <a:off x="2066603" y="5267201"/>
            <a:ext cx="37354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- 7 </a:t>
            </a:r>
            <a:r>
              <a:rPr lang="cs-CZ" sz="2400" b="1" smtClean="0">
                <a:solidFill>
                  <a:srgbClr val="FF0000"/>
                </a:solidFill>
              </a:rPr>
              <a:t>: 12 = -0,583    -0,58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043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7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17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7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7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7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/>
              <a:t>1) Obrázky, náčrty a schémata:  Mgr. Michal Divíšek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  <p:sp>
        <p:nvSpPr>
          <p:cNvPr id="21506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blipFill rotWithShape="1">
          <a:blip xmlns:r="http://schemas.openxmlformats.org/officeDocument/2006/relationships" r:embed="rId1"/>
          <a:stretch>
            <a:fillRect l="-1076" b="-3774"/>
          </a:stretch>
        </a:blipFill>
        <a:ln>
          <a:noFill/>
        </a:ln>
        <a:extLs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a:spPr>
      <a:bodyPr/>
      <a:lstStyle>
        <a:defPPr>
          <a:defRPr>
            <a:noFill/>
          </a:defRPr>
        </a:defPPr>
      </a:lstStyle>
    </a:tx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1041</TotalTime>
  <Words>586</Words>
  <Application>Microsoft Office PowerPoint</Application>
  <PresentationFormat>Předvádění na obrazovce (4:3)</PresentationFormat>
  <Paragraphs>79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Výchozí návrh</vt:lpstr>
      <vt:lpstr>RACIONÁLNÍ ČÍSLA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Notebook4</cp:lastModifiedBy>
  <cp:revision>89</cp:revision>
  <dcterms:created xsi:type="dcterms:W3CDTF">2011-04-20T17:56:56Z</dcterms:created>
  <dcterms:modified xsi:type="dcterms:W3CDTF">2012-12-23T18:20:25Z</dcterms:modified>
</cp:coreProperties>
</file>