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Default Extension="png" ContentType="image/png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64" r:id="rId4"/>
    <p:sldId id="265" r:id="rId5"/>
    <p:sldId id="263" r:id="rId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FF"/>
    <a:srgbClr val="FF3300"/>
    <a:srgbClr val="008000"/>
    <a:srgbClr val="FF9966"/>
    <a:srgbClr val="99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63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1A8908B4-FF16-41DC-A218-AD2C2021B7E5}" type="datetimeFigureOut">
              <a:rPr lang="cs-CZ"/>
              <a:pPr>
                <a:defRPr/>
              </a:pPr>
              <a:t>11.3.2014</a:t>
            </a:fld>
            <a:endParaRPr lang="cs-CZ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4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B7BAACD3-E1B2-4E59-AC85-2EF4A130D6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859AEC-0926-4C55-9514-C8E2C220904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064E2C-CC9F-4044-801C-D4D810FDAE3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B9A310-73ED-495A-8478-921ACE1E8AF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2EAE39-D39E-46CF-AC29-B48AE1344C5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ABC880-C3B9-4533-AB18-35EF08E4C45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4E42DA-DF10-4739-BF21-3E693DD8EC6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ADAAF0-CA3D-42BA-A1D5-089D76F6BF0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95B151-471D-454D-B70A-60CCE0D2E2D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06280C-FBA2-4977-A46C-66B2989B62A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A579E8-322E-42AC-BE6A-133D679D01A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747946-8685-4E07-BFD6-A711A189E44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Nadpis, text a 2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1142F8-C684-4CBA-8932-277B2094509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B662C7F4-BC18-42A7-8B5A-94079EF45AD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  <p:sldLayoutId id="2147483649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188" y="3644900"/>
            <a:ext cx="7772400" cy="1152525"/>
          </a:xfrm>
        </p:spPr>
        <p:txBody>
          <a:bodyPr/>
          <a:lstStyle/>
          <a:p>
            <a:pPr eaLnBrk="1" hangingPunct="1"/>
            <a:r>
              <a:rPr lang="cs-CZ" smtClean="0"/>
              <a:t>RACIONÁLNÍ ČÍSLA 3</a:t>
            </a:r>
          </a:p>
        </p:txBody>
      </p:sp>
      <p:sp>
        <p:nvSpPr>
          <p:cNvPr id="15362" name="Rectangle 3"/>
          <p:cNvSpPr>
            <a:spLocks noGrp="1" noChangeArrowheads="1"/>
          </p:cNvSpPr>
          <p:nvPr>
            <p:ph type="subTitle" idx="1"/>
          </p:nvPr>
        </p:nvSpPr>
        <p:spPr>
          <a:xfrm flipH="1">
            <a:off x="1008063" y="5157788"/>
            <a:ext cx="7416800" cy="1223962"/>
          </a:xfrm>
        </p:spPr>
        <p:txBody>
          <a:bodyPr/>
          <a:lstStyle/>
          <a:p>
            <a:pPr marL="457200" indent="-457200" eaLnBrk="1" hangingPunct="1">
              <a:buFontTx/>
              <a:buChar char="-"/>
            </a:pPr>
            <a:r>
              <a:rPr lang="cs-CZ" smtClean="0"/>
              <a:t>Vlastnosti  racionálních čísel</a:t>
            </a:r>
          </a:p>
        </p:txBody>
      </p:sp>
      <p:sp>
        <p:nvSpPr>
          <p:cNvPr id="2052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172450" y="6381750"/>
            <a:ext cx="971550" cy="476250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pic>
        <p:nvPicPr>
          <p:cNvPr id="15364" name="Obrázek 1" descr="imagesCAC265G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716463" cy="103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Text Box 181"/>
          <p:cNvSpPr txBox="1">
            <a:spLocks noChangeArrowheads="1"/>
          </p:cNvSpPr>
          <p:nvPr/>
        </p:nvSpPr>
        <p:spPr bwMode="auto">
          <a:xfrm>
            <a:off x="1835150" y="1557338"/>
            <a:ext cx="63373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cs-CZ"/>
          </a:p>
        </p:txBody>
      </p:sp>
      <p:graphicFrame>
        <p:nvGraphicFramePr>
          <p:cNvPr id="2298" name="Group 250"/>
          <p:cNvGraphicFramePr>
            <a:graphicFrameLocks noGrp="1"/>
          </p:cNvGraphicFramePr>
          <p:nvPr/>
        </p:nvGraphicFramePr>
        <p:xfrm>
          <a:off x="1042988" y="1484313"/>
          <a:ext cx="7129462" cy="1960562"/>
        </p:xfrm>
        <a:graphic>
          <a:graphicData uri="http://schemas.openxmlformats.org/drawingml/2006/table">
            <a:tbl>
              <a:tblPr/>
              <a:tblGrid>
                <a:gridCol w="1657350"/>
                <a:gridCol w="5472112"/>
              </a:tblGrid>
              <a:tr h="276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 ŠKOLY </a:t>
                      </a:r>
                    </a:p>
                  </a:txBody>
                  <a:tcPr marL="90000" marR="90000" marT="46801" marB="4680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2. ZŠ J. A. Komenského Milevsko, J. A. Komenského 1023, okres Písek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16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PROJEKTU</a:t>
                      </a:r>
                    </a:p>
                  </a:txBody>
                  <a:tcPr marL="90000" marR="90000" marT="46801" marB="4680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CZ.1.07/1.4.00/21.1611 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ŠABLONY </a:t>
                      </a:r>
                    </a:p>
                  </a:txBody>
                  <a:tcPr marL="90000" marR="90000" marT="46801" marB="4680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IV/2  Inovace a zkvalitnění výuky prostřednictvím ICT 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 MATERIÁLU </a:t>
                      </a:r>
                    </a:p>
                  </a:txBody>
                  <a:tcPr marL="90000" marR="90000" marT="46801" marB="4680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RACIONÁLNÍ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ČÍSLA 3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SADY </a:t>
                      </a:r>
                    </a:p>
                  </a:txBody>
                  <a:tcPr marL="90000" marR="90000" marT="46801" marB="4680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 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MATERIÁLU </a:t>
                      </a:r>
                    </a:p>
                  </a:txBody>
                  <a:tcPr marL="90000" marR="90000" marT="46801" marB="4680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VY_42_INOVACE_29 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AUTOR MATERIÁLU </a:t>
                      </a:r>
                    </a:p>
                  </a:txBody>
                  <a:tcPr marL="90000" marR="90000" marT="46801" marB="4680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Mgr. Michal Divíšek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9" name="AutoShape 1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172450" y="6381750"/>
            <a:ext cx="971550" cy="476250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7411" name="Zástupný symbol pro text 7"/>
          <p:cNvSpPr>
            <a:spLocks noGrp="1"/>
          </p:cNvSpPr>
          <p:nvPr>
            <p:ph type="body" sz="half" idx="1"/>
          </p:nvPr>
        </p:nvSpPr>
        <p:spPr>
          <a:xfrm>
            <a:off x="323850" y="1052513"/>
            <a:ext cx="8748713" cy="647700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cs-CZ" sz="2400" smtClean="0"/>
              <a:t>Všechna racionální čísla lze zapsat zlomkem.</a:t>
            </a:r>
          </a:p>
          <a:p>
            <a:pPr marL="0" indent="0">
              <a:buFontTx/>
              <a:buNone/>
            </a:pPr>
            <a:endParaRPr lang="cs-CZ" sz="2400" smtClean="0"/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 bwMode="auto">
          <a:xfrm flipH="1">
            <a:off x="539750" y="188913"/>
            <a:ext cx="7416800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cs-CZ" sz="3200"/>
              <a:t> Vlastnosti racionálních čísel</a:t>
            </a:r>
          </a:p>
        </p:txBody>
      </p:sp>
      <p:sp>
        <p:nvSpPr>
          <p:cNvPr id="16" name="Zástupný symbol pro text 7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522065" y="2798464"/>
            <a:ext cx="6349194" cy="720079"/>
          </a:xfrm>
          <a:prstGeom prst="rect">
            <a:avLst/>
          </a:prstGeom>
          <a:blipFill rotWithShape="1">
            <a:blip r:embed="rId3"/>
            <a:stretch>
              <a:fillRect l="-1537"/>
            </a:stretch>
          </a:blip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cs-CZ">
                <a:noFill/>
                <a:cs typeface="+mn-cs"/>
              </a:rPr>
              <a:t> </a:t>
            </a:r>
          </a:p>
        </p:txBody>
      </p:sp>
      <p:sp>
        <p:nvSpPr>
          <p:cNvPr id="11" name="Zástupný symbol pro text 7"/>
          <p:cNvSpPr txBox="1">
            <a:spLocks/>
          </p:cNvSpPr>
          <p:nvPr/>
        </p:nvSpPr>
        <p:spPr bwMode="auto">
          <a:xfrm>
            <a:off x="420688" y="2306638"/>
            <a:ext cx="87487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spcBef>
                <a:spcPct val="20000"/>
              </a:spcBef>
            </a:pPr>
            <a:r>
              <a:rPr lang="cs-CZ" sz="2400"/>
              <a:t>Každé racionální číslo lze zapsat nekonečně mnoho způsoby.</a:t>
            </a:r>
          </a:p>
        </p:txBody>
      </p:sp>
      <p:sp>
        <p:nvSpPr>
          <p:cNvPr id="17" name="Zástupný symbol pro text 7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376255" y="1444427"/>
            <a:ext cx="7743689" cy="720079"/>
          </a:xfrm>
          <a:prstGeom prst="rect">
            <a:avLst/>
          </a:prstGeom>
          <a:blipFill rotWithShape="1">
            <a:blip r:embed="rId4"/>
            <a:stretch>
              <a:fillRect l="-1260"/>
            </a:stretch>
          </a:blip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cs-CZ">
                <a:noFill/>
                <a:cs typeface="+mn-cs"/>
              </a:rPr>
              <a:t> </a:t>
            </a:r>
          </a:p>
        </p:txBody>
      </p:sp>
      <p:sp>
        <p:nvSpPr>
          <p:cNvPr id="21" name="Zástupný symbol pro text 7"/>
          <p:cNvSpPr txBox="1">
            <a:spLocks/>
          </p:cNvSpPr>
          <p:nvPr/>
        </p:nvSpPr>
        <p:spPr bwMode="auto">
          <a:xfrm>
            <a:off x="508000" y="3644900"/>
            <a:ext cx="824071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spcBef>
                <a:spcPct val="20000"/>
              </a:spcBef>
            </a:pPr>
            <a:r>
              <a:rPr lang="cs-CZ" sz="2400"/>
              <a:t>Přirozená, celá, desetinná, zlomky jsou racionální.</a:t>
            </a:r>
          </a:p>
        </p:txBody>
      </p:sp>
      <p:sp>
        <p:nvSpPr>
          <p:cNvPr id="22" name="Zástupný symbol pro text 7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424272" y="4293096"/>
            <a:ext cx="8240463" cy="1656184"/>
          </a:xfrm>
          <a:prstGeom prst="rect">
            <a:avLst/>
          </a:prstGeom>
          <a:blipFill rotWithShape="1">
            <a:blip r:embed="rId5"/>
            <a:stretch>
              <a:fillRect l="-1184" t="-2574" r="-592" b="-26471"/>
            </a:stretch>
          </a:blip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cs-CZ">
                <a:noFill/>
                <a:cs typeface="+mn-cs"/>
              </a:rPr>
              <a:t> </a:t>
            </a:r>
          </a:p>
        </p:txBody>
      </p:sp>
      <p:sp>
        <p:nvSpPr>
          <p:cNvPr id="23" name="TextovéPole 28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1766764" y="4653136"/>
            <a:ext cx="2076450" cy="647357"/>
          </a:xfrm>
          <a:prstGeom prst="rect">
            <a:avLst/>
          </a:prstGeom>
          <a:blipFill rotWithShape="1">
            <a:blip r:embed="rId6"/>
            <a:stretch>
              <a:fillRect b="-3738"/>
            </a:stretch>
          </a:blipFill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/>
          <a:lstStyle/>
          <a:p>
            <a:pPr>
              <a:defRPr/>
            </a:pPr>
            <a:r>
              <a:rPr lang="cs-CZ">
                <a:noFill/>
                <a:cs typeface="+mn-cs"/>
              </a:rPr>
              <a:t> </a:t>
            </a:r>
          </a:p>
        </p:txBody>
      </p:sp>
      <p:sp>
        <p:nvSpPr>
          <p:cNvPr id="24" name="TextovéPole 28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1766764" y="5201966"/>
            <a:ext cx="2589212" cy="625941"/>
          </a:xfrm>
          <a:prstGeom prst="rect">
            <a:avLst/>
          </a:prstGeom>
          <a:blipFill rotWithShape="1">
            <a:blip r:embed="rId7"/>
            <a:stretch>
              <a:fillRect l="-471" b="-7767"/>
            </a:stretch>
          </a:blipFill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/>
          <a:lstStyle/>
          <a:p>
            <a:pPr>
              <a:defRPr/>
            </a:pPr>
            <a:r>
              <a:rPr lang="cs-CZ">
                <a:noFill/>
                <a:cs typeface="+mn-cs"/>
              </a:rPr>
              <a:t> </a:t>
            </a:r>
          </a:p>
        </p:txBody>
      </p:sp>
      <p:sp>
        <p:nvSpPr>
          <p:cNvPr id="25" name="TextovéPole 28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1693833" y="5778812"/>
            <a:ext cx="2076450" cy="625941"/>
          </a:xfrm>
          <a:prstGeom prst="rect">
            <a:avLst/>
          </a:prstGeom>
          <a:blipFill rotWithShape="1">
            <a:blip r:embed="rId8"/>
            <a:stretch>
              <a:fillRect b="-7767"/>
            </a:stretch>
          </a:blipFill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/>
          <a:lstStyle/>
          <a:p>
            <a:pPr>
              <a:defRPr/>
            </a:pPr>
            <a:r>
              <a:rPr lang="cs-CZ">
                <a:noFill/>
                <a:cs typeface="+mn-cs"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11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"/>
                            </p:stCondLst>
                            <p:childTnLst>
                              <p:par>
                                <p:cTn id="3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11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00"/>
                            </p:stCondLst>
                            <p:childTnLst>
                              <p:par>
                                <p:cTn id="41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1300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1200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8" dur="14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9" grpId="0" animBg="1"/>
      <p:bldP spid="17411" grpId="0" build="p"/>
      <p:bldP spid="13" grpId="0"/>
      <p:bldP spid="16" grpId="0" build="p"/>
      <p:bldP spid="11" grpId="0" build="p"/>
      <p:bldP spid="17" grpId="0" build="p"/>
      <p:bldP spid="21" grpId="0" build="p"/>
      <p:bldP spid="22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9" name="AutoShape 1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172450" y="6381750"/>
            <a:ext cx="971550" cy="476250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cxnSp>
        <p:nvCxnSpPr>
          <p:cNvPr id="12" name="Přímá spojnice 11"/>
          <p:cNvCxnSpPr/>
          <p:nvPr/>
        </p:nvCxnSpPr>
        <p:spPr>
          <a:xfrm>
            <a:off x="254000" y="3213100"/>
            <a:ext cx="8404225" cy="317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1079500" y="3060700"/>
            <a:ext cx="0" cy="3127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>
            <a:off x="1439863" y="3060700"/>
            <a:ext cx="0" cy="3127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>
            <a:off x="1800225" y="3060700"/>
            <a:ext cx="0" cy="3127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>
            <a:off x="2159000" y="3057525"/>
            <a:ext cx="0" cy="3127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>
            <a:off x="2879725" y="3060700"/>
            <a:ext cx="0" cy="3127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45"/>
          <p:cNvCxnSpPr/>
          <p:nvPr/>
        </p:nvCxnSpPr>
        <p:spPr>
          <a:xfrm>
            <a:off x="3240088" y="3060700"/>
            <a:ext cx="0" cy="3127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46"/>
          <p:cNvCxnSpPr/>
          <p:nvPr/>
        </p:nvCxnSpPr>
        <p:spPr>
          <a:xfrm>
            <a:off x="3959225" y="3060700"/>
            <a:ext cx="0" cy="3127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nice 48"/>
          <p:cNvCxnSpPr/>
          <p:nvPr/>
        </p:nvCxnSpPr>
        <p:spPr>
          <a:xfrm>
            <a:off x="4319588" y="3060700"/>
            <a:ext cx="0" cy="3127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50"/>
          <p:cNvCxnSpPr/>
          <p:nvPr/>
        </p:nvCxnSpPr>
        <p:spPr>
          <a:xfrm>
            <a:off x="4679950" y="3060700"/>
            <a:ext cx="0" cy="3127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nice 52"/>
          <p:cNvCxnSpPr/>
          <p:nvPr/>
        </p:nvCxnSpPr>
        <p:spPr>
          <a:xfrm>
            <a:off x="5040313" y="3060700"/>
            <a:ext cx="0" cy="3127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nice 57"/>
          <p:cNvCxnSpPr/>
          <p:nvPr/>
        </p:nvCxnSpPr>
        <p:spPr>
          <a:xfrm>
            <a:off x="5759450" y="3060700"/>
            <a:ext cx="0" cy="3127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nice 59"/>
          <p:cNvCxnSpPr/>
          <p:nvPr/>
        </p:nvCxnSpPr>
        <p:spPr>
          <a:xfrm>
            <a:off x="6119813" y="3060700"/>
            <a:ext cx="0" cy="3127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nice 61"/>
          <p:cNvCxnSpPr/>
          <p:nvPr/>
        </p:nvCxnSpPr>
        <p:spPr>
          <a:xfrm>
            <a:off x="6480175" y="3060700"/>
            <a:ext cx="0" cy="3127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nice 63"/>
          <p:cNvCxnSpPr/>
          <p:nvPr/>
        </p:nvCxnSpPr>
        <p:spPr>
          <a:xfrm>
            <a:off x="6840538" y="3060700"/>
            <a:ext cx="0" cy="3127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římá spojnice 68"/>
          <p:cNvCxnSpPr/>
          <p:nvPr/>
        </p:nvCxnSpPr>
        <p:spPr>
          <a:xfrm>
            <a:off x="7559675" y="3060700"/>
            <a:ext cx="0" cy="3127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Přímá spojnice 70"/>
          <p:cNvCxnSpPr/>
          <p:nvPr/>
        </p:nvCxnSpPr>
        <p:spPr>
          <a:xfrm>
            <a:off x="7920038" y="3060700"/>
            <a:ext cx="0" cy="3127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Přímá spojnice 71"/>
          <p:cNvCxnSpPr/>
          <p:nvPr/>
        </p:nvCxnSpPr>
        <p:spPr>
          <a:xfrm>
            <a:off x="2519363" y="3060700"/>
            <a:ext cx="0" cy="3127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Přímá spojnice 72"/>
          <p:cNvCxnSpPr/>
          <p:nvPr/>
        </p:nvCxnSpPr>
        <p:spPr>
          <a:xfrm>
            <a:off x="3600450" y="3060700"/>
            <a:ext cx="0" cy="3127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Přímá spojnice 73"/>
          <p:cNvCxnSpPr/>
          <p:nvPr/>
        </p:nvCxnSpPr>
        <p:spPr>
          <a:xfrm>
            <a:off x="5400675" y="3060700"/>
            <a:ext cx="0" cy="3127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Přímá spojnice 74"/>
          <p:cNvCxnSpPr/>
          <p:nvPr/>
        </p:nvCxnSpPr>
        <p:spPr>
          <a:xfrm>
            <a:off x="7199313" y="3060700"/>
            <a:ext cx="0" cy="3127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21" name="TextovéPole 33"/>
          <p:cNvSpPr txBox="1">
            <a:spLocks noChangeArrowheads="1"/>
          </p:cNvSpPr>
          <p:nvPr/>
        </p:nvSpPr>
        <p:spPr bwMode="auto">
          <a:xfrm>
            <a:off x="323850" y="3429000"/>
            <a:ext cx="8134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/>
              <a:t>  </a:t>
            </a:r>
            <a:r>
              <a:rPr lang="cs-CZ" sz="2400" b="1"/>
              <a:t>-1                                         0                                         1</a:t>
            </a:r>
            <a:r>
              <a:rPr lang="cs-CZ" sz="1400"/>
              <a:t>     </a:t>
            </a:r>
          </a:p>
        </p:txBody>
      </p:sp>
      <p:cxnSp>
        <p:nvCxnSpPr>
          <p:cNvPr id="77" name="Přímá spojnice 76"/>
          <p:cNvCxnSpPr/>
          <p:nvPr/>
        </p:nvCxnSpPr>
        <p:spPr>
          <a:xfrm>
            <a:off x="720725" y="3060700"/>
            <a:ext cx="0" cy="3127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>
            <a:off x="4318000" y="3057525"/>
            <a:ext cx="0" cy="312738"/>
          </a:xfrm>
          <a:prstGeom prst="line">
            <a:avLst/>
          </a:prstGeom>
          <a:ln w="38100">
            <a:solidFill>
              <a:srgbClr val="FF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53"/>
          <p:cNvCxnSpPr/>
          <p:nvPr/>
        </p:nvCxnSpPr>
        <p:spPr>
          <a:xfrm>
            <a:off x="7916863" y="3068638"/>
            <a:ext cx="0" cy="312737"/>
          </a:xfrm>
          <a:prstGeom prst="line">
            <a:avLst/>
          </a:prstGeom>
          <a:ln w="38100">
            <a:solidFill>
              <a:srgbClr val="FF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311150" y="804863"/>
            <a:ext cx="8905875" cy="103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cs-CZ" sz="2400" b="1" u="sng"/>
              <a:t>Příklad 2</a:t>
            </a:r>
            <a:r>
              <a:rPr lang="cs-CZ" sz="2400"/>
              <a:t> : Je modré vyznačení čísel provedeno správně ?</a:t>
            </a:r>
          </a:p>
          <a:p>
            <a:pPr marL="342900" indent="-342900">
              <a:spcBef>
                <a:spcPct val="20000"/>
              </a:spcBef>
            </a:pPr>
            <a:r>
              <a:rPr lang="cs-CZ" sz="2400"/>
              <a:t> (</a:t>
            </a:r>
            <a:r>
              <a:rPr lang="cs-CZ" sz="2000"/>
              <a:t>Pomoz si rozšířením zlomku nebo převedením na desetinné číslo.)</a:t>
            </a: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6350" y="0"/>
            <a:ext cx="8229600" cy="836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cs-CZ" sz="2800">
                <a:solidFill>
                  <a:schemeClr val="tx2"/>
                </a:solidFill>
              </a:rPr>
              <a:t>Znázornění racionálních čísel.</a:t>
            </a:r>
          </a:p>
        </p:txBody>
      </p:sp>
      <p:cxnSp>
        <p:nvCxnSpPr>
          <p:cNvPr id="35" name="Přímá spojnice 34"/>
          <p:cNvCxnSpPr/>
          <p:nvPr/>
        </p:nvCxnSpPr>
        <p:spPr>
          <a:xfrm>
            <a:off x="719138" y="3068638"/>
            <a:ext cx="0" cy="312737"/>
          </a:xfrm>
          <a:prstGeom prst="line">
            <a:avLst/>
          </a:prstGeom>
          <a:ln w="38100">
            <a:solidFill>
              <a:srgbClr val="FF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33" name="TextovéPole 5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611560" y="2238028"/>
            <a:ext cx="684509" cy="669414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/>
          <a:lstStyle/>
          <a:p>
            <a:pPr>
              <a:defRPr/>
            </a:pPr>
            <a:r>
              <a:rPr lang="cs-CZ">
                <a:noFill/>
                <a:cs typeface="+mn-cs"/>
              </a:rPr>
              <a:t> </a:t>
            </a:r>
          </a:p>
        </p:txBody>
      </p:sp>
      <p:cxnSp>
        <p:nvCxnSpPr>
          <p:cNvPr id="4" name="Přímá spojnice 34"/>
          <p:cNvCxnSpPr>
            <a:cxnSpLocks noChangeShapeType="1"/>
          </p:cNvCxnSpPr>
          <p:nvPr/>
        </p:nvCxnSpPr>
        <p:spPr bwMode="auto">
          <a:xfrm>
            <a:off x="1084263" y="3055938"/>
            <a:ext cx="0" cy="312737"/>
          </a:xfrm>
          <a:prstGeom prst="line">
            <a:avLst/>
          </a:prstGeom>
          <a:noFill/>
          <a:ln w="38100" algn="ctr">
            <a:solidFill>
              <a:srgbClr val="0000FF"/>
            </a:solidFill>
            <a:round/>
            <a:headEnd/>
            <a:tailEnd/>
          </a:ln>
        </p:spPr>
      </p:cxnSp>
      <p:cxnSp>
        <p:nvCxnSpPr>
          <p:cNvPr id="5" name="Přímá spojnice 34"/>
          <p:cNvCxnSpPr>
            <a:cxnSpLocks noChangeShapeType="1"/>
          </p:cNvCxnSpPr>
          <p:nvPr/>
        </p:nvCxnSpPr>
        <p:spPr bwMode="auto">
          <a:xfrm>
            <a:off x="2159000" y="3059113"/>
            <a:ext cx="0" cy="312737"/>
          </a:xfrm>
          <a:prstGeom prst="line">
            <a:avLst/>
          </a:prstGeom>
          <a:noFill/>
          <a:ln w="38100" algn="ctr">
            <a:solidFill>
              <a:srgbClr val="0000FF"/>
            </a:solidFill>
            <a:round/>
            <a:headEnd/>
            <a:tailEnd/>
          </a:ln>
        </p:spPr>
      </p:cxnSp>
      <p:sp>
        <p:nvSpPr>
          <p:cNvPr id="6" name="TextovéPole 51"/>
          <p:cNvSpPr txBox="1">
            <a:spLocks noChangeArrowheads="1"/>
          </p:cNvSpPr>
          <p:nvPr/>
        </p:nvSpPr>
        <p:spPr bwMode="auto">
          <a:xfrm>
            <a:off x="2159000" y="3448050"/>
            <a:ext cx="8651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/>
              <a:t>-0,5</a:t>
            </a:r>
          </a:p>
        </p:txBody>
      </p:sp>
      <p:cxnSp>
        <p:nvCxnSpPr>
          <p:cNvPr id="7" name="Přímá spojnice 34"/>
          <p:cNvCxnSpPr>
            <a:cxnSpLocks noChangeShapeType="1"/>
          </p:cNvCxnSpPr>
          <p:nvPr/>
        </p:nvCxnSpPr>
        <p:spPr bwMode="auto">
          <a:xfrm>
            <a:off x="4500563" y="3068638"/>
            <a:ext cx="0" cy="312737"/>
          </a:xfrm>
          <a:prstGeom prst="line">
            <a:avLst/>
          </a:prstGeom>
          <a:noFill/>
          <a:ln w="38100" algn="ctr">
            <a:solidFill>
              <a:srgbClr val="0000FF"/>
            </a:solidFill>
            <a:round/>
            <a:headEnd/>
            <a:tailEnd/>
          </a:ln>
        </p:spPr>
      </p:cxnSp>
      <p:cxnSp>
        <p:nvCxnSpPr>
          <p:cNvPr id="9" name="Přímá spojnice 34"/>
          <p:cNvCxnSpPr>
            <a:cxnSpLocks noChangeShapeType="1"/>
          </p:cNvCxnSpPr>
          <p:nvPr/>
        </p:nvCxnSpPr>
        <p:spPr bwMode="auto">
          <a:xfrm>
            <a:off x="6842125" y="3068638"/>
            <a:ext cx="0" cy="312737"/>
          </a:xfrm>
          <a:prstGeom prst="line">
            <a:avLst/>
          </a:prstGeom>
          <a:noFill/>
          <a:ln w="38100" algn="ctr">
            <a:solidFill>
              <a:srgbClr val="0000FF"/>
            </a:solidFill>
            <a:round/>
            <a:headEnd/>
            <a:tailEnd/>
          </a:ln>
        </p:spPr>
      </p:cxnSp>
      <p:cxnSp>
        <p:nvCxnSpPr>
          <p:cNvPr id="44" name="Přímá spojnice 43"/>
          <p:cNvCxnSpPr/>
          <p:nvPr/>
        </p:nvCxnSpPr>
        <p:spPr>
          <a:xfrm>
            <a:off x="2519363" y="3059113"/>
            <a:ext cx="0" cy="312737"/>
          </a:xfrm>
          <a:prstGeom prst="line">
            <a:avLst/>
          </a:prstGeom>
          <a:ln w="38100">
            <a:solidFill>
              <a:srgbClr val="FF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44"/>
          <p:cNvCxnSpPr/>
          <p:nvPr/>
        </p:nvCxnSpPr>
        <p:spPr>
          <a:xfrm>
            <a:off x="6119813" y="3068638"/>
            <a:ext cx="0" cy="312737"/>
          </a:xfrm>
          <a:prstGeom prst="line">
            <a:avLst/>
          </a:prstGeom>
          <a:ln w="38100">
            <a:solidFill>
              <a:srgbClr val="FF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ovéPole 51"/>
          <p:cNvSpPr txBox="1">
            <a:spLocks noChangeArrowheads="1"/>
          </p:cNvSpPr>
          <p:nvPr/>
        </p:nvSpPr>
        <p:spPr bwMode="auto">
          <a:xfrm>
            <a:off x="5759450" y="3448050"/>
            <a:ext cx="8651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/>
              <a:t>0,5</a:t>
            </a:r>
          </a:p>
        </p:txBody>
      </p:sp>
      <p:sp>
        <p:nvSpPr>
          <p:cNvPr id="50" name="TextovéPole 5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1834854" y="2238028"/>
            <a:ext cx="684509" cy="669414"/>
          </a:xfrm>
          <a:prstGeom prst="rect">
            <a:avLst/>
          </a:prstGeom>
          <a:blipFill rotWithShape="1">
            <a:blip r:embed="rId4"/>
            <a:stretch>
              <a:fillRect/>
            </a:stretch>
          </a:blipFill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/>
          <a:lstStyle/>
          <a:p>
            <a:pPr>
              <a:defRPr/>
            </a:pPr>
            <a:r>
              <a:rPr lang="cs-CZ">
                <a:noFill/>
                <a:cs typeface="+mn-cs"/>
              </a:rPr>
              <a:t> </a:t>
            </a:r>
          </a:p>
        </p:txBody>
      </p:sp>
      <p:sp>
        <p:nvSpPr>
          <p:cNvPr id="52" name="TextovéPole 5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4158308" y="2276872"/>
            <a:ext cx="684509" cy="676852"/>
          </a:xfrm>
          <a:prstGeom prst="rect">
            <a:avLst/>
          </a:prstGeom>
          <a:blipFill rotWithShape="1">
            <a:blip r:embed="rId5"/>
            <a:stretch>
              <a:fillRect/>
            </a:stretch>
          </a:blipFill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/>
          <a:lstStyle/>
          <a:p>
            <a:pPr>
              <a:defRPr/>
            </a:pPr>
            <a:r>
              <a:rPr lang="cs-CZ">
                <a:noFill/>
                <a:cs typeface="+mn-cs"/>
              </a:rPr>
              <a:t> </a:t>
            </a:r>
          </a:p>
        </p:txBody>
      </p:sp>
      <p:sp>
        <p:nvSpPr>
          <p:cNvPr id="55" name="TextovéPole 54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6514804" y="2296319"/>
            <a:ext cx="684509" cy="676852"/>
          </a:xfrm>
          <a:prstGeom prst="rect">
            <a:avLst/>
          </a:prstGeom>
          <a:blipFill rotWithShape="1">
            <a:blip r:embed="rId6"/>
            <a:stretch>
              <a:fillRect/>
            </a:stretch>
          </a:blipFill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/>
          <a:lstStyle/>
          <a:p>
            <a:pPr>
              <a:defRPr/>
            </a:pPr>
            <a:r>
              <a:rPr lang="cs-CZ">
                <a:noFill/>
                <a:cs typeface="+mn-cs"/>
              </a:rPr>
              <a:t> </a:t>
            </a:r>
          </a:p>
        </p:txBody>
      </p:sp>
      <p:sp>
        <p:nvSpPr>
          <p:cNvPr id="56" name="Line 26"/>
          <p:cNvSpPr>
            <a:spLocks noChangeShapeType="1"/>
          </p:cNvSpPr>
          <p:nvPr/>
        </p:nvSpPr>
        <p:spPr bwMode="auto">
          <a:xfrm flipV="1">
            <a:off x="906463" y="3381375"/>
            <a:ext cx="173037" cy="98425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57" name="Rectangle 3"/>
          <p:cNvSpPr txBox="1">
            <a:spLocks noChangeArrowheads="1"/>
          </p:cNvSpPr>
          <p:nvPr/>
        </p:nvSpPr>
        <p:spPr bwMode="auto">
          <a:xfrm>
            <a:off x="77788" y="4843463"/>
            <a:ext cx="2693987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cs-CZ" sz="2000"/>
              <a:t>Chybně, je vyznačeno číslo – 0,9.</a:t>
            </a:r>
          </a:p>
          <a:p>
            <a:pPr marL="342900" indent="-342900">
              <a:spcBef>
                <a:spcPct val="20000"/>
              </a:spcBef>
            </a:pPr>
            <a:r>
              <a:rPr lang="cs-CZ" sz="2400"/>
              <a:t> </a:t>
            </a:r>
            <a:r>
              <a:rPr lang="cs-CZ" sz="2400" b="1" u="sng">
                <a:solidFill>
                  <a:srgbClr val="00B050"/>
                </a:solidFill>
              </a:rPr>
              <a:t> </a:t>
            </a:r>
          </a:p>
        </p:txBody>
      </p:sp>
      <p:sp>
        <p:nvSpPr>
          <p:cNvPr id="59" name="TextovéPole 5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165410" y="4293096"/>
            <a:ext cx="2011698" cy="536109"/>
          </a:xfrm>
          <a:prstGeom prst="rect">
            <a:avLst/>
          </a:prstGeom>
          <a:blipFill rotWithShape="1">
            <a:blip r:embed="rId7"/>
            <a:stretch>
              <a:fillRect r="-8485" b="-5682"/>
            </a:stretch>
          </a:blipFill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/>
          <a:lstStyle/>
          <a:p>
            <a:pPr>
              <a:defRPr/>
            </a:pPr>
            <a:r>
              <a:rPr lang="cs-CZ">
                <a:noFill/>
                <a:cs typeface="+mn-cs"/>
              </a:rPr>
              <a:t> </a:t>
            </a:r>
          </a:p>
        </p:txBody>
      </p:sp>
      <p:sp>
        <p:nvSpPr>
          <p:cNvPr id="63" name="Line 26"/>
          <p:cNvSpPr>
            <a:spLocks noChangeShapeType="1"/>
          </p:cNvSpPr>
          <p:nvPr/>
        </p:nvSpPr>
        <p:spPr bwMode="auto">
          <a:xfrm flipH="1" flipV="1">
            <a:off x="2132013" y="3371850"/>
            <a:ext cx="1000125" cy="2287588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65" name="TextovéPole 5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2715544" y="5595878"/>
            <a:ext cx="2265364" cy="529504"/>
          </a:xfrm>
          <a:prstGeom prst="rect">
            <a:avLst/>
          </a:prstGeom>
          <a:blipFill rotWithShape="1">
            <a:blip r:embed="rId8"/>
            <a:stretch>
              <a:fillRect r="-5914" b="-6897"/>
            </a:stretch>
          </a:blipFill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/>
          <a:lstStyle/>
          <a:p>
            <a:pPr>
              <a:defRPr/>
            </a:pPr>
            <a:r>
              <a:rPr lang="cs-CZ">
                <a:noFill/>
                <a:cs typeface="+mn-cs"/>
              </a:rPr>
              <a:t> </a:t>
            </a:r>
          </a:p>
        </p:txBody>
      </p:sp>
      <p:sp>
        <p:nvSpPr>
          <p:cNvPr id="66" name="Rectangle 3"/>
          <p:cNvSpPr txBox="1">
            <a:spLocks noChangeArrowheads="1"/>
          </p:cNvSpPr>
          <p:nvPr/>
        </p:nvSpPr>
        <p:spPr bwMode="auto">
          <a:xfrm>
            <a:off x="3214688" y="6124575"/>
            <a:ext cx="1266825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cs-CZ" sz="2000"/>
              <a:t>Správně</a:t>
            </a:r>
          </a:p>
          <a:p>
            <a:pPr marL="342900" indent="-342900">
              <a:spcBef>
                <a:spcPct val="20000"/>
              </a:spcBef>
            </a:pPr>
            <a:r>
              <a:rPr lang="cs-CZ" sz="2400"/>
              <a:t> </a:t>
            </a:r>
            <a:r>
              <a:rPr lang="cs-CZ" sz="2400" b="1" u="sng">
                <a:solidFill>
                  <a:srgbClr val="00B050"/>
                </a:solidFill>
              </a:rPr>
              <a:t> </a:t>
            </a:r>
          </a:p>
        </p:txBody>
      </p:sp>
      <p:sp>
        <p:nvSpPr>
          <p:cNvPr id="67" name="TextovéPole 5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3848226" y="3986053"/>
            <a:ext cx="2265364" cy="529504"/>
          </a:xfrm>
          <a:prstGeom prst="rect">
            <a:avLst/>
          </a:prstGeom>
          <a:blipFill rotWithShape="1">
            <a:blip r:embed="rId9"/>
            <a:stretch>
              <a:fillRect b="-6897"/>
            </a:stretch>
          </a:blipFill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/>
          <a:lstStyle/>
          <a:p>
            <a:pPr>
              <a:defRPr/>
            </a:pPr>
            <a:r>
              <a:rPr lang="cs-CZ">
                <a:noFill/>
                <a:cs typeface="+mn-cs"/>
              </a:rPr>
              <a:t> </a:t>
            </a:r>
          </a:p>
        </p:txBody>
      </p:sp>
      <p:sp>
        <p:nvSpPr>
          <p:cNvPr id="68" name="Rectangle 3"/>
          <p:cNvSpPr txBox="1">
            <a:spLocks noChangeArrowheads="1"/>
          </p:cNvSpPr>
          <p:nvPr/>
        </p:nvSpPr>
        <p:spPr bwMode="auto">
          <a:xfrm>
            <a:off x="4000500" y="4560888"/>
            <a:ext cx="1266825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cs-CZ" sz="2000"/>
              <a:t>Správně</a:t>
            </a:r>
          </a:p>
          <a:p>
            <a:pPr marL="342900" indent="-342900">
              <a:spcBef>
                <a:spcPct val="20000"/>
              </a:spcBef>
            </a:pPr>
            <a:r>
              <a:rPr lang="cs-CZ" sz="2400"/>
              <a:t> </a:t>
            </a:r>
            <a:r>
              <a:rPr lang="cs-CZ" sz="2400" b="1" u="sng">
                <a:solidFill>
                  <a:srgbClr val="00B050"/>
                </a:solidFill>
              </a:rPr>
              <a:t> </a:t>
            </a:r>
          </a:p>
        </p:txBody>
      </p:sp>
      <p:sp>
        <p:nvSpPr>
          <p:cNvPr id="70" name="Line 26"/>
          <p:cNvSpPr>
            <a:spLocks noChangeShapeType="1"/>
          </p:cNvSpPr>
          <p:nvPr/>
        </p:nvSpPr>
        <p:spPr bwMode="auto">
          <a:xfrm flipH="1" flipV="1">
            <a:off x="4500563" y="3417888"/>
            <a:ext cx="179387" cy="56832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76" name="TextovéPole 5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6374555" y="4801223"/>
            <a:ext cx="2265364" cy="529504"/>
          </a:xfrm>
          <a:prstGeom prst="rect">
            <a:avLst/>
          </a:prstGeom>
          <a:blipFill rotWithShape="1">
            <a:blip r:embed="rId10"/>
            <a:stretch>
              <a:fillRect b="-8140"/>
            </a:stretch>
          </a:blipFill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/>
          <a:lstStyle/>
          <a:p>
            <a:pPr>
              <a:defRPr/>
            </a:pPr>
            <a:r>
              <a:rPr lang="cs-CZ">
                <a:noFill/>
                <a:cs typeface="+mn-cs"/>
              </a:rPr>
              <a:t> </a:t>
            </a:r>
          </a:p>
        </p:txBody>
      </p:sp>
      <p:sp>
        <p:nvSpPr>
          <p:cNvPr id="78" name="Rectangle 3"/>
          <p:cNvSpPr txBox="1">
            <a:spLocks noChangeArrowheads="1"/>
          </p:cNvSpPr>
          <p:nvPr/>
        </p:nvSpPr>
        <p:spPr bwMode="auto">
          <a:xfrm>
            <a:off x="6373813" y="5338763"/>
            <a:ext cx="1266825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cs-CZ" sz="2000"/>
              <a:t>Správně</a:t>
            </a:r>
          </a:p>
          <a:p>
            <a:pPr marL="342900" indent="-342900">
              <a:spcBef>
                <a:spcPct val="20000"/>
              </a:spcBef>
            </a:pPr>
            <a:r>
              <a:rPr lang="cs-CZ" sz="2400"/>
              <a:t> </a:t>
            </a:r>
            <a:r>
              <a:rPr lang="cs-CZ" sz="2400" b="1" u="sng">
                <a:solidFill>
                  <a:srgbClr val="00B050"/>
                </a:solidFill>
              </a:rPr>
              <a:t> </a:t>
            </a:r>
          </a:p>
        </p:txBody>
      </p:sp>
      <p:sp>
        <p:nvSpPr>
          <p:cNvPr id="79" name="Line 26"/>
          <p:cNvSpPr>
            <a:spLocks noChangeShapeType="1"/>
          </p:cNvSpPr>
          <p:nvPr/>
        </p:nvSpPr>
        <p:spPr bwMode="auto">
          <a:xfrm flipH="1" flipV="1">
            <a:off x="6856413" y="3448050"/>
            <a:ext cx="46037" cy="127635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8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500"/>
                            </p:stCondLst>
                            <p:childTnLst>
                              <p:par>
                                <p:cTn id="9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0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3500"/>
                            </p:stCondLst>
                            <p:childTnLst>
                              <p:par>
                                <p:cTn id="10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4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4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00"/>
                            </p:stCondLst>
                            <p:childTnLst>
                              <p:par>
                                <p:cTn id="13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4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4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000"/>
                            </p:stCondLst>
                            <p:childTnLst>
                              <p:par>
                                <p:cTn id="1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4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2000"/>
                            </p:stCondLst>
                            <p:childTnLst>
                              <p:par>
                                <p:cTn id="1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5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3500"/>
                            </p:stCondLst>
                            <p:childTnLst>
                              <p:par>
                                <p:cTn id="16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8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500"/>
                            </p:stCondLst>
                            <p:childTnLst>
                              <p:par>
                                <p:cTn id="176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8" dur="20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3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500"/>
                            </p:stCondLst>
                            <p:childTnLst>
                              <p:par>
                                <p:cTn id="19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3" dur="20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8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500"/>
                            </p:stCondLst>
                            <p:childTnLst>
                              <p:par>
                                <p:cTn id="206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8" dur="20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3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500"/>
                            </p:stCondLst>
                            <p:childTnLst>
                              <p:par>
                                <p:cTn id="22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3" dur="20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6" dur="20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9" grpId="0" animBg="1"/>
      <p:bldP spid="4121" grpId="0"/>
      <p:bldP spid="3074" grpId="0"/>
      <p:bldP spid="6" grpId="0"/>
      <p:bldP spid="48" grpId="0"/>
      <p:bldP spid="56" grpId="0" animBg="1"/>
      <p:bldP spid="63" grpId="0" animBg="1"/>
      <p:bldP spid="70" grpId="0" animBg="1"/>
      <p:bldP spid="7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9" name="AutoShape 1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172450" y="6381750"/>
            <a:ext cx="971550" cy="476250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cxnSp>
        <p:nvCxnSpPr>
          <p:cNvPr id="12" name="Přímá spojnice 11"/>
          <p:cNvCxnSpPr/>
          <p:nvPr/>
        </p:nvCxnSpPr>
        <p:spPr>
          <a:xfrm>
            <a:off x="254000" y="3213100"/>
            <a:ext cx="8404225" cy="317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>
            <a:off x="1439863" y="3060700"/>
            <a:ext cx="0" cy="3127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>
            <a:off x="2159000" y="3057525"/>
            <a:ext cx="0" cy="3127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>
            <a:off x="2879725" y="3060700"/>
            <a:ext cx="0" cy="3127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nice 48"/>
          <p:cNvCxnSpPr/>
          <p:nvPr/>
        </p:nvCxnSpPr>
        <p:spPr>
          <a:xfrm>
            <a:off x="4319588" y="3060700"/>
            <a:ext cx="0" cy="36036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nice 52"/>
          <p:cNvCxnSpPr/>
          <p:nvPr/>
        </p:nvCxnSpPr>
        <p:spPr>
          <a:xfrm>
            <a:off x="5040313" y="3060700"/>
            <a:ext cx="0" cy="3127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nice 57"/>
          <p:cNvCxnSpPr/>
          <p:nvPr/>
        </p:nvCxnSpPr>
        <p:spPr>
          <a:xfrm>
            <a:off x="5759450" y="3060700"/>
            <a:ext cx="0" cy="3127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nice 61"/>
          <p:cNvCxnSpPr/>
          <p:nvPr/>
        </p:nvCxnSpPr>
        <p:spPr>
          <a:xfrm>
            <a:off x="6480175" y="3060700"/>
            <a:ext cx="0" cy="3127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Přímá spojnice 70"/>
          <p:cNvCxnSpPr/>
          <p:nvPr/>
        </p:nvCxnSpPr>
        <p:spPr>
          <a:xfrm>
            <a:off x="7920038" y="3060700"/>
            <a:ext cx="0" cy="3127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Přímá spojnice 72"/>
          <p:cNvCxnSpPr/>
          <p:nvPr/>
        </p:nvCxnSpPr>
        <p:spPr>
          <a:xfrm>
            <a:off x="3600450" y="3060700"/>
            <a:ext cx="0" cy="3127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Přímá spojnice 74"/>
          <p:cNvCxnSpPr/>
          <p:nvPr/>
        </p:nvCxnSpPr>
        <p:spPr>
          <a:xfrm>
            <a:off x="7199313" y="3060700"/>
            <a:ext cx="0" cy="3127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21" name="TextovéPole 33"/>
          <p:cNvSpPr txBox="1">
            <a:spLocks noChangeArrowheads="1"/>
          </p:cNvSpPr>
          <p:nvPr/>
        </p:nvSpPr>
        <p:spPr bwMode="auto">
          <a:xfrm>
            <a:off x="323850" y="3429000"/>
            <a:ext cx="8134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/>
              <a:t>  </a:t>
            </a:r>
            <a:r>
              <a:rPr lang="cs-CZ" sz="2400" b="1"/>
              <a:t>-5                                         0                                         5</a:t>
            </a:r>
            <a:r>
              <a:rPr lang="cs-CZ" sz="1400"/>
              <a:t>     </a:t>
            </a:r>
          </a:p>
        </p:txBody>
      </p:sp>
      <p:cxnSp>
        <p:nvCxnSpPr>
          <p:cNvPr id="77" name="Přímá spojnice 76"/>
          <p:cNvCxnSpPr/>
          <p:nvPr/>
        </p:nvCxnSpPr>
        <p:spPr>
          <a:xfrm>
            <a:off x="720725" y="3060700"/>
            <a:ext cx="0" cy="3127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>
            <a:off x="4319588" y="3059113"/>
            <a:ext cx="0" cy="360362"/>
          </a:xfrm>
          <a:prstGeom prst="line">
            <a:avLst/>
          </a:prstGeom>
          <a:ln w="38100">
            <a:solidFill>
              <a:srgbClr val="FF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53"/>
          <p:cNvCxnSpPr/>
          <p:nvPr/>
        </p:nvCxnSpPr>
        <p:spPr>
          <a:xfrm>
            <a:off x="7920038" y="3068638"/>
            <a:ext cx="0" cy="312737"/>
          </a:xfrm>
          <a:prstGeom prst="line">
            <a:avLst/>
          </a:prstGeom>
          <a:ln w="38100">
            <a:solidFill>
              <a:srgbClr val="FF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311150" y="804863"/>
            <a:ext cx="8905875" cy="103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cs-CZ" sz="2400" b="1" u="sng"/>
              <a:t>Příklad 3</a:t>
            </a:r>
            <a:r>
              <a:rPr lang="cs-CZ" sz="2400"/>
              <a:t> : Zapiš třemi různými způsoby racionální čísla vyznačená modře.</a:t>
            </a:r>
          </a:p>
          <a:p>
            <a:pPr marL="342900" indent="-342900">
              <a:spcBef>
                <a:spcPct val="20000"/>
              </a:spcBef>
            </a:pPr>
            <a:r>
              <a:rPr lang="cs-CZ" sz="2400"/>
              <a:t>(</a:t>
            </a:r>
            <a:r>
              <a:rPr lang="cs-CZ" sz="2000"/>
              <a:t>Pomoz si rozšířením zlomku nebo převedením na desetinné číslo.)</a:t>
            </a:r>
          </a:p>
          <a:p>
            <a:pPr marL="342900" indent="-342900">
              <a:spcBef>
                <a:spcPct val="20000"/>
              </a:spcBef>
            </a:pPr>
            <a:r>
              <a:rPr lang="cs-CZ" sz="2000"/>
              <a:t> </a:t>
            </a: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6350" y="0"/>
            <a:ext cx="8229600" cy="836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cs-CZ" sz="2800">
                <a:solidFill>
                  <a:schemeClr val="tx2"/>
                </a:solidFill>
              </a:rPr>
              <a:t>Znázornění racionálních čísel.</a:t>
            </a:r>
          </a:p>
        </p:txBody>
      </p:sp>
      <p:cxnSp>
        <p:nvCxnSpPr>
          <p:cNvPr id="35" name="Přímá spojnice 34"/>
          <p:cNvCxnSpPr/>
          <p:nvPr/>
        </p:nvCxnSpPr>
        <p:spPr>
          <a:xfrm>
            <a:off x="719138" y="3068638"/>
            <a:ext cx="0" cy="312737"/>
          </a:xfrm>
          <a:prstGeom prst="line">
            <a:avLst/>
          </a:prstGeom>
          <a:ln w="38100">
            <a:solidFill>
              <a:srgbClr val="FF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Přímá spojnice 34"/>
          <p:cNvCxnSpPr>
            <a:cxnSpLocks noChangeShapeType="1"/>
          </p:cNvCxnSpPr>
          <p:nvPr/>
        </p:nvCxnSpPr>
        <p:spPr bwMode="auto">
          <a:xfrm>
            <a:off x="1108075" y="3068638"/>
            <a:ext cx="0" cy="312737"/>
          </a:xfrm>
          <a:prstGeom prst="line">
            <a:avLst/>
          </a:prstGeom>
          <a:noFill/>
          <a:ln w="38100" algn="ctr">
            <a:solidFill>
              <a:srgbClr val="0000FF"/>
            </a:solidFill>
            <a:round/>
            <a:headEnd/>
            <a:tailEnd/>
          </a:ln>
        </p:spPr>
      </p:cxnSp>
      <p:cxnSp>
        <p:nvCxnSpPr>
          <p:cNvPr id="5" name="Přímá spojnice 34"/>
          <p:cNvCxnSpPr>
            <a:cxnSpLocks noChangeShapeType="1"/>
          </p:cNvCxnSpPr>
          <p:nvPr/>
        </p:nvCxnSpPr>
        <p:spPr bwMode="auto">
          <a:xfrm>
            <a:off x="2159000" y="3059113"/>
            <a:ext cx="0" cy="312737"/>
          </a:xfrm>
          <a:prstGeom prst="line">
            <a:avLst/>
          </a:prstGeom>
          <a:noFill/>
          <a:ln w="38100" algn="ctr">
            <a:solidFill>
              <a:srgbClr val="0000FF"/>
            </a:solidFill>
            <a:round/>
            <a:headEnd/>
            <a:tailEnd/>
          </a:ln>
        </p:spPr>
      </p:cxnSp>
      <p:cxnSp>
        <p:nvCxnSpPr>
          <p:cNvPr id="7" name="Přímá spojnice 34"/>
          <p:cNvCxnSpPr>
            <a:cxnSpLocks noChangeShapeType="1"/>
          </p:cNvCxnSpPr>
          <p:nvPr/>
        </p:nvCxnSpPr>
        <p:spPr bwMode="auto">
          <a:xfrm>
            <a:off x="5364163" y="3036888"/>
            <a:ext cx="0" cy="358775"/>
          </a:xfrm>
          <a:prstGeom prst="line">
            <a:avLst/>
          </a:prstGeom>
          <a:noFill/>
          <a:ln w="38100" algn="ctr">
            <a:solidFill>
              <a:srgbClr val="0000FF"/>
            </a:solidFill>
            <a:round/>
            <a:headEnd/>
            <a:tailEnd/>
          </a:ln>
        </p:spPr>
      </p:cxnSp>
      <p:cxnSp>
        <p:nvCxnSpPr>
          <p:cNvPr id="9" name="Přímá spojnice 34"/>
          <p:cNvCxnSpPr>
            <a:cxnSpLocks noChangeShapeType="1"/>
          </p:cNvCxnSpPr>
          <p:nvPr/>
        </p:nvCxnSpPr>
        <p:spPr bwMode="auto">
          <a:xfrm>
            <a:off x="6840538" y="3060700"/>
            <a:ext cx="0" cy="312738"/>
          </a:xfrm>
          <a:prstGeom prst="line">
            <a:avLst/>
          </a:prstGeom>
          <a:noFill/>
          <a:ln w="38100" algn="ctr">
            <a:solidFill>
              <a:srgbClr val="0000FF"/>
            </a:solidFill>
            <a:round/>
            <a:headEnd/>
            <a:tailEnd/>
          </a:ln>
        </p:spPr>
      </p:cxnSp>
      <p:sp>
        <p:nvSpPr>
          <p:cNvPr id="56" name="Line 26"/>
          <p:cNvSpPr>
            <a:spLocks noChangeShapeType="1"/>
          </p:cNvSpPr>
          <p:nvPr/>
        </p:nvSpPr>
        <p:spPr bwMode="auto">
          <a:xfrm flipV="1">
            <a:off x="831850" y="3521075"/>
            <a:ext cx="276225" cy="98425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59" name="TextovéPole 5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323849" y="4528654"/>
            <a:ext cx="2308409" cy="529504"/>
          </a:xfrm>
          <a:prstGeom prst="rect">
            <a:avLst/>
          </a:prstGeom>
          <a:blipFill rotWithShape="1">
            <a:blip r:embed="rId3"/>
            <a:stretch>
              <a:fillRect l="-2639" b="-6897"/>
            </a:stretch>
          </a:blipFill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/>
          <a:lstStyle/>
          <a:p>
            <a:pPr>
              <a:defRPr/>
            </a:pPr>
            <a:r>
              <a:rPr lang="cs-CZ">
                <a:noFill/>
                <a:cs typeface="+mn-cs"/>
              </a:rPr>
              <a:t> </a:t>
            </a:r>
          </a:p>
        </p:txBody>
      </p:sp>
      <p:sp>
        <p:nvSpPr>
          <p:cNvPr id="63" name="Line 26"/>
          <p:cNvSpPr>
            <a:spLocks noChangeShapeType="1"/>
          </p:cNvSpPr>
          <p:nvPr/>
        </p:nvSpPr>
        <p:spPr bwMode="auto">
          <a:xfrm flipH="1" flipV="1">
            <a:off x="2159000" y="3448050"/>
            <a:ext cx="109538" cy="2068513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65" name="TextovéPole 5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1619672" y="5706866"/>
            <a:ext cx="1675481" cy="529504"/>
          </a:xfrm>
          <a:prstGeom prst="rect">
            <a:avLst/>
          </a:prstGeom>
          <a:blipFill rotWithShape="1">
            <a:blip r:embed="rId4"/>
            <a:stretch>
              <a:fillRect l="-4000" b="-6897"/>
            </a:stretch>
          </a:blipFill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/>
          <a:lstStyle/>
          <a:p>
            <a:pPr>
              <a:defRPr/>
            </a:pPr>
            <a:r>
              <a:rPr lang="cs-CZ">
                <a:noFill/>
                <a:cs typeface="+mn-cs"/>
              </a:rPr>
              <a:t> </a:t>
            </a:r>
          </a:p>
        </p:txBody>
      </p:sp>
      <p:sp>
        <p:nvSpPr>
          <p:cNvPr id="67" name="TextovéPole 5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5161196" y="5688213"/>
            <a:ext cx="1659878" cy="533929"/>
          </a:xfrm>
          <a:prstGeom prst="rect">
            <a:avLst/>
          </a:prstGeom>
          <a:blipFill rotWithShape="1">
            <a:blip r:embed="rId5"/>
            <a:stretch>
              <a:fillRect l="-4044" b="-5682"/>
            </a:stretch>
          </a:blipFill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/>
          <a:lstStyle/>
          <a:p>
            <a:pPr>
              <a:defRPr/>
            </a:pPr>
            <a:r>
              <a:rPr lang="cs-CZ">
                <a:noFill/>
                <a:cs typeface="+mn-cs"/>
              </a:rPr>
              <a:t> </a:t>
            </a:r>
          </a:p>
        </p:txBody>
      </p:sp>
      <p:sp>
        <p:nvSpPr>
          <p:cNvPr id="70" name="Line 26"/>
          <p:cNvSpPr>
            <a:spLocks noChangeShapeType="1"/>
          </p:cNvSpPr>
          <p:nvPr/>
        </p:nvSpPr>
        <p:spPr bwMode="auto">
          <a:xfrm flipH="1" flipV="1">
            <a:off x="5378450" y="3500438"/>
            <a:ext cx="109538" cy="200025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76" name="TextovéPole 5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6374555" y="4801223"/>
            <a:ext cx="2265364" cy="529504"/>
          </a:xfrm>
          <a:prstGeom prst="rect">
            <a:avLst/>
          </a:prstGeom>
          <a:blipFill rotWithShape="1">
            <a:blip r:embed="rId6"/>
            <a:stretch>
              <a:fillRect l="-2965" b="-8140"/>
            </a:stretch>
          </a:blipFill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/>
          <a:lstStyle/>
          <a:p>
            <a:pPr>
              <a:defRPr/>
            </a:pPr>
            <a:r>
              <a:rPr lang="cs-CZ">
                <a:noFill/>
                <a:cs typeface="+mn-cs"/>
              </a:rPr>
              <a:t> </a:t>
            </a:r>
          </a:p>
        </p:txBody>
      </p:sp>
      <p:sp>
        <p:nvSpPr>
          <p:cNvPr id="79" name="Line 26"/>
          <p:cNvSpPr>
            <a:spLocks noChangeShapeType="1"/>
          </p:cNvSpPr>
          <p:nvPr/>
        </p:nvSpPr>
        <p:spPr bwMode="auto">
          <a:xfrm flipH="1" flipV="1">
            <a:off x="6856413" y="3448050"/>
            <a:ext cx="46037" cy="127635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cxnSp>
        <p:nvCxnSpPr>
          <p:cNvPr id="61" name="Přímá spojnice 34"/>
          <p:cNvCxnSpPr>
            <a:cxnSpLocks noChangeShapeType="1"/>
          </p:cNvCxnSpPr>
          <p:nvPr/>
        </p:nvCxnSpPr>
        <p:spPr bwMode="auto">
          <a:xfrm>
            <a:off x="3959225" y="3068638"/>
            <a:ext cx="0" cy="312737"/>
          </a:xfrm>
          <a:prstGeom prst="line">
            <a:avLst/>
          </a:prstGeom>
          <a:noFill/>
          <a:ln w="38100" algn="ctr">
            <a:solidFill>
              <a:srgbClr val="0000FF"/>
            </a:solidFill>
            <a:round/>
            <a:headEnd/>
            <a:tailEnd/>
          </a:ln>
        </p:spPr>
      </p:cxnSp>
      <p:sp>
        <p:nvSpPr>
          <p:cNvPr id="80" name="TextovéPole 5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3160811" y="4013378"/>
            <a:ext cx="2000385" cy="529504"/>
          </a:xfrm>
          <a:prstGeom prst="rect">
            <a:avLst/>
          </a:prstGeom>
          <a:blipFill rotWithShape="1">
            <a:blip r:embed="rId7"/>
            <a:stretch>
              <a:fillRect l="-3354" b="-6897"/>
            </a:stretch>
          </a:blipFill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/>
          <a:lstStyle/>
          <a:p>
            <a:pPr>
              <a:defRPr/>
            </a:pPr>
            <a:r>
              <a:rPr lang="cs-CZ">
                <a:noFill/>
                <a:cs typeface="+mn-cs"/>
              </a:rPr>
              <a:t> </a:t>
            </a:r>
          </a:p>
        </p:txBody>
      </p:sp>
      <p:sp>
        <p:nvSpPr>
          <p:cNvPr id="81" name="Line 26"/>
          <p:cNvSpPr>
            <a:spLocks noChangeShapeType="1"/>
          </p:cNvSpPr>
          <p:nvPr/>
        </p:nvSpPr>
        <p:spPr bwMode="auto">
          <a:xfrm flipH="1" flipV="1">
            <a:off x="3956050" y="3444875"/>
            <a:ext cx="0" cy="64135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6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7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500"/>
                            </p:stCondLst>
                            <p:childTnLst>
                              <p:par>
                                <p:cTn id="9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8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9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1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2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1" dur="20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9" grpId="0" animBg="1"/>
      <p:bldP spid="4121" grpId="0"/>
      <p:bldP spid="3074" grpId="0"/>
      <p:bldP spid="56" grpId="0" animBg="1"/>
      <p:bldP spid="63" grpId="0" animBg="1"/>
      <p:bldP spid="70" grpId="0" animBg="1"/>
      <p:bldP spid="79" grpId="0" animBg="1"/>
      <p:bldP spid="8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  <a:defRPr/>
            </a:pPr>
            <a:r>
              <a:rPr lang="cs-CZ" sz="2400" u="sng" dirty="0" smtClean="0"/>
              <a:t>Odkazy a uvedení autorů :</a:t>
            </a:r>
          </a:p>
          <a:p>
            <a:pPr eaLnBrk="1" hangingPunct="1">
              <a:buFontTx/>
              <a:buNone/>
              <a:defRPr/>
            </a:pPr>
            <a:r>
              <a:rPr lang="cs-CZ" sz="2000" smtClean="0"/>
              <a:t>1</a:t>
            </a:r>
            <a:r>
              <a:rPr lang="cs-CZ" sz="2000" dirty="0"/>
              <a:t>) Obrázky, náčrty a schémata:  Mgr. Michal Divíšek</a:t>
            </a:r>
          </a:p>
          <a:p>
            <a:pPr eaLnBrk="1" hangingPunct="1">
              <a:buFontTx/>
              <a:buNone/>
              <a:defRPr/>
            </a:pPr>
            <a:endParaRPr lang="cs-CZ" sz="2000" dirty="0" smtClean="0"/>
          </a:p>
          <a:p>
            <a:pPr marL="0" indent="0" eaLnBrk="1" hangingPunct="1">
              <a:buFontTx/>
              <a:buNone/>
              <a:defRPr/>
            </a:pPr>
            <a:endParaRPr lang="cs-CZ" sz="1800" dirty="0" smtClean="0"/>
          </a:p>
        </p:txBody>
      </p:sp>
      <p:sp>
        <p:nvSpPr>
          <p:cNvPr id="23554" name="AutoShape 6">
            <a:hlinkClick r:id="" action="ppaction://hlinkshowjump?jump=endshow" highlightClick="1"/>
          </p:cNvPr>
          <p:cNvSpPr>
            <a:spLocks noChangeArrowheads="1"/>
          </p:cNvSpPr>
          <p:nvPr/>
        </p:nvSpPr>
        <p:spPr bwMode="auto">
          <a:xfrm>
            <a:off x="7740650" y="6308725"/>
            <a:ext cx="1403350" cy="549275"/>
          </a:xfrm>
          <a:prstGeom prst="actionButtonEnd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 bwMode="auto">
        <a:blipFill rotWithShape="1">
          <a:blip xmlns:r="http://schemas.openxmlformats.org/officeDocument/2006/relationships" r:embed="rId1"/>
          <a:stretch>
            <a:fillRect l="-1076" b="-3774"/>
          </a:stretch>
        </a:blipFill>
        <a:ln>
          <a:noFill/>
        </a:ln>
        <a:extLst>
          <a:ext uri="{91240B29-F687-4F45-9708-019B960494DF}">
            <a14:hiddenLine xmlns="" xmlns:a14="http://schemas.microsoft.com/office/drawing/2010/main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a:spPr>
      <a:bodyPr/>
      <a:lstStyle>
        <a:defPPr>
          <a:defRPr>
            <a:noFill/>
          </a:defRPr>
        </a:defPPr>
      </a:lstStyle>
    </a:tx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1161</TotalTime>
  <Words>141</Words>
  <Application>Microsoft Office PowerPoint</Application>
  <PresentationFormat>On-screen Show (4:3)</PresentationFormat>
  <Paragraphs>41</Paragraphs>
  <Slides>5</Slides>
  <Notes>5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8" baseType="lpstr">
      <vt:lpstr>Arial</vt:lpstr>
      <vt:lpstr>Calibri</vt:lpstr>
      <vt:lpstr>Výchozí návrh</vt:lpstr>
      <vt:lpstr>RACIONÁLNÍ ČÍSLA 3</vt:lpstr>
      <vt:lpstr>Snímek 2</vt:lpstr>
      <vt:lpstr>Snímek 3</vt:lpstr>
      <vt:lpstr>Snímek 4</vt:lpstr>
      <vt:lpstr>Snímek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VÁLEC</dc:title>
  <dc:creator>pc</dc:creator>
  <cp:lastModifiedBy>DUM</cp:lastModifiedBy>
  <cp:revision>106</cp:revision>
  <dcterms:created xsi:type="dcterms:W3CDTF">2011-04-20T17:56:56Z</dcterms:created>
  <dcterms:modified xsi:type="dcterms:W3CDTF">2014-03-11T19:57:45Z</dcterms:modified>
</cp:coreProperties>
</file>