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7" r:id="rId3"/>
    <p:sldId id="265" r:id="rId4"/>
    <p:sldId id="268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3300"/>
    <a:srgbClr val="008000"/>
    <a:srgbClr val="FF9966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77" autoAdjust="0"/>
  </p:normalViewPr>
  <p:slideViewPr>
    <p:cSldViewPr>
      <p:cViewPr>
        <p:scale>
          <a:sx n="100" d="100"/>
          <a:sy n="100" d="100"/>
        </p:scale>
        <p:origin x="-24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CF1218B-9143-4C5C-B212-C4A000363AF2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5A85F36-E4B5-4666-85EF-DAA9AA284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08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8FBBA-7A26-4ADD-BCCD-DFB6EB662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84902-1F96-4B52-A38A-982124BD9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AA6F5-7FF1-4C3C-9668-1AA0C0D9F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60A8CF-6DAB-42C8-887A-72D57CC87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DB2516-C9E5-42A6-AFF6-11CE8E56B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748A2E-228C-4B6D-9B8F-D22B0EF3B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3007B-C3A6-465C-BDC4-95AB17A7B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7EBC4-8C45-4441-99F0-8E8F2DFBD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590E8-CE29-48CC-89E8-B72F17355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F6811-CBCC-4605-9B83-A147C3A4D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DF646-86B3-445B-A2CA-77BC62CBA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9667B-1878-49BD-94C6-A3F683B8F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1816AE8-C763-436C-B8ED-97706922B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dirty="0" smtClean="0"/>
              <a:t>RACIONÁLNÍ ČÍSLA 4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 flipH="1">
            <a:off x="1007913" y="5157192"/>
            <a:ext cx="7417097" cy="1224558"/>
          </a:xfrm>
        </p:spPr>
        <p:txBody>
          <a:bodyPr/>
          <a:lstStyle/>
          <a:p>
            <a:pPr marL="457200" indent="-457200" eaLnBrk="1" hangingPunct="1">
              <a:buFontTx/>
              <a:buChar char="-"/>
            </a:pPr>
            <a:r>
              <a:rPr lang="cs-CZ" dirty="0" smtClean="0"/>
              <a:t>Porovnávání  racionálních čísel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64" name="Obrázek 1" descr="imagesCAC265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98" name="Group 2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002935"/>
              </p:ext>
            </p:extLst>
          </p:nvPr>
        </p:nvGraphicFramePr>
        <p:xfrm>
          <a:off x="1042988" y="1484313"/>
          <a:ext cx="7129462" cy="196056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RACIONÁLNÍ ČÍSLA 4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VY_42_INOVACE_30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54000" y="3213100"/>
            <a:ext cx="8404225" cy="3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439863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159000" y="3057525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879725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319588" y="3060700"/>
            <a:ext cx="0" cy="36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040313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5759450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480175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7920038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00450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199313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1" name="TextovéPole 33"/>
          <p:cNvSpPr txBox="1">
            <a:spLocks noChangeArrowheads="1"/>
          </p:cNvSpPr>
          <p:nvPr/>
        </p:nvSpPr>
        <p:spPr bwMode="auto">
          <a:xfrm>
            <a:off x="323850" y="3429000"/>
            <a:ext cx="81343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2400" b="1" dirty="0" smtClean="0"/>
              <a:t>-5     -4      -3     -2     -1       0      1       2      3       4       5          </a:t>
            </a:r>
            <a:r>
              <a:rPr lang="cs-CZ" sz="1400" dirty="0" smtClean="0"/>
              <a:t>     </a:t>
            </a:r>
            <a:endParaRPr lang="cs-CZ" sz="1400" dirty="0"/>
          </a:p>
        </p:txBody>
      </p:sp>
      <p:cxnSp>
        <p:nvCxnSpPr>
          <p:cNvPr id="77" name="Přímá spojnice 76"/>
          <p:cNvCxnSpPr/>
          <p:nvPr/>
        </p:nvCxnSpPr>
        <p:spPr>
          <a:xfrm>
            <a:off x="720725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4"/>
          <p:cNvCxnSpPr>
            <a:cxnSpLocks noChangeShapeType="1"/>
          </p:cNvCxnSpPr>
          <p:nvPr/>
        </p:nvCxnSpPr>
        <p:spPr bwMode="auto">
          <a:xfrm>
            <a:off x="2627784" y="3068637"/>
            <a:ext cx="0" cy="312737"/>
          </a:xfrm>
          <a:prstGeom prst="line">
            <a:avLst/>
          </a:prstGeom>
          <a:noFill/>
          <a:ln w="38100" algn="ctr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" name="Přímá spojnice 34"/>
          <p:cNvCxnSpPr>
            <a:cxnSpLocks noChangeShapeType="1"/>
          </p:cNvCxnSpPr>
          <p:nvPr/>
        </p:nvCxnSpPr>
        <p:spPr bwMode="auto">
          <a:xfrm>
            <a:off x="3207296" y="3056731"/>
            <a:ext cx="0" cy="312737"/>
          </a:xfrm>
          <a:prstGeom prst="line">
            <a:avLst/>
          </a:prstGeom>
          <a:noFill/>
          <a:ln w="38100" algn="ctr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1"/>
              <p:cNvSpPr txBox="1">
                <a:spLocks noChangeArrowheads="1"/>
              </p:cNvSpPr>
              <p:nvPr/>
            </p:nvSpPr>
            <p:spPr bwMode="auto">
              <a:xfrm>
                <a:off x="538064" y="2060848"/>
                <a:ext cx="2308409" cy="529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0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 = -2,4</a:t>
                </a:r>
                <a:endParaRPr lang="cs-CZ" sz="2000" dirty="0"/>
              </a:p>
            </p:txBody>
          </p:sp>
        </mc:Choice>
        <mc:Fallback xmlns="">
          <p:sp>
            <p:nvSpPr>
              <p:cNvPr id="59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8064" y="2060848"/>
                <a:ext cx="2308409" cy="529504"/>
              </a:xfrm>
              <a:prstGeom prst="rect">
                <a:avLst/>
              </a:prstGeom>
              <a:blipFill rotWithShape="1">
                <a:blip r:embed="rId3"/>
                <a:stretch>
                  <a:fillRect b="-689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51"/>
              <p:cNvSpPr txBox="1">
                <a:spLocks noChangeArrowheads="1"/>
              </p:cNvSpPr>
              <p:nvPr/>
            </p:nvSpPr>
            <p:spPr bwMode="auto">
              <a:xfrm>
                <a:off x="3794765" y="2060848"/>
                <a:ext cx="2000385" cy="5275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000" b="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  = - 1,5</a:t>
                </a:r>
                <a:endParaRPr lang="cs-CZ" sz="2000" dirty="0"/>
              </a:p>
            </p:txBody>
          </p:sp>
        </mc:Choice>
        <mc:Fallback xmlns="">
          <p:sp>
            <p:nvSpPr>
              <p:cNvPr id="80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94765" y="2060848"/>
                <a:ext cx="2000385" cy="527580"/>
              </a:xfrm>
              <a:prstGeom prst="rect">
                <a:avLst/>
              </a:prstGeom>
              <a:blipFill rotWithShape="1">
                <a:blip r:embed="rId4"/>
                <a:stretch>
                  <a:fillRect l="-3354" b="-689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Rectangle 3"/>
          <p:cNvSpPr txBox="1">
            <a:spLocks noChangeArrowheads="1"/>
          </p:cNvSpPr>
          <p:nvPr/>
        </p:nvSpPr>
        <p:spPr bwMode="auto">
          <a:xfrm flipH="1">
            <a:off x="539552" y="188640"/>
            <a:ext cx="7417097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Porovnávání  </a:t>
            </a:r>
            <a:r>
              <a:rPr lang="cs-CZ" dirty="0"/>
              <a:t>racionálních čísel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text 7"/>
              <p:cNvSpPr txBox="1">
                <a:spLocks/>
              </p:cNvSpPr>
              <p:nvPr/>
            </p:nvSpPr>
            <p:spPr>
              <a:xfrm>
                <a:off x="170147" y="907778"/>
                <a:ext cx="8748712" cy="1009054"/>
              </a:xfrm>
              <a:prstGeom prst="rect">
                <a:avLst/>
              </a:prstGeom>
            </p:spPr>
            <p:txBody>
              <a:bodyPr/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Nejlépe zjistíme jejich hodnotu tak, že je zapíšeme jako desetinná a znázorníme na ose. Porovnej čísla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;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40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147" y="907778"/>
                <a:ext cx="8748712" cy="1009054"/>
              </a:xfrm>
              <a:prstGeom prst="rect">
                <a:avLst/>
              </a:prstGeom>
              <a:blipFill rotWithShape="1">
                <a:blip r:embed="rId5"/>
                <a:stretch>
                  <a:fillRect l="-1115" t="-4242" b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Line 26"/>
          <p:cNvSpPr>
            <a:spLocks noChangeShapeType="1"/>
          </p:cNvSpPr>
          <p:nvPr/>
        </p:nvSpPr>
        <p:spPr bwMode="auto">
          <a:xfrm>
            <a:off x="1835695" y="2588428"/>
            <a:ext cx="792088" cy="469097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" name="Line 26"/>
          <p:cNvSpPr>
            <a:spLocks noChangeShapeType="1"/>
          </p:cNvSpPr>
          <p:nvPr/>
        </p:nvSpPr>
        <p:spPr bwMode="auto">
          <a:xfrm flipH="1">
            <a:off x="3275769" y="2687213"/>
            <a:ext cx="1519188" cy="271525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text 7"/>
              <p:cNvSpPr txBox="1">
                <a:spLocks/>
              </p:cNvSpPr>
              <p:nvPr/>
            </p:nvSpPr>
            <p:spPr>
              <a:xfrm>
                <a:off x="254000" y="4725615"/>
                <a:ext cx="8748712" cy="1009054"/>
              </a:xfrm>
              <a:prstGeom prst="rect">
                <a:avLst/>
              </a:prstGeom>
            </p:spPr>
            <p:txBody>
              <a:bodyPr/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>
                    <a:solidFill>
                      <a:schemeClr val="tx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>
                    <a:solidFill>
                      <a:schemeClr val="tx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>
                    <a:solidFill>
                      <a:schemeClr val="tx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dirty="0" smtClean="0"/>
                  <a:t>Více vlevo leží zlomek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. Proto jde o menší číslo.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Můžeme proto  zapsat :  </a:t>
                </a:r>
                <a:r>
                  <a:rPr lang="cs-CZ" sz="2400" b="1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400" b="1" dirty="0"/>
                  <a:t> </a:t>
                </a:r>
                <a:r>
                  <a:rPr lang="cs-CZ" sz="2400" b="1" dirty="0" smtClean="0"/>
                  <a:t>&lt; </a:t>
                </a:r>
                <a:r>
                  <a:rPr lang="cs-CZ" sz="2400" b="1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/>
              </a:p>
              <a:p>
                <a:pPr marL="0" indent="0">
                  <a:buFontTx/>
                  <a:buNone/>
                </a:pPr>
                <a:endParaRPr lang="cs-CZ" sz="2400" dirty="0" smtClean="0"/>
              </a:p>
            </p:txBody>
          </p:sp>
        </mc:Choice>
        <mc:Fallback xmlns="">
          <p:sp>
            <p:nvSpPr>
              <p:cNvPr id="26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000" y="4725615"/>
                <a:ext cx="8748712" cy="1009054"/>
              </a:xfrm>
              <a:prstGeom prst="rect">
                <a:avLst/>
              </a:prstGeom>
              <a:blipFill rotWithShape="1">
                <a:blip r:embed="rId6"/>
                <a:stretch>
                  <a:fillRect l="-1115" b="-289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705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4121" grpId="0"/>
      <p:bldP spid="59" grpId="0"/>
      <p:bldP spid="80" grpId="0"/>
      <p:bldP spid="39" grpId="0"/>
      <p:bldP spid="40" grpId="0" build="p"/>
      <p:bldP spid="24" grpId="0" animBg="1"/>
      <p:bldP spid="25" grpId="0" animBg="1"/>
      <p:bldP spid="2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54000" y="3213100"/>
            <a:ext cx="8404225" cy="3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439863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159000" y="3057525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879725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319588" y="3060700"/>
            <a:ext cx="0" cy="36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040313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5759450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480175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7920038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00450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199313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1" name="TextovéPole 33"/>
          <p:cNvSpPr txBox="1">
            <a:spLocks noChangeArrowheads="1"/>
          </p:cNvSpPr>
          <p:nvPr/>
        </p:nvSpPr>
        <p:spPr bwMode="auto">
          <a:xfrm>
            <a:off x="323850" y="3429000"/>
            <a:ext cx="81343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b="1" dirty="0" smtClean="0"/>
              <a:t>-1,5    -1,4     -1,3      -1,2     -1,1     -1,0      -0,9    -0,8      -0,7     -0,6     -0,5                                      </a:t>
            </a:r>
            <a:endParaRPr lang="cs-CZ" dirty="0"/>
          </a:p>
        </p:txBody>
      </p:sp>
      <p:cxnSp>
        <p:nvCxnSpPr>
          <p:cNvPr id="77" name="Přímá spojnice 76"/>
          <p:cNvCxnSpPr/>
          <p:nvPr/>
        </p:nvCxnSpPr>
        <p:spPr>
          <a:xfrm>
            <a:off x="720725" y="3060700"/>
            <a:ext cx="0" cy="312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20725" y="3045006"/>
            <a:ext cx="0" cy="360000"/>
          </a:xfrm>
          <a:prstGeom prst="line">
            <a:avLst/>
          </a:prstGeom>
          <a:ln w="3810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238126" y="284881"/>
            <a:ext cx="8420100" cy="105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cs-CZ" sz="2000" dirty="0" smtClean="0"/>
              <a:t>Pro porovnání můžeme použít rychlejší trik, který se někdy vyplatí. Porovnávaná čísla uvedeme na stejného jmenovatele a z čitatelů potom jasně zjistíme velikost jednotlivých čísel.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51"/>
              <p:cNvSpPr txBox="1">
                <a:spLocks noChangeArrowheads="1"/>
              </p:cNvSpPr>
              <p:nvPr/>
            </p:nvSpPr>
            <p:spPr bwMode="auto">
              <a:xfrm>
                <a:off x="4772299" y="3973238"/>
                <a:ext cx="1675481" cy="5320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0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/>
                  <a:t> 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/>
                  <a:t> 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65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772299" y="3973238"/>
                <a:ext cx="1675481" cy="532005"/>
              </a:xfrm>
              <a:prstGeom prst="rect">
                <a:avLst/>
              </a:prstGeom>
              <a:blipFill rotWithShape="1">
                <a:blip r:embed="rId3"/>
                <a:stretch>
                  <a:fillRect l="-4000" b="-689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Rectangle 3"/>
              <p:cNvSpPr txBox="1">
                <a:spLocks noChangeArrowheads="1"/>
              </p:cNvSpPr>
              <p:nvPr/>
            </p:nvSpPr>
            <p:spPr bwMode="auto">
              <a:xfrm>
                <a:off x="341411" y="1501825"/>
                <a:ext cx="8551070" cy="7030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lvl1pPr marL="342900" indent="-3429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400" u="sng" dirty="0" smtClean="0"/>
                  <a:t>Příklad : </a:t>
                </a:r>
                <a:r>
                  <a:rPr lang="cs-CZ" sz="2400" dirty="0" smtClean="0"/>
                  <a:t>Porovnej čísla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;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;</a:t>
                </a:r>
                <a:r>
                  <a:rPr lang="cs-CZ" sz="2400" dirty="0" smtClean="0"/>
                  <a:t> zakresli je na osu.</a:t>
                </a:r>
                <a:endParaRPr lang="cs-CZ" sz="2400" dirty="0"/>
              </a:p>
            </p:txBody>
          </p:sp>
        </mc:Choice>
        <mc:Fallback xmlns="">
          <p:sp>
            <p:nvSpPr>
              <p:cNvPr id="39" name="Rectang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1411" y="1501825"/>
                <a:ext cx="8551070" cy="703040"/>
              </a:xfrm>
              <a:prstGeom prst="rect">
                <a:avLst/>
              </a:prstGeom>
              <a:blipFill rotWithShape="1">
                <a:blip r:embed="rId4"/>
                <a:stretch>
                  <a:fillRect l="-1069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extovéPole 51"/>
          <p:cNvSpPr txBox="1">
            <a:spLocks noChangeArrowheads="1"/>
          </p:cNvSpPr>
          <p:nvPr/>
        </p:nvSpPr>
        <p:spPr bwMode="auto">
          <a:xfrm>
            <a:off x="191785" y="4653003"/>
            <a:ext cx="412780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>
              <a:buFontTx/>
              <a:buNone/>
            </a:pPr>
            <a:r>
              <a:rPr lang="cs-CZ" sz="2000" dirty="0" smtClean="0"/>
              <a:t>Upravíme na stejného jmenovatele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51"/>
              <p:cNvSpPr txBox="1">
                <a:spLocks noChangeArrowheads="1"/>
              </p:cNvSpPr>
              <p:nvPr/>
            </p:nvSpPr>
            <p:spPr bwMode="auto">
              <a:xfrm>
                <a:off x="4649584" y="4645707"/>
                <a:ext cx="1798196" cy="5339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0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42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/>
                  <a:t> 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4</m:t>
                        </m:r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/>
                  <a:t> 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49584" y="4645707"/>
                <a:ext cx="1798196" cy="533929"/>
              </a:xfrm>
              <a:prstGeom prst="rect">
                <a:avLst/>
              </a:prstGeom>
              <a:blipFill rotWithShape="1">
                <a:blip r:embed="rId5"/>
                <a:stretch>
                  <a:fillRect l="-3729" b="-568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51"/>
          <p:cNvSpPr txBox="1">
            <a:spLocks noChangeArrowheads="1"/>
          </p:cNvSpPr>
          <p:nvPr/>
        </p:nvSpPr>
        <p:spPr bwMode="auto">
          <a:xfrm>
            <a:off x="208063" y="5334660"/>
            <a:ext cx="412780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>
              <a:buFontTx/>
              <a:buNone/>
            </a:pPr>
            <a:r>
              <a:rPr lang="cs-CZ" sz="2000" dirty="0" smtClean="0"/>
              <a:t>Čísla seřadíme podle velikosti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51"/>
              <p:cNvSpPr txBox="1">
                <a:spLocks noChangeArrowheads="1"/>
              </p:cNvSpPr>
              <p:nvPr/>
            </p:nvSpPr>
            <p:spPr bwMode="auto">
              <a:xfrm>
                <a:off x="4618459" y="5334660"/>
                <a:ext cx="2149599" cy="5339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0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&lt; </a:t>
                </a:r>
                <a:r>
                  <a:rPr lang="cs-CZ" sz="20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42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&lt; </a:t>
                </a:r>
                <a:r>
                  <a:rPr lang="cs-CZ" sz="20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5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18459" y="5334660"/>
                <a:ext cx="2149599" cy="533929"/>
              </a:xfrm>
              <a:prstGeom prst="rect">
                <a:avLst/>
              </a:prstGeom>
              <a:blipFill rotWithShape="1">
                <a:blip r:embed="rId6"/>
                <a:stretch>
                  <a:fillRect l="-3125" b="-568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51"/>
              <p:cNvSpPr txBox="1">
                <a:spLocks noChangeArrowheads="1"/>
              </p:cNvSpPr>
              <p:nvPr/>
            </p:nvSpPr>
            <p:spPr bwMode="auto">
              <a:xfrm>
                <a:off x="6876256" y="5334660"/>
                <a:ext cx="1889471" cy="52790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marL="0" indent="0">
                  <a:buFontTx/>
                  <a:buNone/>
                </a:pPr>
                <a:r>
                  <a:rPr lang="cs-CZ" sz="20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&lt; </a:t>
                </a:r>
                <a:r>
                  <a:rPr lang="cs-CZ" sz="20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 &lt;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6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876256" y="5334660"/>
                <a:ext cx="1889471" cy="527901"/>
              </a:xfrm>
              <a:prstGeom prst="rect">
                <a:avLst/>
              </a:prstGeom>
              <a:blipFill rotWithShape="1">
                <a:blip r:embed="rId7"/>
                <a:stretch>
                  <a:fillRect l="-3548" b="-689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51"/>
              <p:cNvSpPr txBox="1">
                <a:spLocks noChangeArrowheads="1"/>
              </p:cNvSpPr>
              <p:nvPr/>
            </p:nvSpPr>
            <p:spPr bwMode="auto">
              <a:xfrm>
                <a:off x="446309" y="2348880"/>
                <a:ext cx="54883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7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6309" y="2348880"/>
                <a:ext cx="548831" cy="624082"/>
              </a:xfrm>
              <a:prstGeom prst="rect">
                <a:avLst/>
              </a:prstGeom>
              <a:blipFill rotWithShape="1">
                <a:blip r:embed="rId8"/>
                <a:stretch>
                  <a:fillRect l="-16667"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>
            <a:off x="1439863" y="3033100"/>
            <a:ext cx="0" cy="360000"/>
          </a:xfrm>
          <a:prstGeom prst="line">
            <a:avLst/>
          </a:prstGeom>
          <a:ln w="3810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51"/>
              <p:cNvSpPr txBox="1">
                <a:spLocks noChangeArrowheads="1"/>
              </p:cNvSpPr>
              <p:nvPr/>
            </p:nvSpPr>
            <p:spPr bwMode="auto">
              <a:xfrm>
                <a:off x="1165447" y="2348880"/>
                <a:ext cx="548831" cy="6240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0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165447" y="2348880"/>
                <a:ext cx="548831" cy="624082"/>
              </a:xfrm>
              <a:prstGeom prst="rect">
                <a:avLst/>
              </a:prstGeom>
              <a:blipFill rotWithShape="1">
                <a:blip r:embed="rId9"/>
                <a:stretch>
                  <a:fillRect l="-16667"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>
            <a:off x="1979712" y="3033100"/>
            <a:ext cx="0" cy="360000"/>
          </a:xfrm>
          <a:prstGeom prst="line">
            <a:avLst/>
          </a:prstGeom>
          <a:ln w="3810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>
                <a:spLocks noChangeArrowheads="1"/>
              </p:cNvSpPr>
              <p:nvPr/>
            </p:nvSpPr>
            <p:spPr bwMode="auto">
              <a:xfrm>
                <a:off x="1769940" y="2357598"/>
                <a:ext cx="548831" cy="6247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b="1" dirty="0" smtClean="0">
                    <a:solidFill>
                      <a:srgbClr val="FF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69940" y="2357598"/>
                <a:ext cx="548831" cy="624786"/>
              </a:xfrm>
              <a:prstGeom prst="rect">
                <a:avLst/>
              </a:prstGeom>
              <a:blipFill rotWithShape="1">
                <a:blip r:embed="rId10"/>
                <a:stretch>
                  <a:fillRect l="-16667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TextovéPole 51"/>
          <p:cNvSpPr txBox="1">
            <a:spLocks noChangeArrowheads="1"/>
          </p:cNvSpPr>
          <p:nvPr/>
        </p:nvSpPr>
        <p:spPr bwMode="auto">
          <a:xfrm>
            <a:off x="208063" y="5919996"/>
            <a:ext cx="412780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>
              <a:buFontTx/>
              <a:buNone/>
            </a:pPr>
            <a:r>
              <a:rPr lang="cs-CZ" sz="2000" dirty="0" smtClean="0"/>
              <a:t>Pro zakreslování raději převedeme na desetinné číslo dělením.</a:t>
            </a:r>
            <a:endParaRPr lang="cs-CZ" sz="2000" dirty="0"/>
          </a:p>
        </p:txBody>
      </p:sp>
      <p:sp>
        <p:nvSpPr>
          <p:cNvPr id="57" name="TextovéPole 51"/>
          <p:cNvSpPr txBox="1">
            <a:spLocks noChangeArrowheads="1"/>
          </p:cNvSpPr>
          <p:nvPr/>
        </p:nvSpPr>
        <p:spPr bwMode="auto">
          <a:xfrm>
            <a:off x="4616946" y="6181695"/>
            <a:ext cx="412780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>
              <a:buFontTx/>
              <a:buNone/>
            </a:pPr>
            <a:r>
              <a:rPr lang="cs-CZ" sz="2000" dirty="0" smtClean="0"/>
              <a:t>-1,5 &lt; -1,4 &lt; - 1,33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13885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0" dur="11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4121" grpId="0"/>
      <p:bldP spid="65" grpId="0"/>
      <p:bldP spid="40" grpId="0"/>
      <p:bldP spid="42" grpId="0"/>
      <p:bldP spid="44" grpId="0"/>
      <p:bldP spid="45" grpId="0"/>
      <p:bldP spid="46" grpId="0"/>
      <p:bldP spid="47" grpId="0"/>
      <p:bldP spid="50" grpId="0"/>
      <p:bldP spid="52" grpId="0"/>
      <p:bldP spid="55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4294967295"/>
              </p:nvPr>
            </p:nvSpPr>
            <p:spPr>
              <a:xfrm>
                <a:off x="395288" y="557212"/>
                <a:ext cx="8497192" cy="5608091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1</a:t>
                </a:r>
                <a:r>
                  <a:rPr lang="cs-CZ" sz="2400" b="1" dirty="0" smtClean="0"/>
                  <a:t>   </a:t>
                </a:r>
                <a:r>
                  <a:rPr lang="cs-CZ" sz="2400" dirty="0" smtClean="0"/>
                  <a:t>Uspořádej zlomky podle velikosti.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dirty="0"/>
                  <a:t> </a:t>
                </a:r>
                <a:r>
                  <a:rPr lang="cs-CZ" sz="2000" dirty="0" smtClean="0"/>
                  <a:t>( </a:t>
                </a:r>
                <a:r>
                  <a:rPr lang="cs-CZ" sz="2000" dirty="0" smtClean="0"/>
                  <a:t>Použij </a:t>
                </a:r>
                <a:r>
                  <a:rPr lang="cs-CZ" sz="2000" smtClean="0"/>
                  <a:t>pro řešení metodu </a:t>
                </a:r>
                <a:r>
                  <a:rPr lang="cs-CZ" sz="2000" dirty="0" smtClean="0"/>
                  <a:t>společného jmenovatele.)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; </a:t>
                </a:r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;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0" smtClean="0">
                        <a:latin typeface="Cambria Math"/>
                      </a:rPr>
                      <m:t>  </m:t>
                    </m:r>
                  </m:oMath>
                </a14:m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;</m:t>
                    </m:r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/>
                      <m:t>;</m:t>
                    </m:r>
                  </m:oMath>
                </a14:m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;</m:t>
                    </m:r>
                  </m:oMath>
                </a14:m>
                <a:r>
                  <a:rPr lang="cs-CZ" sz="2400" dirty="0" smtClean="0"/>
                  <a:t> -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;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/>
                      <m:t>;</m:t>
                    </m:r>
                  </m:oMath>
                </a14:m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395288" y="557212"/>
                <a:ext cx="8497192" cy="5608091"/>
              </a:xfrm>
              <a:blipFill rotWithShape="1">
                <a:blip r:embed="rId3"/>
                <a:stretch>
                  <a:fillRect l="-1148" t="-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103" name="TextovéPole 28"/>
              <p:cNvSpPr txBox="1">
                <a:spLocks noChangeArrowheads="1"/>
              </p:cNvSpPr>
              <p:nvPr/>
            </p:nvSpPr>
            <p:spPr bwMode="auto">
              <a:xfrm>
                <a:off x="2843808" y="1447139"/>
                <a:ext cx="5103613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35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˃  </a:t>
                </a:r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35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  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˃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103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43808" y="1447139"/>
                <a:ext cx="5103613" cy="622222"/>
              </a:xfrm>
              <a:prstGeom prst="rect">
                <a:avLst/>
              </a:prstGeom>
              <a:blipFill rotWithShape="1">
                <a:blip r:embed="rId4"/>
                <a:stretch>
                  <a:fillRect l="-1912" b="-784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8"/>
              <p:cNvSpPr txBox="1">
                <a:spLocks noChangeArrowheads="1"/>
              </p:cNvSpPr>
              <p:nvPr/>
            </p:nvSpPr>
            <p:spPr bwMode="auto">
              <a:xfrm>
                <a:off x="2843808" y="2081322"/>
                <a:ext cx="4095502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&lt;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&lt;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1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43808" y="2081322"/>
                <a:ext cx="4095502" cy="622222"/>
              </a:xfrm>
              <a:prstGeom prst="rect">
                <a:avLst/>
              </a:prstGeom>
              <a:blipFill rotWithShape="1">
                <a:blip r:embed="rId5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8"/>
              <p:cNvSpPr txBox="1">
                <a:spLocks noChangeArrowheads="1"/>
              </p:cNvSpPr>
              <p:nvPr/>
            </p:nvSpPr>
            <p:spPr bwMode="auto">
              <a:xfrm>
                <a:off x="2771800" y="2691583"/>
                <a:ext cx="4023494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˃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  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  <m:r>
                      <m:rPr>
                        <m:nor/>
                      </m:rPr>
                      <a:rPr lang="cs-CZ" sz="2400" b="1" i="0" smtClean="0">
                        <a:latin typeface="Cambria Math"/>
                      </a:rPr>
                      <m:t>  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FF0000"/>
                        </a:solidFill>
                      </a:rPr>
                      <m:t>˃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2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71800" y="2691583"/>
                <a:ext cx="4023494" cy="622222"/>
              </a:xfrm>
              <a:prstGeom prst="rect">
                <a:avLst/>
              </a:prstGeom>
              <a:blipFill rotWithShape="1">
                <a:blip r:embed="rId6"/>
                <a:stretch>
                  <a:fillRect l="-2424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8"/>
              <p:cNvSpPr txBox="1">
                <a:spLocks noChangeArrowheads="1"/>
              </p:cNvSpPr>
              <p:nvPr/>
            </p:nvSpPr>
            <p:spPr bwMode="auto">
              <a:xfrm>
                <a:off x="2987823" y="3331960"/>
                <a:ext cx="4608513" cy="6169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 1</m:t>
                        </m:r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&lt;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  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&lt;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3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87823" y="3331960"/>
                <a:ext cx="4608513" cy="616964"/>
              </a:xfrm>
              <a:prstGeom prst="rect">
                <a:avLst/>
              </a:prstGeom>
              <a:blipFill rotWithShape="1">
                <a:blip r:embed="rId7"/>
                <a:stretch>
                  <a:fillRect b="-89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8"/>
              <p:cNvSpPr txBox="1">
                <a:spLocks noChangeArrowheads="1"/>
              </p:cNvSpPr>
              <p:nvPr/>
            </p:nvSpPr>
            <p:spPr bwMode="auto">
              <a:xfrm>
                <a:off x="2771800" y="3937238"/>
                <a:ext cx="4023494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36</m:t>
                        </m:r>
                      </m:den>
                    </m:f>
                    <m:r>
                      <m:rPr>
                        <m:nor/>
                      </m:rPr>
                      <a:rPr lang="cs-CZ" sz="2400" b="1" i="0" smtClean="0">
                        <a:latin typeface="Cambria Math"/>
                      </a:rPr>
                      <m:t>  </m:t>
                    </m:r>
                    <m:r>
                      <m:rPr>
                        <m:nor/>
                      </m:rPr>
                      <a:rPr lang="cs-CZ" sz="2400" b="1" dirty="0" smtClean="0">
                        <a:solidFill>
                          <a:srgbClr val="FF0000"/>
                        </a:solidFill>
                      </a:rPr>
                      <m:t>&lt;</m:t>
                    </m:r>
                  </m:oMath>
                </a14:m>
                <a:r>
                  <a:rPr lang="cs-CZ" sz="2400" dirty="0" smtClean="0"/>
                  <a:t>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    </a:t>
                </a:r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12</m:t>
                        </m:r>
                      </m:den>
                    </m:f>
                    <m:r>
                      <m:rPr>
                        <m:nor/>
                      </m:rPr>
                      <a:rPr lang="cs-CZ" sz="2400" b="1" i="0" smtClean="0">
                        <a:latin typeface="Cambria Math"/>
                      </a:rPr>
                      <m:t>  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FF0000"/>
                        </a:solidFill>
                      </a:rPr>
                      <m:t>&lt;</m:t>
                    </m:r>
                    <m:r>
                      <m:rPr>
                        <m:nor/>
                      </m:rPr>
                      <a:rPr lang="cs-CZ" sz="2400" b="1" i="0" dirty="0" smtClean="0">
                        <a:solidFill>
                          <a:srgbClr val="FF0000"/>
                        </a:solidFill>
                      </a:rPr>
                      <m:t> </m:t>
                    </m:r>
                  </m:oMath>
                </a14:m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4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71800" y="3937238"/>
                <a:ext cx="4023494" cy="622222"/>
              </a:xfrm>
              <a:prstGeom prst="rect">
                <a:avLst/>
              </a:prstGeom>
              <a:blipFill rotWithShape="1">
                <a:blip r:embed="rId8"/>
                <a:stretch>
                  <a:fillRect l="-303"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8"/>
              <p:cNvSpPr txBox="1">
                <a:spLocks noChangeArrowheads="1"/>
              </p:cNvSpPr>
              <p:nvPr/>
            </p:nvSpPr>
            <p:spPr bwMode="auto">
              <a:xfrm>
                <a:off x="2707096" y="4547733"/>
                <a:ext cx="4673215" cy="6169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 </a:t>
                </a:r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   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FF0000"/>
                        </a:solidFill>
                      </a:rPr>
                      <m:t>˃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15</m:t>
                        </m:r>
                      </m:den>
                    </m:f>
                    <m:r>
                      <m:rPr>
                        <m:nor/>
                      </m:rPr>
                      <a:rPr lang="cs-CZ" sz="2400" b="1" i="0" smtClean="0">
                        <a:latin typeface="Cambria Math"/>
                      </a:rPr>
                      <m:t> 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FF0000"/>
                        </a:solidFill>
                      </a:rPr>
                      <m:t>˃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5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07096" y="4547733"/>
                <a:ext cx="4673215" cy="616964"/>
              </a:xfrm>
              <a:prstGeom prst="rect">
                <a:avLst/>
              </a:prstGeom>
              <a:blipFill rotWithShape="1">
                <a:blip r:embed="rId9"/>
                <a:stretch>
                  <a:fillRect b="-89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ovéPole 28"/>
              <p:cNvSpPr txBox="1">
                <a:spLocks noChangeArrowheads="1"/>
              </p:cNvSpPr>
              <p:nvPr/>
            </p:nvSpPr>
            <p:spPr bwMode="auto">
              <a:xfrm>
                <a:off x="2581106" y="5181627"/>
                <a:ext cx="4620906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 </a:t>
                </a:r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 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b="1" dirty="0">
                        <a:solidFill>
                          <a:srgbClr val="FF0000"/>
                        </a:solidFill>
                      </a:rPr>
                      <m:t>˃</m:t>
                    </m:r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  <m:r>
                      <m:rPr>
                        <m:nor/>
                      </m:rPr>
                      <a:rPr lang="cs-CZ" sz="2400" b="0" i="0" smtClean="0">
                        <a:latin typeface="Cambria Math"/>
                      </a:rPr>
                      <m:t>         </m:t>
                    </m:r>
                    <m:r>
                      <m:rPr>
                        <m:nor/>
                      </m:rPr>
                      <a:rPr lang="cs-CZ" sz="2400" dirty="0" smtClean="0"/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m:rPr>
                        <m:nor/>
                      </m:rPr>
                      <a:rPr lang="cs-CZ" sz="2400" b="1" i="0" smtClean="0">
                        <a:latin typeface="Cambria Math"/>
                      </a:rPr>
                      <m:t>  </m:t>
                    </m:r>
                    <m:r>
                      <m:rPr>
                        <m:nor/>
                      </m:rPr>
                      <a:rPr lang="cs-CZ" sz="2400" b="1" dirty="0">
                        <a:solidFill>
                          <a:srgbClr val="FF0000"/>
                        </a:solidFill>
                      </a:rPr>
                      <m:t>˃</m:t>
                    </m:r>
                    <m:r>
                      <m:rPr>
                        <m:nor/>
                      </m:rPr>
                      <a:rPr lang="cs-CZ" sz="2400" b="1" i="0" dirty="0" smtClean="0">
                        <a:solidFill>
                          <a:srgbClr val="FF0000"/>
                        </a:solidFill>
                      </a:rPr>
                      <m:t>  </m:t>
                    </m:r>
                    <m:r>
                      <m:rPr>
                        <m:nor/>
                      </m:rPr>
                      <a:rPr lang="cs-CZ" sz="2400" dirty="0"/>
                      <m:t>-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6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581106" y="5181627"/>
                <a:ext cx="4620906" cy="622222"/>
              </a:xfrm>
              <a:prstGeom prst="rect">
                <a:avLst/>
              </a:prstGeom>
              <a:blipFill rotWithShape="1">
                <a:blip r:embed="rId10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120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/>
              <a:t>1) Obrázky, náčrty a schémata:  Mgr. </a:t>
            </a:r>
            <a:r>
              <a:rPr lang="cs-CZ" sz="2000"/>
              <a:t>Michal Divíšek</a:t>
            </a:r>
            <a:endParaRPr lang="cs-CZ" sz="2000" dirty="0"/>
          </a:p>
        </p:txBody>
      </p:sp>
      <p:sp>
        <p:nvSpPr>
          <p:cNvPr id="21506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blipFill rotWithShape="1">
          <a:blip xmlns:r="http://schemas.openxmlformats.org/officeDocument/2006/relationships" r:embed="rId1"/>
          <a:stretch>
            <a:fillRect l="-1076" b="-3774"/>
          </a:stretch>
        </a:blipFill>
        <a:ln>
          <a:noFill/>
        </a:ln>
        <a:extLs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a:spPr>
      <a:bodyPr/>
      <a:lstStyle>
        <a:defPPr>
          <a:defRPr>
            <a:noFill/>
          </a:defRPr>
        </a:defPPr>
      </a:lstStyle>
    </a:tx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1260</TotalTime>
  <Words>668</Words>
  <Application>Microsoft Office PowerPoint</Application>
  <PresentationFormat>Předvádění na obrazovce (4:3)</PresentationFormat>
  <Paragraphs>58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RACIONÁLNÍ ČÍSLA 4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Notebook4</cp:lastModifiedBy>
  <cp:revision>113</cp:revision>
  <dcterms:created xsi:type="dcterms:W3CDTF">2011-04-20T17:56:56Z</dcterms:created>
  <dcterms:modified xsi:type="dcterms:W3CDTF">2012-12-23T19:28:00Z</dcterms:modified>
</cp:coreProperties>
</file>