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Default Extension="png" ContentType="image/png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4" r:id="rId3"/>
    <p:sldId id="265" r:id="rId4"/>
    <p:sldId id="266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  <a:srgbClr val="0000FF"/>
    <a:srgbClr val="008000"/>
    <a:srgbClr val="FF9966"/>
    <a:srgbClr val="99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77" autoAdjust="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9C07F513-370A-4A24-B982-406EFFD13CC6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BB4EFC29-092F-48E3-A686-C5F5FA0E6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2B7111-1838-4CFE-9194-537DAEA1E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EF619A-DA84-4ADB-A57B-8580C5B7F2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725494-50B8-4601-891F-502E86397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3FD51-B949-4278-8949-C6AB50837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84AAA-3907-4187-8574-88C18636B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606CC-C6C9-4BEE-AF33-E6FD9731E1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46D85-5E77-4362-B3C1-EA6F67359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BD9413-C2DA-418B-9D8F-3526CF3E1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08CFD-AC3C-414F-AB24-8C2BD1D00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FE532-B5FE-404B-AC7D-0E518B007A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B20C5-0472-4305-AFA2-9DE3BB871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1F844B-DC0F-4B61-BEBB-90C760167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4C3DA403-CE26-4F30-8239-A97CF33E7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RACIONÁLNÍ ČÍSLA 5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 flipH="1">
            <a:off x="1008063" y="5157788"/>
            <a:ext cx="7416800" cy="1223962"/>
          </a:xfrm>
        </p:spPr>
        <p:txBody>
          <a:bodyPr/>
          <a:lstStyle/>
          <a:p>
            <a:pPr marL="457200" indent="-457200" eaLnBrk="1" hangingPunct="1">
              <a:buFontTx/>
              <a:buChar char="-"/>
            </a:pPr>
            <a:r>
              <a:rPr lang="cs-CZ" smtClean="0"/>
              <a:t>Sčítání a odčítání  racionálních čísel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98" name="Group 250"/>
          <p:cNvGraphicFramePr>
            <a:graphicFrameLocks noGrp="1"/>
          </p:cNvGraphicFramePr>
          <p:nvPr/>
        </p:nvGraphicFramePr>
        <p:xfrm>
          <a:off x="1042988" y="1484313"/>
          <a:ext cx="7129462" cy="1960562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RACIONÁLNÍ ČÍSLA 5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VY_42_INOVACE_31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633538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b="1" u="sng" smtClean="0"/>
              <a:t>Příklad 1</a:t>
            </a:r>
            <a:r>
              <a:rPr lang="cs-CZ" sz="2400" b="1" smtClean="0"/>
              <a:t>  </a:t>
            </a:r>
            <a:r>
              <a:rPr lang="cs-CZ" sz="2400" smtClean="0"/>
              <a:t>Zopakuj si !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 4 - (-2)    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(-35) - 2   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(-30) - (-5)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-20 - (-4) 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15 - (-3)  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(-36) - ( -6)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 -70 +(-2)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 20 +(-4)   =</a:t>
            </a:r>
          </a:p>
          <a:p>
            <a:pPr marL="0" indent="0" eaLnBrk="1" hangingPunct="1">
              <a:buFontTx/>
              <a:buAutoNum type="alphaLcParenR"/>
            </a:pPr>
            <a:endParaRPr lang="cs-CZ" sz="2400" smtClean="0"/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70400" y="1633538"/>
            <a:ext cx="37703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u="sng"/>
              <a:t>Příklad 2</a:t>
            </a:r>
            <a:r>
              <a:rPr lang="cs-CZ" sz="2400" b="1"/>
              <a:t>    </a:t>
            </a:r>
            <a:r>
              <a:rPr lang="cs-CZ" sz="2400"/>
              <a:t>Zopakuj si !</a:t>
            </a:r>
            <a:endParaRPr lang="cs-CZ" sz="2400" b="1" u="sng"/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5 - (-4) - 2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10 - (-10) +(-2)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-4 + (-8) + 2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6 -(-2) - (-3)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-4+ (-2) - (-6)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3 + (-8) - 2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-8 +(-4) - (-10)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2 - (-4)- (-2)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endParaRPr lang="cs-CZ" sz="2400"/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4105" name="TextovéPole 28"/>
          <p:cNvSpPr txBox="1">
            <a:spLocks noChangeArrowheads="1"/>
          </p:cNvSpPr>
          <p:nvPr/>
        </p:nvSpPr>
        <p:spPr bwMode="auto">
          <a:xfrm>
            <a:off x="3071813" y="20859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106" name="TextovéPole 28"/>
          <p:cNvSpPr txBox="1">
            <a:spLocks noChangeArrowheads="1"/>
          </p:cNvSpPr>
          <p:nvPr/>
        </p:nvSpPr>
        <p:spPr bwMode="auto">
          <a:xfrm>
            <a:off x="2867025" y="24447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-37</a:t>
            </a:r>
          </a:p>
        </p:txBody>
      </p:sp>
      <p:sp>
        <p:nvSpPr>
          <p:cNvPr id="4107" name="TextovéPole 28"/>
          <p:cNvSpPr txBox="1">
            <a:spLocks noChangeArrowheads="1"/>
          </p:cNvSpPr>
          <p:nvPr/>
        </p:nvSpPr>
        <p:spPr bwMode="auto">
          <a:xfrm>
            <a:off x="2846388" y="2868613"/>
            <a:ext cx="649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-25</a:t>
            </a:r>
          </a:p>
        </p:txBody>
      </p:sp>
      <p:sp>
        <p:nvSpPr>
          <p:cNvPr id="4108" name="TextovéPole 28"/>
          <p:cNvSpPr txBox="1">
            <a:spLocks noChangeArrowheads="1"/>
          </p:cNvSpPr>
          <p:nvPr/>
        </p:nvSpPr>
        <p:spPr bwMode="auto">
          <a:xfrm>
            <a:off x="2801938" y="3355975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-16</a:t>
            </a:r>
          </a:p>
        </p:txBody>
      </p:sp>
      <p:sp>
        <p:nvSpPr>
          <p:cNvPr id="4109" name="TextovéPole 28"/>
          <p:cNvSpPr txBox="1">
            <a:spLocks noChangeArrowheads="1"/>
          </p:cNvSpPr>
          <p:nvPr/>
        </p:nvSpPr>
        <p:spPr bwMode="auto">
          <a:xfrm>
            <a:off x="2913063" y="380682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4110" name="TextovéPole 28"/>
          <p:cNvSpPr txBox="1">
            <a:spLocks noChangeArrowheads="1"/>
          </p:cNvSpPr>
          <p:nvPr/>
        </p:nvSpPr>
        <p:spPr bwMode="auto">
          <a:xfrm>
            <a:off x="7304088" y="20859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4111" name="TextovéPole 28"/>
          <p:cNvSpPr txBox="1">
            <a:spLocks noChangeArrowheads="1"/>
          </p:cNvSpPr>
          <p:nvPr/>
        </p:nvSpPr>
        <p:spPr bwMode="auto">
          <a:xfrm>
            <a:off x="7102475" y="2486025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 18</a:t>
            </a:r>
          </a:p>
        </p:txBody>
      </p:sp>
      <p:sp>
        <p:nvSpPr>
          <p:cNvPr id="4112" name="TextovéPole 28"/>
          <p:cNvSpPr txBox="1">
            <a:spLocks noChangeArrowheads="1"/>
          </p:cNvSpPr>
          <p:nvPr/>
        </p:nvSpPr>
        <p:spPr bwMode="auto">
          <a:xfrm>
            <a:off x="7019925" y="294798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 -10</a:t>
            </a:r>
          </a:p>
        </p:txBody>
      </p:sp>
      <p:sp>
        <p:nvSpPr>
          <p:cNvPr id="4113" name="TextovéPole 28"/>
          <p:cNvSpPr txBox="1">
            <a:spLocks noChangeArrowheads="1"/>
          </p:cNvSpPr>
          <p:nvPr/>
        </p:nvSpPr>
        <p:spPr bwMode="auto">
          <a:xfrm>
            <a:off x="7102475" y="3344863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 11</a:t>
            </a:r>
          </a:p>
        </p:txBody>
      </p:sp>
      <p:sp>
        <p:nvSpPr>
          <p:cNvPr id="4114" name="TextovéPole 28"/>
          <p:cNvSpPr txBox="1">
            <a:spLocks noChangeArrowheads="1"/>
          </p:cNvSpPr>
          <p:nvPr/>
        </p:nvSpPr>
        <p:spPr bwMode="auto">
          <a:xfrm>
            <a:off x="7304088" y="3819525"/>
            <a:ext cx="936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4115" name="TextovéPole 28"/>
          <p:cNvSpPr txBox="1">
            <a:spLocks noChangeArrowheads="1"/>
          </p:cNvSpPr>
          <p:nvPr/>
        </p:nvSpPr>
        <p:spPr bwMode="auto">
          <a:xfrm>
            <a:off x="7102475" y="42656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 -7</a:t>
            </a:r>
          </a:p>
        </p:txBody>
      </p:sp>
      <p:sp>
        <p:nvSpPr>
          <p:cNvPr id="4116" name="TextovéPole 28"/>
          <p:cNvSpPr txBox="1">
            <a:spLocks noChangeArrowheads="1"/>
          </p:cNvSpPr>
          <p:nvPr/>
        </p:nvSpPr>
        <p:spPr bwMode="auto">
          <a:xfrm>
            <a:off x="7162800" y="468788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</a:t>
            </a:r>
          </a:p>
        </p:txBody>
      </p:sp>
      <p:sp>
        <p:nvSpPr>
          <p:cNvPr id="4117" name="TextovéPole 28"/>
          <p:cNvSpPr txBox="1">
            <a:spLocks noChangeArrowheads="1"/>
          </p:cNvSpPr>
          <p:nvPr/>
        </p:nvSpPr>
        <p:spPr bwMode="auto">
          <a:xfrm>
            <a:off x="7180263" y="51816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 8</a:t>
            </a:r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 flipH="1">
            <a:off x="539750" y="188913"/>
            <a:ext cx="741680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3200"/>
              <a:t>Sčítání a odčítání  racionálních čísel</a:t>
            </a:r>
          </a:p>
        </p:txBody>
      </p:sp>
      <p:sp>
        <p:nvSpPr>
          <p:cNvPr id="22" name="Zástupný symbol pro text 7"/>
          <p:cNvSpPr txBox="1">
            <a:spLocks/>
          </p:cNvSpPr>
          <p:nvPr/>
        </p:nvSpPr>
        <p:spPr bwMode="auto">
          <a:xfrm>
            <a:off x="169863" y="812800"/>
            <a:ext cx="8748712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sz="2400"/>
              <a:t>Postupujeme stejně jako u celých čísel.</a:t>
            </a:r>
          </a:p>
        </p:txBody>
      </p:sp>
      <p:sp>
        <p:nvSpPr>
          <p:cNvPr id="23" name="TextovéPole 28"/>
          <p:cNvSpPr txBox="1">
            <a:spLocks noChangeArrowheads="1"/>
          </p:cNvSpPr>
          <p:nvPr/>
        </p:nvSpPr>
        <p:spPr bwMode="auto">
          <a:xfrm>
            <a:off x="2841625" y="42656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-30</a:t>
            </a:r>
          </a:p>
        </p:txBody>
      </p:sp>
      <p:sp>
        <p:nvSpPr>
          <p:cNvPr id="24" name="TextovéPole 28"/>
          <p:cNvSpPr txBox="1">
            <a:spLocks noChangeArrowheads="1"/>
          </p:cNvSpPr>
          <p:nvPr/>
        </p:nvSpPr>
        <p:spPr bwMode="auto">
          <a:xfrm>
            <a:off x="2801938" y="46815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-72</a:t>
            </a:r>
          </a:p>
        </p:txBody>
      </p:sp>
      <p:sp>
        <p:nvSpPr>
          <p:cNvPr id="25" name="TextovéPole 28"/>
          <p:cNvSpPr txBox="1">
            <a:spLocks noChangeArrowheads="1"/>
          </p:cNvSpPr>
          <p:nvPr/>
        </p:nvSpPr>
        <p:spPr bwMode="auto">
          <a:xfrm>
            <a:off x="2913063" y="51355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 nodeType="clickPar">
                      <p:stCondLst>
                        <p:cond delay="indefinite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 nodeType="clickPar">
                      <p:stCondLst>
                        <p:cond delay="indefinite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 nodeType="clickPar">
                      <p:stCondLst>
                        <p:cond delay="indefinite"/>
                      </p:stCondLst>
                      <p:childTnLst>
                        <p:par>
                          <p:cTn id="1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3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1" grpId="0"/>
      <p:bldP spid="2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ph type="body" sz="half" idx="1"/>
          </p:nvPr>
        </p:nvSpPr>
        <p:spPr>
          <a:xfrm>
            <a:off x="251520" y="890341"/>
            <a:ext cx="3024336" cy="5729534"/>
          </a:xfrm>
          <a:blipFill rotWithShape="1">
            <a:blip r:embed="rId3"/>
            <a:stretch>
              <a:fillRect l="-3024" t="-745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602707" y="1340768"/>
            <a:ext cx="3697485" cy="625812"/>
          </a:xfrm>
          <a:prstGeom prst="rect">
            <a:avLst/>
          </a:prstGeom>
          <a:blipFill rotWithShape="1">
            <a:blip r:embed="rId4"/>
            <a:stretch>
              <a:fillRect l="-2640" b="-7767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22" name="Zástupný symbol pro text 7"/>
          <p:cNvSpPr txBox="1">
            <a:spLocks/>
          </p:cNvSpPr>
          <p:nvPr/>
        </p:nvSpPr>
        <p:spPr bwMode="auto">
          <a:xfrm>
            <a:off x="323850" y="163513"/>
            <a:ext cx="8748713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sz="2400"/>
              <a:t>Sčítáme a odčítáme zlomky. Použij společného jmenovatele !</a:t>
            </a:r>
          </a:p>
        </p:txBody>
      </p:sp>
      <p:sp>
        <p:nvSpPr>
          <p:cNvPr id="26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609578" y="2420888"/>
            <a:ext cx="4842742" cy="625812"/>
          </a:xfrm>
          <a:prstGeom prst="rect">
            <a:avLst/>
          </a:prstGeom>
          <a:blipFill rotWithShape="1">
            <a:blip r:embed="rId5"/>
            <a:stretch>
              <a:fillRect l="-1889" b="-7767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27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698304" y="3457575"/>
            <a:ext cx="4842742" cy="643061"/>
          </a:xfrm>
          <a:prstGeom prst="rect">
            <a:avLst/>
          </a:prstGeom>
          <a:blipFill rotWithShape="1">
            <a:blip r:embed="rId6"/>
            <a:stretch>
              <a:fillRect b="-7547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28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833589" y="4581128"/>
            <a:ext cx="4842742" cy="643061"/>
          </a:xfrm>
          <a:prstGeom prst="rect">
            <a:avLst/>
          </a:prstGeom>
          <a:blipFill rotWithShape="1">
            <a:blip r:embed="rId7"/>
            <a:stretch>
              <a:fillRect b="-7547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915816" y="5596830"/>
            <a:ext cx="4842742" cy="643061"/>
          </a:xfrm>
          <a:prstGeom prst="rect">
            <a:avLst/>
          </a:prstGeom>
          <a:blipFill rotWithShape="1">
            <a:blip r:embed="rId8"/>
            <a:stretch>
              <a:fillRect b="-7547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4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ph type="body" sz="half" idx="1"/>
          </p:nvPr>
        </p:nvSpPr>
        <p:spPr>
          <a:xfrm>
            <a:off x="251520" y="980728"/>
            <a:ext cx="3024336" cy="5729534"/>
          </a:xfrm>
          <a:blipFill rotWithShape="1">
            <a:blip r:embed="rId3"/>
            <a:stretch>
              <a:fillRect l="-3024" t="-745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5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483768" y="1484784"/>
            <a:ext cx="6264696" cy="625812"/>
          </a:xfrm>
          <a:prstGeom prst="rect">
            <a:avLst/>
          </a:prstGeom>
          <a:blipFill rotWithShape="1">
            <a:blip r:embed="rId4"/>
            <a:stretch>
              <a:fillRect l="-1459" b="-8824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22" name="Zástupný symbol pro text 7"/>
          <p:cNvSpPr txBox="1">
            <a:spLocks/>
          </p:cNvSpPr>
          <p:nvPr/>
        </p:nvSpPr>
        <p:spPr bwMode="auto">
          <a:xfrm>
            <a:off x="179388" y="163513"/>
            <a:ext cx="8893175" cy="81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sz="2000"/>
              <a:t>Někdy si můžeme výpočet usnadnit. Převedeme zlomky na desetinná čísla. Jde to však jen tehdy, když je lze převést na zlomky s desetinným základem.</a:t>
            </a:r>
          </a:p>
        </p:txBody>
      </p:sp>
      <p:sp>
        <p:nvSpPr>
          <p:cNvPr id="26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631306" y="2490242"/>
            <a:ext cx="5829125" cy="622222"/>
          </a:xfrm>
          <a:prstGeom prst="rect">
            <a:avLst/>
          </a:prstGeom>
          <a:blipFill rotWithShape="1">
            <a:blip r:embed="rId5"/>
            <a:stretch>
              <a:fillRect l="-1674" b="-8824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11" name="Zástupný symbol pro text 7"/>
          <p:cNvSpPr txBox="1">
            <a:spLocks/>
          </p:cNvSpPr>
          <p:nvPr/>
        </p:nvSpPr>
        <p:spPr bwMode="auto">
          <a:xfrm>
            <a:off x="2827338" y="965200"/>
            <a:ext cx="5345112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sz="2400"/>
              <a:t>Převeď zlomky na desetinná čísla.</a:t>
            </a:r>
          </a:p>
        </p:txBody>
      </p:sp>
      <p:sp>
        <p:nvSpPr>
          <p:cNvPr id="12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585232" y="3573016"/>
            <a:ext cx="5829125" cy="622222"/>
          </a:xfrm>
          <a:prstGeom prst="rect">
            <a:avLst/>
          </a:prstGeom>
          <a:blipFill rotWithShape="1">
            <a:blip r:embed="rId6"/>
            <a:stretch>
              <a:fillRect l="-1569" b="-8824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13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827140" y="4625974"/>
            <a:ext cx="6305747" cy="622222"/>
          </a:xfrm>
          <a:prstGeom prst="rect">
            <a:avLst/>
          </a:prstGeom>
          <a:blipFill rotWithShape="1">
            <a:blip r:embed="rId7"/>
            <a:stretch>
              <a:fillRect l="-1547" b="-8824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  <p:sp>
        <p:nvSpPr>
          <p:cNvPr id="14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416821" y="5756352"/>
            <a:ext cx="6305747" cy="622222"/>
          </a:xfrm>
          <a:prstGeom prst="rect">
            <a:avLst/>
          </a:prstGeom>
          <a:blipFill rotWithShape="1">
            <a:blip r:embed="rId8"/>
            <a:stretch>
              <a:fillRect l="-1449" b="-8824"/>
            </a:stretch>
          </a:blipFill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22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23554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blipFill rotWithShape="1">
          <a:blip xmlns:r="http://schemas.openxmlformats.org/officeDocument/2006/relationships" r:embed="rId1"/>
          <a:stretch>
            <a:fillRect l="-1076" b="-3774"/>
          </a:stretch>
        </a:blipFill>
        <a:ln>
          <a:noFill/>
        </a:ln>
        <a:extLst>
          <a:ext uri="{91240B29-F687-4F45-9708-019B960494DF}">
            <a14:hiddenLine xmlns="" xmlns:a14="http://schemas.microsoft.com/office/drawing/2010/main" w="9525">
              <a:solidFill>
                <a:srgbClr val="000000"/>
              </a:solidFill>
              <a:miter lim="800000"/>
              <a:headEnd/>
              <a:tailEnd/>
            </a14:hiddenLine>
          </a:ext>
        </a:extLst>
      </a:spPr>
      <a:bodyPr/>
      <a:lstStyle>
        <a:defPPr>
          <a:defRPr>
            <a:noFill/>
          </a:defRPr>
        </a:defPPr>
      </a:lstStyle>
    </a:tx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1450</TotalTime>
  <Words>173</Words>
  <Application>Microsoft Office PowerPoint</Application>
  <PresentationFormat>On-screen Show (4:3)</PresentationFormat>
  <Paragraphs>63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Výchozí návrh</vt:lpstr>
      <vt:lpstr>RACIONÁLNÍ ČÍSLA 5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135</cp:revision>
  <dcterms:created xsi:type="dcterms:W3CDTF">2011-04-20T17:56:56Z</dcterms:created>
  <dcterms:modified xsi:type="dcterms:W3CDTF">2014-03-11T20:01:09Z</dcterms:modified>
</cp:coreProperties>
</file>