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0" r:id="rId1"/>
  </p:sldMasterIdLst>
  <p:notesMasterIdLst>
    <p:notesMasterId r:id="rId24"/>
  </p:notesMasterIdLst>
  <p:sldIdLst>
    <p:sldId id="288" r:id="rId2"/>
    <p:sldId id="28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64" r:id="rId15"/>
    <p:sldId id="265" r:id="rId16"/>
    <p:sldId id="281" r:id="rId17"/>
    <p:sldId id="266" r:id="rId18"/>
    <p:sldId id="284" r:id="rId19"/>
    <p:sldId id="285" r:id="rId20"/>
    <p:sldId id="286" r:id="rId21"/>
    <p:sldId id="287" r:id="rId22"/>
    <p:sldId id="290" r:id="rId23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80" y="6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  <a:ea typeface="+mn-ea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>
              <a:latin typeface="Arial" charset="0"/>
              <a:ea typeface="+mn-ea"/>
            </a:endParaRPr>
          </a:p>
        </p:txBody>
      </p:sp>
      <p:sp>
        <p:nvSpPr>
          <p:cNvPr id="15364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29187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3076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1287" cy="4102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16974062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285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79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22875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293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3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22875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464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6627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1169988" y="5086350"/>
            <a:ext cx="5222875" cy="4103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925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113" y="4920764"/>
            <a:ext cx="7560469" cy="1316880"/>
          </a:xfrm>
        </p:spPr>
        <p:txBody>
          <a:bodyPr wrap="none" anchor="t">
            <a:normAutofit/>
          </a:bodyPr>
          <a:lstStyle>
            <a:lvl1pPr algn="r">
              <a:defRPr sz="7937" b="0" spc="-248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112" y="4221732"/>
            <a:ext cx="7560469" cy="68180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01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58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06547" y="4920764"/>
            <a:ext cx="7560469" cy="1316880"/>
          </a:xfrm>
        </p:spPr>
        <p:txBody>
          <a:bodyPr wrap="none" anchor="t">
            <a:normAutofit/>
          </a:bodyPr>
          <a:lstStyle>
            <a:lvl1pPr algn="l">
              <a:defRPr sz="7937" b="0" spc="-248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706547" y="4221731"/>
            <a:ext cx="7560469" cy="681034"/>
          </a:xfrm>
        </p:spPr>
        <p:txBody>
          <a:bodyPr anchor="b">
            <a:normAutofit/>
          </a:bodyPr>
          <a:lstStyle>
            <a:lvl1pPr marL="0" indent="0" algn="l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39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6042" y="2012414"/>
            <a:ext cx="4154964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5389" y="2012414"/>
            <a:ext cx="4162193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74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1853171"/>
            <a:ext cx="4154964" cy="908210"/>
          </a:xfrm>
        </p:spPr>
        <p:txBody>
          <a:bodyPr anchor="b">
            <a:normAutofit/>
          </a:bodyPr>
          <a:lstStyle>
            <a:lvl1pPr marL="0" indent="0">
              <a:buNone/>
              <a:defRPr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6042" y="2761381"/>
            <a:ext cx="4154964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389" y="1853171"/>
            <a:ext cx="4163506" cy="90821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389" y="2761381"/>
            <a:ext cx="4163506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16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06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1088455"/>
            <a:ext cx="5103316" cy="537226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73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1088455"/>
            <a:ext cx="5103316" cy="5372269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39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813987"/>
            <a:ext cx="8694539" cy="903187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356" y="1088455"/>
            <a:ext cx="8694539" cy="3725532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717173"/>
            <a:ext cx="8693226" cy="752299"/>
          </a:xfrm>
        </p:spPr>
        <p:txBody>
          <a:bodyPr/>
          <a:lstStyle>
            <a:lvl1pPr marL="0" indent="0">
              <a:buNone/>
              <a:defRPr sz="132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42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3"/>
            <a:ext cx="8694539" cy="3895960"/>
          </a:xfrm>
        </p:spPr>
        <p:txBody>
          <a:bodyPr anchor="ctr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4948731"/>
            <a:ext cx="8693226" cy="1655485"/>
          </a:xfrm>
        </p:spPr>
        <p:txBody>
          <a:bodyPr anchor="ctr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83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61" y="402483"/>
            <a:ext cx="7691729" cy="3299122"/>
          </a:xfrm>
        </p:spPr>
        <p:txBody>
          <a:bodyPr anchor="ctr"/>
          <a:lstStyle>
            <a:lvl1pPr>
              <a:defRPr sz="3638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22669" y="3709903"/>
            <a:ext cx="7236601" cy="605136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3" y="4962322"/>
            <a:ext cx="8691913" cy="1641894"/>
          </a:xfrm>
        </p:spPr>
        <p:txBody>
          <a:bodyPr anchor="ctr">
            <a:normAutofit/>
          </a:bodyPr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18637" y="867328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1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0222" y="3023870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1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538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2565052"/>
            <a:ext cx="8694539" cy="2768833"/>
          </a:xfrm>
        </p:spPr>
        <p:txBody>
          <a:bodyPr anchor="b">
            <a:normAutofit/>
          </a:bodyPr>
          <a:lstStyle>
            <a:lvl1pPr>
              <a:defRPr sz="446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346867"/>
            <a:ext cx="8693226" cy="1257349"/>
          </a:xfrm>
        </p:spPr>
        <p:txBody>
          <a:bodyPr anchor="t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17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05695" y="2078911"/>
            <a:ext cx="2436537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1831" y="2834878"/>
            <a:ext cx="2420401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93459" y="2078911"/>
            <a:ext cx="2427752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84734" y="2834878"/>
            <a:ext cx="2436477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3227" y="2078911"/>
            <a:ext cx="2424338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3227" y="2834878"/>
            <a:ext cx="2424338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8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01399" y="4737201"/>
            <a:ext cx="2430901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1399" y="2487212"/>
            <a:ext cx="2430901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01399" y="5372425"/>
            <a:ext cx="2430901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7751" y="4737201"/>
            <a:ext cx="2423026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77750" y="2487212"/>
            <a:ext cx="2423026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6633" y="5372424"/>
            <a:ext cx="2426235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52794" y="4737201"/>
            <a:ext cx="2424338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52793" y="2487212"/>
            <a:ext cx="2424338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52689" y="5372422"/>
            <a:ext cx="2427550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4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81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402483"/>
            <a:ext cx="2173635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402483"/>
            <a:ext cx="6394896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smtClean="0"/>
              <a:t>3/10/2014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58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Texturizer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2012414"/>
            <a:ext cx="846154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7006700"/>
            <a:ext cx="340221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FE90CE7-3230-4FF1-AFAF-0909FB2117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044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l" defTabSz="755957" rtl="0" eaLnBrk="1" latinLnBrk="0" hangingPunct="1">
        <a:lnSpc>
          <a:spcPct val="90000"/>
        </a:lnSpc>
        <a:spcBef>
          <a:spcPct val="0"/>
        </a:spcBef>
        <a:buNone/>
        <a:defRPr sz="48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88989" indent="-188989" algn="l" defTabSz="75595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646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66968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2205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944947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764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322925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700904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078883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861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840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819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4268187"/>
              </p:ext>
            </p:extLst>
          </p:nvPr>
        </p:nvGraphicFramePr>
        <p:xfrm>
          <a:off x="912787" y="2430455"/>
          <a:ext cx="8493177" cy="2572390"/>
        </p:xfrm>
        <a:graphic>
          <a:graphicData uri="http://schemas.openxmlformats.org/drawingml/2006/table">
            <a:tbl>
              <a:tblPr/>
              <a:tblGrid>
                <a:gridCol w="2801133"/>
                <a:gridCol w="5692044"/>
              </a:tblGrid>
              <a:tr h="5984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10500" marR="10500" marT="105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VY_32_INOVACE_1C_20_Zaklady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genetiky 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populaci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I.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září 2013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Fialová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1546" y="5602038"/>
            <a:ext cx="5960244" cy="11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557" y="446067"/>
            <a:ext cx="1460003" cy="150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18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</a:t>
            </a:r>
            <a:r>
              <a:rPr lang="cs-CZ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sz="2800" dirty="0" smtClean="0"/>
              <a:t>studenti se v prezentaci seznámí s dědičností </a:t>
            </a:r>
            <a:r>
              <a:rPr lang="cs-CZ" sz="2800" dirty="0"/>
              <a:t>a </a:t>
            </a:r>
            <a:r>
              <a:rPr lang="cs-CZ" sz="2800" dirty="0" smtClean="0"/>
              <a:t>proměnlivostí </a:t>
            </a:r>
            <a:r>
              <a:rPr lang="cs-CZ" sz="2800" dirty="0"/>
              <a:t>v rámci </a:t>
            </a:r>
            <a:r>
              <a:rPr lang="cs-CZ" sz="2800" dirty="0" smtClean="0"/>
              <a:t>populací, s problémy příbuzenského křížení, na konkrétních příkladech si vyzkouší užití </a:t>
            </a:r>
            <a:r>
              <a:rPr lang="cs-CZ" sz="2800" dirty="0" err="1" smtClean="0"/>
              <a:t>Hardy</a:t>
            </a:r>
            <a:r>
              <a:rPr lang="cs-CZ" sz="2800" dirty="0" smtClean="0"/>
              <a:t>- </a:t>
            </a:r>
            <a:r>
              <a:rPr lang="cs-CZ" sz="2800" dirty="0" err="1" smtClean="0"/>
              <a:t>Weinbergova</a:t>
            </a:r>
            <a:r>
              <a:rPr lang="cs-CZ" sz="2800" dirty="0" smtClean="0"/>
              <a:t> zákona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závěr prezentace je doplněn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u="sng" dirty="0" smtClean="0"/>
              <a:t>klíčová slova:</a:t>
            </a:r>
            <a:r>
              <a:rPr lang="cs-CZ" sz="2800" dirty="0" smtClean="0"/>
              <a:t> autogamické a alogamické </a:t>
            </a:r>
            <a:r>
              <a:rPr lang="cs-CZ" sz="2800" dirty="0" err="1" smtClean="0"/>
              <a:t>populace,genofond</a:t>
            </a:r>
            <a:r>
              <a:rPr lang="cs-CZ" sz="2800" dirty="0" smtClean="0"/>
              <a:t> populace,  </a:t>
            </a:r>
            <a:r>
              <a:rPr lang="cs-CZ" sz="2800" dirty="0" err="1" smtClean="0"/>
              <a:t>inbreeding</a:t>
            </a:r>
            <a:r>
              <a:rPr lang="cs-CZ" sz="2800" dirty="0" smtClean="0"/>
              <a:t>, panmixie, autogamie, </a:t>
            </a:r>
            <a:r>
              <a:rPr lang="cs-CZ" sz="2800" dirty="0" err="1" smtClean="0"/>
              <a:t>Hardy</a:t>
            </a:r>
            <a:r>
              <a:rPr lang="cs-CZ" sz="2800" dirty="0" smtClean="0"/>
              <a:t>- </a:t>
            </a:r>
            <a:r>
              <a:rPr lang="cs-CZ" sz="2800" dirty="0" err="1" smtClean="0"/>
              <a:t>Weinbergův</a:t>
            </a:r>
            <a:r>
              <a:rPr lang="cs-CZ" sz="2800" dirty="0" smtClean="0"/>
              <a:t> zákon</a:t>
            </a: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2668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ZÁKLADY GENETIKY POPULACÍ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444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Genetika populací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 smtClean="0"/>
              <a:t>zkoumá </a:t>
            </a:r>
            <a:r>
              <a:rPr lang="cs-CZ" sz="3200" dirty="0"/>
              <a:t>dědičnost a proměnlivost v rámci </a:t>
            </a:r>
            <a:r>
              <a:rPr lang="cs-CZ" sz="3200" dirty="0" smtClean="0"/>
              <a:t>populací</a:t>
            </a:r>
            <a:endParaRPr lang="cs-CZ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</a:t>
            </a:r>
            <a:r>
              <a:rPr lang="cs-CZ" sz="3200" b="1" i="1" dirty="0" smtClean="0">
                <a:solidFill>
                  <a:schemeClr val="accent1"/>
                </a:solidFill>
              </a:rPr>
              <a:t>Populace </a:t>
            </a:r>
            <a:r>
              <a:rPr lang="cs-CZ" sz="3200" dirty="0" smtClean="0">
                <a:cs typeface="Arial" panose="020B0604020202020204" pitchFamily="34" charset="0"/>
              </a:rPr>
              <a:t>→ soubor </a:t>
            </a:r>
            <a:r>
              <a:rPr lang="cs-CZ" sz="3200" dirty="0">
                <a:cs typeface="Arial" panose="020B0604020202020204" pitchFamily="34" charset="0"/>
              </a:rPr>
              <a:t>jedinců určitého druhu, žijících v určitém čase na určitém místě, kteří jsou schopni se dále rozmnožovat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</a:t>
            </a:r>
            <a:r>
              <a:rPr lang="cs-CZ" sz="3200" b="1" i="1" dirty="0">
                <a:solidFill>
                  <a:schemeClr val="accent1"/>
                </a:solidFill>
                <a:cs typeface="Arial" panose="020B0604020202020204" pitchFamily="34" charset="0"/>
              </a:rPr>
              <a:t>Genofond </a:t>
            </a:r>
            <a:r>
              <a:rPr lang="cs-CZ" sz="3200" b="1" i="1" dirty="0" smtClean="0">
                <a:solidFill>
                  <a:schemeClr val="accent1"/>
                </a:solidFill>
                <a:cs typeface="Arial" panose="020B0604020202020204" pitchFamily="34" charset="0"/>
              </a:rPr>
              <a:t>populace </a:t>
            </a:r>
            <a:r>
              <a:rPr lang="cs-CZ" sz="3200" dirty="0" smtClean="0">
                <a:cs typeface="Arial" panose="020B0604020202020204" pitchFamily="34" charset="0"/>
              </a:rPr>
              <a:t>→ soubor </a:t>
            </a:r>
            <a:r>
              <a:rPr lang="cs-CZ" sz="3200" dirty="0">
                <a:cs typeface="Arial" panose="020B0604020202020204" pitchFamily="34" charset="0"/>
              </a:rPr>
              <a:t>všech genů (alel) všech jedinců v populaci, které jsou přítomny </a:t>
            </a:r>
            <a:r>
              <a:rPr lang="cs-CZ" sz="3200" b="1" i="1" dirty="0">
                <a:solidFill>
                  <a:schemeClr val="accent1"/>
                </a:solidFill>
                <a:cs typeface="Arial" panose="020B0604020202020204" pitchFamily="34" charset="0"/>
              </a:rPr>
              <a:t>v gametách </a:t>
            </a:r>
            <a:r>
              <a:rPr lang="cs-CZ" sz="3200" dirty="0">
                <a:cs typeface="Arial" panose="020B0604020202020204" pitchFamily="34" charset="0"/>
              </a:rPr>
              <a:t>a mohou se proto uplatnit v dalších generacích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87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Populace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 smtClean="0"/>
              <a:t>je </a:t>
            </a:r>
            <a:r>
              <a:rPr lang="cs-CZ" sz="3200" dirty="0"/>
              <a:t>genotypově strukturována, protože </a:t>
            </a:r>
            <a:r>
              <a:rPr lang="cs-CZ" sz="3200" b="1" i="1" dirty="0">
                <a:solidFill>
                  <a:schemeClr val="accent1"/>
                </a:solidFill>
              </a:rPr>
              <a:t>obsahuje jedince s různými genotypy</a:t>
            </a:r>
            <a:r>
              <a:rPr lang="cs-CZ" sz="3200" dirty="0"/>
              <a:t> (dominantní homozygoty, heterozygoty a recesivní homozygoty</a:t>
            </a:r>
            <a:r>
              <a:rPr lang="cs-CZ" sz="32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z </a:t>
            </a:r>
            <a:r>
              <a:rPr lang="cs-CZ" sz="3200" dirty="0"/>
              <a:t>hlediska způsobu rozmnožování (pro členy dané populace typické) rozlišujeme dva základní typy populací</a:t>
            </a:r>
            <a:r>
              <a:rPr lang="cs-CZ" sz="3200" dirty="0" smtClean="0"/>
              <a:t>:</a:t>
            </a:r>
          </a:p>
          <a:p>
            <a:pPr marL="0" indent="0">
              <a:buNone/>
            </a:pPr>
            <a:endParaRPr lang="cs-CZ" sz="3200" dirty="0"/>
          </a:p>
          <a:p>
            <a:pPr marL="500063" indent="-428625">
              <a:buNone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</a:pPr>
            <a:r>
              <a:rPr lang="cs-CZ" sz="3200" dirty="0" smtClean="0"/>
              <a:t>    </a:t>
            </a:r>
            <a:r>
              <a:rPr lang="cs-CZ" sz="3200" b="1" i="1" dirty="0"/>
              <a:t>a)autogamické</a:t>
            </a:r>
          </a:p>
          <a:p>
            <a:pPr marL="500063" indent="-428625">
              <a:buNone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</a:pPr>
            <a:r>
              <a:rPr lang="cs-CZ" sz="3200" b="1" i="1" dirty="0" smtClean="0"/>
              <a:t>    b)alogamické</a:t>
            </a:r>
            <a:endParaRPr lang="cs-CZ" sz="3200" b="1" i="1" dirty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307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Autogamická populace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jedinci </a:t>
            </a:r>
            <a:r>
              <a:rPr lang="cs-CZ" sz="3200" dirty="0"/>
              <a:t>této populace se množí </a:t>
            </a:r>
            <a:r>
              <a:rPr lang="cs-CZ" sz="3200" b="1" i="1" dirty="0">
                <a:solidFill>
                  <a:schemeClr val="accent1"/>
                </a:solidFill>
              </a:rPr>
              <a:t>samooplozením neboli</a:t>
            </a: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b="1" i="1" dirty="0">
                <a:solidFill>
                  <a:schemeClr val="accent1"/>
                </a:solidFill>
              </a:rPr>
              <a:t>autogamií</a:t>
            </a:r>
            <a:r>
              <a:rPr lang="cs-CZ" sz="3200" dirty="0" smtClean="0">
                <a:solidFill>
                  <a:schemeClr val="accent1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každý </a:t>
            </a:r>
            <a:r>
              <a:rPr lang="cs-CZ" sz="3200" dirty="0"/>
              <a:t>jedinec je tedy </a:t>
            </a:r>
            <a:r>
              <a:rPr lang="cs-CZ" sz="3200" b="1" i="1" dirty="0">
                <a:solidFill>
                  <a:schemeClr val="accent1"/>
                </a:solidFill>
              </a:rPr>
              <a:t>hermafrodit</a:t>
            </a:r>
            <a:r>
              <a:rPr lang="cs-CZ" sz="3200" dirty="0"/>
              <a:t>, vytváří ve svém těle buňky samčí i samičí, které jsou schopny vzájemného oplození;</a:t>
            </a:r>
            <a:r>
              <a:rPr lang="cs-CZ" sz="3200" b="1" i="1" dirty="0"/>
              <a:t> </a:t>
            </a:r>
            <a:r>
              <a:rPr lang="cs-CZ" sz="3200" b="1" i="1" dirty="0">
                <a:solidFill>
                  <a:schemeClr val="accent1"/>
                </a:solidFill>
              </a:rPr>
              <a:t>ke</a:t>
            </a:r>
            <a:r>
              <a:rPr lang="cs-CZ" sz="3200" dirty="0">
                <a:solidFill>
                  <a:schemeClr val="accent1"/>
                </a:solidFill>
              </a:rPr>
              <a:t> </a:t>
            </a:r>
            <a:r>
              <a:rPr lang="cs-CZ" sz="3200" b="1" i="1" dirty="0">
                <a:solidFill>
                  <a:schemeClr val="accent1"/>
                </a:solidFill>
              </a:rPr>
              <a:t>svému rozmnožení nepotřebují žádného </a:t>
            </a:r>
            <a:r>
              <a:rPr lang="cs-CZ" sz="3200" b="1" i="1" dirty="0" smtClean="0">
                <a:solidFill>
                  <a:schemeClr val="accent1"/>
                </a:solidFill>
              </a:rPr>
              <a:t>partnera</a:t>
            </a:r>
            <a:endParaRPr lang="cs-CZ" sz="3200" b="1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/>
              <a:t> </a:t>
            </a:r>
            <a:r>
              <a:rPr lang="cs-CZ" sz="3200" dirty="0"/>
              <a:t>př. samosprašné rostliny (meruňky), tasemnice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9551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600" dirty="0"/>
              <a:t>Pro zjednodušení se budeme zabývat genem, od něhož existují pouze dvě alely </a:t>
            </a:r>
            <a:r>
              <a:rPr lang="cs-CZ" sz="3600" b="1" i="1" dirty="0"/>
              <a:t>A</a:t>
            </a:r>
            <a:r>
              <a:rPr lang="cs-CZ" sz="3600" dirty="0"/>
              <a:t> </a:t>
            </a:r>
            <a:r>
              <a:rPr lang="cs-CZ" sz="3600" dirty="0" err="1"/>
              <a:t>a</a:t>
            </a:r>
            <a:r>
              <a:rPr lang="cs-CZ" sz="3600" b="1" i="1" dirty="0"/>
              <a:t> </a:t>
            </a:r>
            <a:r>
              <a:rPr lang="cs-CZ" sz="3600" b="1" i="1" dirty="0" err="1" smtClean="0"/>
              <a:t>a</a:t>
            </a:r>
            <a:r>
              <a:rPr lang="cs-CZ" sz="3600" b="1" i="1" dirty="0" smtClean="0"/>
              <a:t> </a:t>
            </a:r>
            <a:r>
              <a:rPr lang="cs-CZ" sz="3600" dirty="0" smtClean="0">
                <a:cs typeface="Arial" panose="020B0604020202020204" pitchFamily="34" charset="0"/>
              </a:rPr>
              <a:t>→ autogamní </a:t>
            </a:r>
            <a:r>
              <a:rPr lang="cs-CZ" sz="3600" dirty="0">
                <a:cs typeface="Arial" panose="020B0604020202020204" pitchFamily="34" charset="0"/>
              </a:rPr>
              <a:t>jedinci v daném páru alel homozygotní (AA, </a:t>
            </a:r>
            <a:r>
              <a:rPr lang="cs-CZ" sz="3600" dirty="0" err="1">
                <a:cs typeface="Arial" panose="020B0604020202020204" pitchFamily="34" charset="0"/>
              </a:rPr>
              <a:t>aa</a:t>
            </a:r>
            <a:r>
              <a:rPr lang="cs-CZ" sz="3600" dirty="0">
                <a:cs typeface="Arial" panose="020B0604020202020204" pitchFamily="34" charset="0"/>
              </a:rPr>
              <a:t>) mohou vytvářet pouze homozygotní potomky; genotypově různorodé potomstvo produkují pouze heterozygoti (</a:t>
            </a:r>
            <a:r>
              <a:rPr lang="cs-CZ" sz="3600" dirty="0" err="1">
                <a:cs typeface="Arial" panose="020B0604020202020204" pitchFamily="34" charset="0"/>
              </a:rPr>
              <a:t>Aa</a:t>
            </a:r>
            <a:r>
              <a:rPr lang="cs-CZ" sz="3600" dirty="0">
                <a:cs typeface="Arial" panose="020B0604020202020204" pitchFamily="34" charset="0"/>
              </a:rPr>
              <a:t>).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832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Jak se budou měnit frekvence jednotlivých genotypů v následujících generacích?</a:t>
            </a:r>
            <a:r>
              <a:rPr lang="cs-CZ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/>
            </a:r>
            <a:br>
              <a:rPr lang="cs-CZ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6042" y="1547589"/>
            <a:ext cx="8461540" cy="561662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podle </a:t>
            </a:r>
            <a:r>
              <a:rPr lang="cs-CZ" sz="2800" dirty="0"/>
              <a:t>Mendelova zákona vznikne samooplozením heterozygota potomstvo o genotypovém štěpném poměru 1(</a:t>
            </a:r>
            <a:r>
              <a:rPr lang="cs-CZ" sz="2800" dirty="0" err="1"/>
              <a:t>aa</a:t>
            </a:r>
            <a:r>
              <a:rPr lang="cs-CZ" sz="2800" dirty="0"/>
              <a:t>):2(</a:t>
            </a:r>
            <a:r>
              <a:rPr lang="cs-CZ" sz="2800" dirty="0" err="1"/>
              <a:t>Aa</a:t>
            </a:r>
            <a:r>
              <a:rPr lang="cs-CZ" sz="2800" dirty="0"/>
              <a:t>):1(AA</a:t>
            </a:r>
            <a:r>
              <a:rPr lang="cs-CZ" sz="28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 </a:t>
            </a:r>
            <a:r>
              <a:rPr lang="cs-CZ" sz="2800" dirty="0"/>
              <a:t>dalších generacích klesá podíl heterozygotů a roste podíl dominantních a recesivních homozygotů (</a:t>
            </a:r>
            <a:r>
              <a:rPr lang="cs-CZ" sz="2800" dirty="0" err="1"/>
              <a:t>aa</a:t>
            </a:r>
            <a:r>
              <a:rPr lang="cs-CZ" sz="2800" dirty="0"/>
              <a:t>, AA</a:t>
            </a:r>
            <a:r>
              <a:rPr lang="cs-CZ" sz="28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F1-generace: 25%(</a:t>
            </a:r>
            <a:r>
              <a:rPr lang="cs-CZ" sz="2800" dirty="0" err="1"/>
              <a:t>aa</a:t>
            </a:r>
            <a:r>
              <a:rPr lang="cs-CZ" sz="2800" dirty="0"/>
              <a:t>):50%(</a:t>
            </a:r>
            <a:r>
              <a:rPr lang="cs-CZ" sz="2800" dirty="0" err="1"/>
              <a:t>Aa</a:t>
            </a:r>
            <a:r>
              <a:rPr lang="cs-CZ" sz="2800" dirty="0"/>
              <a:t>):25%(AA)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 F2-generace:12,5</a:t>
            </a:r>
            <a:r>
              <a:rPr lang="cs-CZ" sz="2800" dirty="0"/>
              <a:t>%(</a:t>
            </a:r>
            <a:r>
              <a:rPr lang="cs-CZ" sz="2800" dirty="0" err="1"/>
              <a:t>aa</a:t>
            </a:r>
            <a:r>
              <a:rPr lang="cs-CZ" sz="2800" dirty="0"/>
              <a:t>):25%(</a:t>
            </a:r>
            <a:r>
              <a:rPr lang="cs-CZ" sz="2800" dirty="0" err="1"/>
              <a:t>Aa</a:t>
            </a:r>
            <a:r>
              <a:rPr lang="cs-CZ" sz="2800" dirty="0"/>
              <a:t>):12,5%(AA</a:t>
            </a:r>
            <a:r>
              <a:rPr lang="cs-CZ" sz="2800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F3-generace ....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i="1" dirty="0">
                <a:solidFill>
                  <a:schemeClr val="accent1"/>
                </a:solidFill>
              </a:rPr>
              <a:t> </a:t>
            </a:r>
            <a:r>
              <a:rPr lang="cs-CZ" sz="2800" b="1" i="1" dirty="0">
                <a:solidFill>
                  <a:schemeClr val="accent1"/>
                </a:solidFill>
              </a:rPr>
              <a:t>Již po 10-ti generacích heterozygoti z populace téměř vymizí, nikdy ale nevymizí zcela!</a:t>
            </a: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→Populace bude po několika generacích tvořena téměř výlučně homozygoty (</a:t>
            </a:r>
            <a:r>
              <a:rPr lang="cs-CZ" sz="2800" b="1" i="1" dirty="0" err="1">
                <a:solidFill>
                  <a:schemeClr val="accent1"/>
                </a:solidFill>
                <a:cs typeface="Arial" panose="020B0604020202020204" pitchFamily="34" charset="0"/>
              </a:rPr>
              <a:t>aa</a:t>
            </a: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, AA).→Vytváří se čistá linie znaků.</a:t>
            </a:r>
          </a:p>
          <a:p>
            <a:pPr marL="0" indent="0">
              <a:buNone/>
            </a:pP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988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073097"/>
          </a:xfrm>
        </p:spPr>
        <p:txBody>
          <a:bodyPr>
            <a:normAutofit/>
          </a:bodyPr>
          <a:lstStyle/>
          <a:p>
            <a:pPr algn="ctr"/>
            <a:r>
              <a:rPr lang="cs-CZ" sz="3600" b="1" i="1" dirty="0" err="1">
                <a:solidFill>
                  <a:schemeClr val="tx1"/>
                </a:solidFill>
              </a:rPr>
              <a:t>Inbreeding</a:t>
            </a:r>
            <a:r>
              <a:rPr lang="cs-CZ" sz="3600" b="1" i="1" dirty="0">
                <a:solidFill>
                  <a:schemeClr val="tx1"/>
                </a:solidFill>
              </a:rPr>
              <a:t> (=párování příbuzných jedinců)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6042" y="1475581"/>
            <a:ext cx="8461540" cy="583264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 </a:t>
            </a:r>
            <a:r>
              <a:rPr lang="cs-CZ" sz="2800" dirty="0">
                <a:solidFill>
                  <a:schemeClr val="tx1"/>
                </a:solidFill>
              </a:rPr>
              <a:t>přírodě není rozmnožování organismů samooplozením příliš </a:t>
            </a:r>
            <a:r>
              <a:rPr lang="cs-CZ" sz="2800" dirty="0" smtClean="0">
                <a:solidFill>
                  <a:schemeClr val="tx1"/>
                </a:solidFill>
              </a:rPr>
              <a:t>časté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→ poznání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genetických procesů v autogamní populaci má velký význam zejména pro genetiku člověka a hospodářských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zvířat</a:t>
            </a:r>
            <a:endParaRPr lang="cs-CZ" sz="2800" dirty="0">
              <a:solidFill>
                <a:schemeClr val="tx1"/>
              </a:solidFill>
              <a:cs typeface="Arial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dirty="0" smtClean="0"/>
              <a:t>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při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příbuzenských sňatcích či příbuzenské plemenitbě (ač se nerozmnožují samooplozením) dochází k podobným změnám frekvence genotypů; v těchto izolovaných populacích, jejichž příslušníci jsou v různém stupni příbuznosti, výrazně roste podíl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homozygotů → zvyšuje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se riziko výskytu geneticky podmíněných poruch (zejména autozomálně recesivních)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→ </a:t>
            </a:r>
            <a:r>
              <a:rPr lang="cs-CZ" sz="2800" b="1" i="1" dirty="0" err="1" smtClean="0">
                <a:solidFill>
                  <a:schemeClr val="accent1"/>
                </a:solidFill>
                <a:cs typeface="Arial" charset="0"/>
              </a:rPr>
              <a:t>inbrední</a:t>
            </a:r>
            <a:r>
              <a:rPr lang="cs-CZ" sz="2800" b="1" i="1" dirty="0" smtClean="0">
                <a:solidFill>
                  <a:schemeClr val="accent1"/>
                </a:solidFill>
                <a:cs typeface="Arial" charset="0"/>
              </a:rPr>
              <a:t> deprese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u="sng" dirty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extrémní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formou příbuzenského křížení je </a:t>
            </a:r>
            <a:r>
              <a:rPr lang="cs-CZ" sz="2800" b="1" i="1" dirty="0" smtClean="0">
                <a:solidFill>
                  <a:schemeClr val="accent1"/>
                </a:solidFill>
                <a:cs typeface="Arial" charset="0"/>
              </a:rPr>
              <a:t>incest</a:t>
            </a:r>
            <a:r>
              <a:rPr lang="cs-CZ" sz="2800" u="sng" dirty="0" smtClean="0">
                <a:solidFill>
                  <a:schemeClr val="tx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cs typeface="Arial" charset="0"/>
              </a:rPr>
              <a:t>→ sexuální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vztah mezi bratrem a sestrou či rodičem a dítětem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800" u="sng" dirty="0">
              <a:solidFill>
                <a:schemeClr val="tx1"/>
              </a:solidFill>
              <a:cs typeface="Arial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171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857073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93043" y="1259557"/>
            <a:ext cx="8955781" cy="597666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000" dirty="0">
                <a:solidFill>
                  <a:schemeClr val="tx1"/>
                </a:solidFill>
              </a:rPr>
              <a:t>rozšíření autozomálně recesivní choroby </a:t>
            </a:r>
            <a:r>
              <a:rPr lang="cs-CZ" sz="3000" b="1" i="1" dirty="0">
                <a:solidFill>
                  <a:schemeClr val="accent1"/>
                </a:solidFill>
              </a:rPr>
              <a:t>alkaptonurie</a:t>
            </a:r>
            <a:r>
              <a:rPr lang="cs-CZ" sz="30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/>
              <a:t> </a:t>
            </a:r>
            <a:r>
              <a:rPr lang="cs-CZ" sz="3000" dirty="0">
                <a:solidFill>
                  <a:schemeClr val="tx1"/>
                </a:solidFill>
              </a:rPr>
              <a:t>metabolická porucha způsobená defektem enzymu, který se účastní metabolické přeměny AMK </a:t>
            </a:r>
            <a:r>
              <a:rPr lang="cs-CZ" sz="3000" dirty="0" smtClean="0">
                <a:solidFill>
                  <a:schemeClr val="tx1"/>
                </a:solidFill>
              </a:rPr>
              <a:t>tyrosinu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>
                <a:solidFill>
                  <a:schemeClr val="tx1"/>
                </a:solidFill>
              </a:rPr>
              <a:t> </a:t>
            </a:r>
            <a:r>
              <a:rPr lang="cs-CZ" sz="3000" dirty="0">
                <a:solidFill>
                  <a:schemeClr val="tx1"/>
                </a:solidFill>
                <a:cs typeface="Arial" charset="0"/>
              </a:rPr>
              <a:t>nepřeměněný metabolit se ukládá v  různých tkáních a orgánech pacienta, což vede k nevratnému postižení kloubů a páteře, ztrátě pohyblivosti a následné </a:t>
            </a:r>
            <a:r>
              <a:rPr lang="cs-CZ" sz="3000" dirty="0" smtClean="0">
                <a:solidFill>
                  <a:schemeClr val="tx1"/>
                </a:solidFill>
                <a:cs typeface="Arial" charset="0"/>
              </a:rPr>
              <a:t>invaliditě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>
                <a:solidFill>
                  <a:schemeClr val="tx1"/>
                </a:solidFill>
                <a:cs typeface="Arial" charset="0"/>
              </a:rPr>
              <a:t> průměrný výskyt v populaci </a:t>
            </a:r>
            <a:r>
              <a:rPr lang="cs-CZ" sz="3000" dirty="0" smtClean="0">
                <a:solidFill>
                  <a:schemeClr val="tx1"/>
                </a:solidFill>
                <a:cs typeface="Arial" charset="0"/>
              </a:rPr>
              <a:t>1/500000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>
                <a:solidFill>
                  <a:schemeClr val="tx1"/>
                </a:solidFill>
                <a:cs typeface="Arial" charset="0"/>
              </a:rPr>
              <a:t> četnost této nemoci v některých horských oblastech na Slovensku </a:t>
            </a:r>
            <a:r>
              <a:rPr lang="cs-CZ" sz="3000" dirty="0" smtClean="0">
                <a:solidFill>
                  <a:schemeClr val="tx1"/>
                </a:solidFill>
                <a:cs typeface="Arial" charset="0"/>
              </a:rPr>
              <a:t>1/19000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>
                <a:solidFill>
                  <a:schemeClr val="tx1"/>
                </a:solidFill>
                <a:cs typeface="Arial" charset="0"/>
              </a:rPr>
              <a:t> na zvýšeném výskytu nemoci se podílejí příbuzenské sňatky podmíněné částečnou geografickou izolací horských obcí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470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Alogamická populace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je </a:t>
            </a:r>
            <a:r>
              <a:rPr lang="cs-CZ" sz="2800" dirty="0"/>
              <a:t>tvořena jedinci opačného pohlaví (</a:t>
            </a:r>
            <a:r>
              <a:rPr lang="cs-CZ" sz="2800" dirty="0" err="1"/>
              <a:t>gonochoristy</a:t>
            </a:r>
            <a:r>
              <a:rPr lang="cs-CZ" sz="2800" dirty="0"/>
              <a:t>) a hermafrodity neschopnými </a:t>
            </a:r>
            <a:r>
              <a:rPr lang="cs-CZ" sz="2800" dirty="0" smtClean="0"/>
              <a:t>samooplození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genotyp </a:t>
            </a:r>
            <a:r>
              <a:rPr lang="cs-CZ" sz="2800" dirty="0"/>
              <a:t>každého potomka je určen kombinací alel získaných od dvou různých </a:t>
            </a:r>
            <a:r>
              <a:rPr lang="cs-CZ" sz="2800" dirty="0" smtClean="0"/>
              <a:t>rodičů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modelovým </a:t>
            </a:r>
            <a:r>
              <a:rPr lang="cs-CZ" sz="2800" dirty="0"/>
              <a:t>případem alogamické populace je populace </a:t>
            </a:r>
            <a:r>
              <a:rPr lang="cs-CZ" sz="2800" b="1" i="1" dirty="0" err="1">
                <a:solidFill>
                  <a:schemeClr val="accent1"/>
                </a:solidFill>
              </a:rPr>
              <a:t>panmiktická</a:t>
            </a:r>
            <a:r>
              <a:rPr lang="cs-CZ" sz="2800" dirty="0"/>
              <a:t>, kde dochází ke zcela náhodnému křížení dvou </a:t>
            </a:r>
            <a:r>
              <a:rPr lang="cs-CZ" sz="2800" dirty="0" smtClean="0"/>
              <a:t>jedinců </a:t>
            </a:r>
            <a:r>
              <a:rPr lang="cs-CZ" sz="2800" dirty="0" smtClean="0">
                <a:cs typeface="Arial" panose="020B0604020202020204" pitchFamily="34" charset="0"/>
              </a:rPr>
              <a:t>→ pravděpodobnost </a:t>
            </a:r>
            <a:r>
              <a:rPr lang="cs-CZ" sz="2800" dirty="0">
                <a:cs typeface="Arial" panose="020B0604020202020204" pitchFamily="34" charset="0"/>
              </a:rPr>
              <a:t>zkřížení jakýchkoliv dvou jedinců je proto ve všech případech </a:t>
            </a:r>
            <a:r>
              <a:rPr lang="cs-CZ" sz="2800" dirty="0" smtClean="0">
                <a:cs typeface="Arial" panose="020B0604020202020204" pitchFamily="34" charset="0"/>
              </a:rPr>
              <a:t>stejná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 </a:t>
            </a:r>
            <a:r>
              <a:rPr lang="cs-CZ" sz="2800" b="1" i="1" dirty="0" smtClean="0">
                <a:solidFill>
                  <a:schemeClr val="accent1"/>
                </a:solidFill>
                <a:cs typeface="Arial" panose="020B0604020202020204" pitchFamily="34" charset="0"/>
              </a:rPr>
              <a:t>lidská </a:t>
            </a: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populace je alogamická, ale nikoliv </a:t>
            </a:r>
            <a:r>
              <a:rPr lang="cs-CZ" sz="2800" b="1" i="1" dirty="0" err="1">
                <a:solidFill>
                  <a:schemeClr val="accent1"/>
                </a:solidFill>
                <a:cs typeface="Arial" panose="020B0604020202020204" pitchFamily="34" charset="0"/>
              </a:rPr>
              <a:t>panmiktická</a:t>
            </a: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 </a:t>
            </a:r>
            <a:r>
              <a:rPr lang="cs-CZ" sz="2800" dirty="0">
                <a:cs typeface="Arial" panose="020B0604020202020204" pitchFamily="34" charset="0"/>
              </a:rPr>
              <a:t>(náhodnému výběru  brání </a:t>
            </a:r>
            <a:r>
              <a:rPr lang="cs-CZ" sz="2800" dirty="0" err="1">
                <a:cs typeface="Arial" panose="020B0604020202020204" pitchFamily="34" charset="0"/>
              </a:rPr>
              <a:t>např.společenské</a:t>
            </a:r>
            <a:r>
              <a:rPr lang="cs-CZ" sz="2800" dirty="0">
                <a:cs typeface="Arial" panose="020B0604020202020204" pitchFamily="34" charset="0"/>
              </a:rPr>
              <a:t> postavení, kulturní, náboženské, národnostní či etnické rozdíly).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82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Mění se v </a:t>
            </a:r>
            <a:r>
              <a:rPr lang="cs-CZ" sz="3600" b="1" dirty="0" err="1"/>
              <a:t>panmiktické</a:t>
            </a:r>
            <a:r>
              <a:rPr lang="cs-CZ" sz="3600" b="1" dirty="0"/>
              <a:t> populaci početnost heterozygotů?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6042" y="2012413"/>
            <a:ext cx="8461540" cy="522380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náhodné </a:t>
            </a:r>
            <a:r>
              <a:rPr lang="cs-CZ" sz="2800" dirty="0"/>
              <a:t>párování jedinců= spojení jakýchkoliv dvou genotypů</a:t>
            </a:r>
            <a:r>
              <a:rPr lang="cs-CZ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sz="2800" dirty="0" smtClean="0"/>
              <a:t>pokud </a:t>
            </a:r>
            <a:r>
              <a:rPr lang="cs-CZ" sz="2800" dirty="0"/>
              <a:t>je populace na počátku tvořena samými heterozygoty(</a:t>
            </a:r>
            <a:r>
              <a:rPr lang="cs-CZ" sz="2800" dirty="0" err="1"/>
              <a:t>Aa</a:t>
            </a:r>
            <a:r>
              <a:rPr lang="cs-CZ" sz="2800" dirty="0"/>
              <a:t>), tak po jejich vzájemném křížení klesne podíl heterozygotů na 50%, zbylých 25 a 25% budou tvořit dominantní a recesivní homozygoti (</a:t>
            </a:r>
            <a:r>
              <a:rPr lang="cs-CZ" sz="2800" dirty="0" err="1"/>
              <a:t>AA,aa</a:t>
            </a:r>
            <a:r>
              <a:rPr lang="cs-CZ" sz="2800" dirty="0"/>
              <a:t>)</a:t>
            </a:r>
            <a:r>
              <a:rPr lang="cs-CZ" sz="2800" dirty="0">
                <a:cs typeface="Arial" panose="020B0604020202020204" pitchFamily="34" charset="0"/>
              </a:rPr>
              <a:t>→ v dalších generacích již k poklesu heterozygotů nedojde (jako v populaci autogamní), neboť dalším křížením heterozygotů, heterozygotů s homozygoty, ale i dominantních homozygotů s recesivními budou vznikat další </a:t>
            </a:r>
            <a:r>
              <a:rPr lang="cs-CZ" sz="2800" dirty="0" smtClean="0">
                <a:cs typeface="Arial" panose="020B0604020202020204" pitchFamily="34" charset="0"/>
              </a:rPr>
              <a:t>heterozygoti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 </a:t>
            </a:r>
            <a:r>
              <a:rPr lang="cs-CZ" sz="2800" b="1" i="1" dirty="0" smtClean="0">
                <a:solidFill>
                  <a:schemeClr val="accent1"/>
                </a:solidFill>
                <a:cs typeface="Arial" panose="020B0604020202020204" pitchFamily="34" charset="0"/>
              </a:rPr>
              <a:t>poměr </a:t>
            </a:r>
            <a:r>
              <a:rPr lang="cs-CZ" sz="2800" b="1" i="1" dirty="0">
                <a:solidFill>
                  <a:schemeClr val="accent1"/>
                </a:solidFill>
                <a:cs typeface="Arial" panose="020B0604020202020204" pitchFamily="34" charset="0"/>
              </a:rPr>
              <a:t>jednotlivých genotypů v dalších generacích zůstává nezměněn</a:t>
            </a:r>
            <a:endParaRPr lang="cs-CZ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4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Hardyho</a:t>
            </a:r>
            <a:r>
              <a:rPr lang="cs-CZ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Weinbergův</a:t>
            </a:r>
            <a:r>
              <a:rPr lang="cs-CZ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zákon</a:t>
            </a:r>
            <a:endParaRPr lang="cs-CZ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600" dirty="0" smtClean="0"/>
              <a:t> frekvence </a:t>
            </a:r>
            <a:r>
              <a:rPr lang="cs-CZ" sz="3600" dirty="0"/>
              <a:t>genotypů je v </a:t>
            </a:r>
            <a:r>
              <a:rPr lang="cs-CZ" sz="3600" dirty="0" err="1"/>
              <a:t>panmiktické</a:t>
            </a:r>
            <a:r>
              <a:rPr lang="cs-CZ" sz="3600" dirty="0"/>
              <a:t> populaci stálá</a:t>
            </a:r>
            <a:r>
              <a:rPr lang="cs-CZ" sz="3600" dirty="0" smtClean="0"/>
              <a:t> </a:t>
            </a:r>
            <a:endParaRPr lang="cs-CZ" sz="36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 smtClean="0"/>
              <a:t> v </a:t>
            </a:r>
            <a:r>
              <a:rPr lang="cs-CZ" sz="3600" dirty="0"/>
              <a:t>populaci se udržuje rovnováha, genetická struktura populace se nemění</a:t>
            </a:r>
          </a:p>
        </p:txBody>
      </p:sp>
    </p:spTree>
    <p:extLst>
      <p:ext uri="{BB962C8B-B14F-4D97-AF65-F5344CB8AC3E}">
        <p14:creationId xmlns:p14="http://schemas.microsoft.com/office/powerpoint/2010/main" val="334257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958850"/>
          </a:xfrm>
        </p:spPr>
        <p:txBody>
          <a:bodyPr tIns="35280"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u="sng" smtClean="0"/>
              <a:t>Hardyho-Weinbergův zákon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1260475"/>
            <a:ext cx="9070975" cy="5940425"/>
          </a:xfrm>
        </p:spPr>
        <p:txBody>
          <a:bodyPr>
            <a:normAutofit/>
          </a:bodyPr>
          <a:lstStyle/>
          <a:p>
            <a:pPr marL="500063" indent="-428625" eaLnBrk="1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</a:pPr>
            <a:r>
              <a:rPr lang="cs-CZ" sz="3600" dirty="0" smtClean="0"/>
              <a:t>Frekvence genotypů je v </a:t>
            </a:r>
            <a:r>
              <a:rPr lang="cs-CZ" sz="3600" dirty="0" err="1" smtClean="0"/>
              <a:t>panmiktické</a:t>
            </a:r>
            <a:r>
              <a:rPr lang="cs-CZ" sz="3600" dirty="0" smtClean="0"/>
              <a:t> populaci stálá.</a:t>
            </a:r>
          </a:p>
          <a:p>
            <a:pPr marL="500063" indent="-428625" eaLnBrk="1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</a:pPr>
            <a:r>
              <a:rPr lang="cs-CZ" sz="3600" dirty="0" smtClean="0"/>
              <a:t>V populaci se udržuje rovnováha, genetická struktura populace se nemění.</a:t>
            </a:r>
          </a:p>
          <a:p>
            <a:pPr marL="500063" indent="-428625" eaLnBrk="1">
              <a:buClrTx/>
              <a:buSzTx/>
              <a:buFontTx/>
              <a:buNone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</a:pPr>
            <a:endParaRPr lang="cs-CZ" sz="36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9070975" cy="1079500"/>
          </a:xfrm>
        </p:spPr>
        <p:txBody>
          <a:bodyPr tIns="28080"/>
          <a:lstStyle/>
          <a:p>
            <a:pPr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 u="sng" smtClean="0"/>
              <a:t>Matematické vyjádření H.-W. zákona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idx="1"/>
          </p:nvPr>
        </p:nvSpPr>
        <p:spPr>
          <a:xfrm>
            <a:off x="503238" y="900113"/>
            <a:ext cx="9070975" cy="6480175"/>
          </a:xfrm>
        </p:spPr>
        <p:txBody>
          <a:bodyPr tIns="19440"/>
          <a:lstStyle/>
          <a:p>
            <a:pPr marL="500063" indent="-428625" eaLnBrk="1"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dirty="0" smtClean="0"/>
              <a:t>uvažujeme gen, který má pouze 2 alely</a:t>
            </a:r>
          </a:p>
          <a:p>
            <a:pPr marL="500063" indent="-428625" eaLnBrk="1"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b="1" u="sng" dirty="0" smtClean="0"/>
              <a:t>p</a:t>
            </a:r>
            <a:r>
              <a:rPr lang="cs-CZ" sz="2200" dirty="0" smtClean="0"/>
              <a:t> označíme frekvenci (poměrné zastoupení) dominantní alely A</a:t>
            </a:r>
          </a:p>
          <a:p>
            <a:pPr marL="500063" indent="-428625" eaLnBrk="1"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b="1" u="sng" dirty="0" smtClean="0"/>
              <a:t>q</a:t>
            </a:r>
            <a:r>
              <a:rPr lang="cs-CZ" sz="2200" dirty="0" smtClean="0"/>
              <a:t> označíme frekvenci (poměrné zastoupení) recesivní alely a</a:t>
            </a:r>
          </a:p>
          <a:p>
            <a:pPr marL="500063" indent="-428625" eaLnBrk="1"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dirty="0" smtClean="0"/>
              <a:t>platí, že </a:t>
            </a:r>
            <a:r>
              <a:rPr lang="cs-CZ" sz="2200" b="1" dirty="0" err="1" smtClean="0"/>
              <a:t>p+q</a:t>
            </a:r>
            <a:r>
              <a:rPr lang="cs-CZ" sz="2200" b="1" dirty="0" smtClean="0"/>
              <a:t>=1</a:t>
            </a:r>
            <a:r>
              <a:rPr lang="cs-CZ" sz="2200" dirty="0" smtClean="0"/>
              <a:t> nebo </a:t>
            </a:r>
            <a:r>
              <a:rPr lang="cs-CZ" sz="2200" b="1" dirty="0" err="1" smtClean="0"/>
              <a:t>p+q</a:t>
            </a:r>
            <a:r>
              <a:rPr lang="cs-CZ" sz="2200" b="1" dirty="0" smtClean="0"/>
              <a:t>=100%</a:t>
            </a:r>
          </a:p>
          <a:p>
            <a:pPr marL="500063" indent="-428625" eaLnBrk="1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b="1" dirty="0" smtClean="0"/>
              <a:t>Z frekvence alel můžeme odvodit zastoupení jednotlivých genotypů:</a:t>
            </a:r>
          </a:p>
          <a:p>
            <a:pPr marL="500063" indent="-428625" eaLnBrk="1">
              <a:buClrTx/>
              <a:buSzTx/>
              <a:buFontTx/>
              <a:buNone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dirty="0" smtClean="0"/>
              <a:t>a)pravděpodobnost setkání dvou gamet nesoucích dominantní alelu je </a:t>
            </a:r>
            <a:r>
              <a:rPr lang="cs-CZ" sz="2200" dirty="0" err="1" smtClean="0"/>
              <a:t>p.p</a:t>
            </a:r>
            <a:r>
              <a:rPr lang="cs-CZ" sz="2200" dirty="0" smtClean="0"/>
              <a:t>=p</a:t>
            </a:r>
            <a:r>
              <a:rPr lang="cs-CZ" sz="2200" baseline="33000" dirty="0" smtClean="0"/>
              <a:t>2</a:t>
            </a:r>
            <a:r>
              <a:rPr lang="cs-CZ" sz="2200" dirty="0" smtClean="0"/>
              <a:t>; </a:t>
            </a:r>
            <a:r>
              <a:rPr lang="cs-CZ" sz="2200" b="1" dirty="0" smtClean="0">
                <a:solidFill>
                  <a:schemeClr val="accent1"/>
                </a:solidFill>
              </a:rPr>
              <a:t>hodnota p</a:t>
            </a:r>
            <a:r>
              <a:rPr lang="cs-CZ" sz="2200" b="1" baseline="33000" dirty="0" smtClean="0">
                <a:solidFill>
                  <a:schemeClr val="accent1"/>
                </a:solidFill>
              </a:rPr>
              <a:t>2</a:t>
            </a:r>
            <a:r>
              <a:rPr lang="cs-CZ" sz="2200" b="1" dirty="0" smtClean="0">
                <a:solidFill>
                  <a:schemeClr val="accent1"/>
                </a:solidFill>
              </a:rPr>
              <a:t> udává frekvenci dominantních homozygotů (AA)</a:t>
            </a:r>
          </a:p>
          <a:p>
            <a:pPr marL="500063" indent="-428625" eaLnBrk="1">
              <a:buClrTx/>
              <a:buSzTx/>
              <a:buFontTx/>
              <a:buNone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dirty="0" smtClean="0"/>
              <a:t>b)obdobně </a:t>
            </a:r>
            <a:r>
              <a:rPr lang="cs-CZ" sz="2200" dirty="0" err="1" smtClean="0"/>
              <a:t>q.q</a:t>
            </a:r>
            <a:r>
              <a:rPr lang="cs-CZ" sz="2200" dirty="0" smtClean="0"/>
              <a:t>=q</a:t>
            </a:r>
            <a:r>
              <a:rPr lang="cs-CZ" sz="2200" baseline="33000" dirty="0" smtClean="0"/>
              <a:t>2</a:t>
            </a:r>
            <a:r>
              <a:rPr lang="cs-CZ" sz="2200" dirty="0" smtClean="0"/>
              <a:t>; </a:t>
            </a:r>
            <a:r>
              <a:rPr lang="cs-CZ" sz="2200" b="1" dirty="0" smtClean="0">
                <a:solidFill>
                  <a:schemeClr val="accent1"/>
                </a:solidFill>
              </a:rPr>
              <a:t>hodnota q</a:t>
            </a:r>
            <a:r>
              <a:rPr lang="cs-CZ" sz="2200" b="1" baseline="33000" dirty="0" smtClean="0">
                <a:solidFill>
                  <a:schemeClr val="accent1"/>
                </a:solidFill>
              </a:rPr>
              <a:t>2</a:t>
            </a:r>
            <a:r>
              <a:rPr lang="cs-CZ" sz="2200" b="1" dirty="0" smtClean="0">
                <a:solidFill>
                  <a:schemeClr val="accent1"/>
                </a:solidFill>
              </a:rPr>
              <a:t> udává frekvenci recesivních homozygotů (</a:t>
            </a:r>
            <a:r>
              <a:rPr lang="cs-CZ" sz="2200" b="1" dirty="0" err="1" smtClean="0">
                <a:solidFill>
                  <a:schemeClr val="accent1"/>
                </a:solidFill>
              </a:rPr>
              <a:t>aa</a:t>
            </a:r>
            <a:r>
              <a:rPr lang="cs-CZ" sz="2200" b="1" dirty="0" smtClean="0">
                <a:solidFill>
                  <a:schemeClr val="accent1"/>
                </a:solidFill>
              </a:rPr>
              <a:t>)</a:t>
            </a:r>
          </a:p>
          <a:p>
            <a:pPr marL="500063" indent="-428625" eaLnBrk="1">
              <a:buClrTx/>
              <a:buSzTx/>
              <a:buFontTx/>
              <a:buNone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dirty="0" smtClean="0"/>
              <a:t>c)pravděpodobnost setkání dvou gamet , z nichž jedna nese dominantní alelu A </a:t>
            </a:r>
            <a:r>
              <a:rPr lang="cs-CZ" sz="2200" dirty="0" err="1" smtClean="0"/>
              <a:t>a</a:t>
            </a:r>
            <a:r>
              <a:rPr lang="cs-CZ" sz="2200" dirty="0" smtClean="0"/>
              <a:t> druhá recesivní alelu a, je dána vztahem (</a:t>
            </a:r>
            <a:r>
              <a:rPr lang="cs-CZ" sz="2200" dirty="0" err="1" smtClean="0"/>
              <a:t>p.q</a:t>
            </a:r>
            <a:r>
              <a:rPr lang="cs-CZ" sz="2200" dirty="0" smtClean="0"/>
              <a:t>)+(</a:t>
            </a:r>
            <a:r>
              <a:rPr lang="cs-CZ" sz="2200" dirty="0" err="1" smtClean="0"/>
              <a:t>q.p</a:t>
            </a:r>
            <a:r>
              <a:rPr lang="cs-CZ" sz="2200" dirty="0" smtClean="0"/>
              <a:t>)=2pq; </a:t>
            </a:r>
            <a:r>
              <a:rPr lang="cs-CZ" sz="2200" b="1" dirty="0" smtClean="0">
                <a:solidFill>
                  <a:schemeClr val="accent1"/>
                </a:solidFill>
              </a:rPr>
              <a:t>hodnota 2pq udává frekvenci heterozygotů v dané populaci.</a:t>
            </a:r>
          </a:p>
          <a:p>
            <a:pPr marL="500063" indent="-428625" eaLnBrk="1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b="1" dirty="0" smtClean="0"/>
              <a:t>Výše uvedené vztahy vyjadřují genotypovou strukturu populace a jsou matematickým vyjádřením H.-W. Zákona.</a:t>
            </a:r>
          </a:p>
          <a:p>
            <a:pPr marL="500063" indent="-428625" eaLnBrk="1">
              <a:buClr>
                <a:srgbClr val="99284C"/>
              </a:buClr>
              <a:buSzPct val="75000"/>
              <a:buFont typeface="Wingdings" panose="05000000000000000000" pitchFamily="2" charset="2"/>
              <a:buChar char=""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r>
              <a:rPr lang="cs-CZ" sz="2200" b="1" dirty="0" smtClean="0"/>
              <a:t>Po úpravě : </a:t>
            </a:r>
            <a:r>
              <a:rPr lang="cs-CZ" sz="3200" b="1" dirty="0" smtClean="0">
                <a:solidFill>
                  <a:schemeClr val="accent1"/>
                </a:solidFill>
              </a:rPr>
              <a:t>p</a:t>
            </a:r>
            <a:r>
              <a:rPr lang="cs-CZ" sz="3200" b="1" baseline="33000" dirty="0" smtClean="0">
                <a:solidFill>
                  <a:schemeClr val="accent1"/>
                </a:solidFill>
              </a:rPr>
              <a:t>2</a:t>
            </a:r>
            <a:r>
              <a:rPr lang="cs-CZ" sz="3200" b="1" dirty="0" smtClean="0">
                <a:solidFill>
                  <a:schemeClr val="accent1"/>
                </a:solidFill>
              </a:rPr>
              <a:t>+ 2pq+q</a:t>
            </a:r>
            <a:r>
              <a:rPr lang="cs-CZ" sz="3200" b="1" baseline="33000" dirty="0" smtClean="0">
                <a:solidFill>
                  <a:schemeClr val="accent1"/>
                </a:solidFill>
              </a:rPr>
              <a:t>2</a:t>
            </a:r>
            <a:r>
              <a:rPr lang="cs-CZ" sz="3200" b="1" dirty="0" smtClean="0">
                <a:solidFill>
                  <a:schemeClr val="accent1"/>
                </a:solidFill>
              </a:rPr>
              <a:t>=1</a:t>
            </a:r>
          </a:p>
          <a:p>
            <a:pPr marL="500063" indent="-428625" eaLnBrk="1">
              <a:buClrTx/>
              <a:buSzTx/>
              <a:buFontTx/>
              <a:buNone/>
              <a:tabLst>
                <a:tab pos="501650" algn="l"/>
                <a:tab pos="606425" algn="l"/>
                <a:tab pos="1055688" algn="l"/>
                <a:tab pos="1504950" algn="l"/>
                <a:tab pos="1954213" algn="l"/>
                <a:tab pos="2403475" algn="l"/>
                <a:tab pos="2852738" algn="l"/>
                <a:tab pos="3302000" algn="l"/>
                <a:tab pos="3751263" algn="l"/>
                <a:tab pos="4200525" algn="l"/>
                <a:tab pos="4649788" algn="l"/>
                <a:tab pos="5099050" algn="l"/>
                <a:tab pos="5548313" algn="l"/>
                <a:tab pos="5997575" algn="l"/>
                <a:tab pos="6446838" algn="l"/>
                <a:tab pos="6896100" algn="l"/>
                <a:tab pos="7345363" algn="l"/>
                <a:tab pos="7794625" algn="l"/>
                <a:tab pos="8243888" algn="l"/>
                <a:tab pos="8693150" algn="l"/>
                <a:tab pos="9142413" algn="l"/>
              </a:tabLst>
            </a:pPr>
            <a:endParaRPr lang="cs-CZ" sz="2200" b="1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říklad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 </a:t>
            </a:r>
            <a:r>
              <a:rPr lang="cs-CZ" sz="2800" dirty="0">
                <a:solidFill>
                  <a:schemeClr val="tx1"/>
                </a:solidFill>
              </a:rPr>
              <a:t>V naší populaci je cca 84% jedinců </a:t>
            </a:r>
            <a:r>
              <a:rPr lang="cs-CZ" sz="2800" dirty="0" err="1">
                <a:solidFill>
                  <a:schemeClr val="tx1"/>
                </a:solidFill>
              </a:rPr>
              <a:t>Rh</a:t>
            </a:r>
            <a:r>
              <a:rPr lang="cs-CZ" sz="2800" dirty="0">
                <a:solidFill>
                  <a:schemeClr val="tx1"/>
                </a:solidFill>
              </a:rPr>
              <a:t> pozitivních (</a:t>
            </a:r>
            <a:r>
              <a:rPr lang="cs-CZ" sz="2800" dirty="0" err="1">
                <a:solidFill>
                  <a:schemeClr val="tx1"/>
                </a:solidFill>
              </a:rPr>
              <a:t>AA,Aa</a:t>
            </a:r>
            <a:r>
              <a:rPr lang="cs-CZ" sz="2800" dirty="0">
                <a:solidFill>
                  <a:schemeClr val="tx1"/>
                </a:solidFill>
              </a:rPr>
              <a:t>) a cca 16% jedinců </a:t>
            </a:r>
            <a:r>
              <a:rPr lang="cs-CZ" sz="2800" dirty="0" err="1">
                <a:solidFill>
                  <a:schemeClr val="tx1"/>
                </a:solidFill>
              </a:rPr>
              <a:t>Rh</a:t>
            </a:r>
            <a:r>
              <a:rPr lang="cs-CZ" sz="2800" dirty="0">
                <a:solidFill>
                  <a:schemeClr val="tx1"/>
                </a:solidFill>
              </a:rPr>
              <a:t> negativních (</a:t>
            </a:r>
            <a:r>
              <a:rPr lang="cs-CZ" sz="2800" dirty="0" err="1">
                <a:solidFill>
                  <a:schemeClr val="tx1"/>
                </a:solidFill>
              </a:rPr>
              <a:t>aa</a:t>
            </a:r>
            <a:r>
              <a:rPr lang="cs-CZ" sz="2800" dirty="0">
                <a:solidFill>
                  <a:schemeClr val="tx1"/>
                </a:solidFill>
              </a:rPr>
              <a:t>).Vypočtěte frekvenci jednotlivých genotypů (</a:t>
            </a:r>
            <a:r>
              <a:rPr lang="cs-CZ" sz="2800" dirty="0" err="1">
                <a:solidFill>
                  <a:schemeClr val="tx1"/>
                </a:solidFill>
              </a:rPr>
              <a:t>AA,Aa,aa</a:t>
            </a:r>
            <a:r>
              <a:rPr lang="cs-CZ" sz="2800" dirty="0">
                <a:solidFill>
                  <a:schemeClr val="tx1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</a:rPr>
              <a:t>q</a:t>
            </a:r>
            <a:r>
              <a:rPr lang="cs-CZ" sz="2800" baseline="33000" dirty="0">
                <a:solidFill>
                  <a:schemeClr val="tx1"/>
                </a:solidFill>
              </a:rPr>
              <a:t>2</a:t>
            </a:r>
            <a:r>
              <a:rPr lang="cs-CZ" sz="2800" dirty="0">
                <a:solidFill>
                  <a:schemeClr val="tx1"/>
                </a:solidFill>
              </a:rPr>
              <a:t>=</a:t>
            </a:r>
            <a:r>
              <a:rPr lang="cs-CZ" sz="2800" dirty="0" err="1">
                <a:solidFill>
                  <a:schemeClr val="tx1"/>
                </a:solidFill>
              </a:rPr>
              <a:t>aa</a:t>
            </a:r>
            <a:r>
              <a:rPr lang="cs-CZ" sz="2800" dirty="0">
                <a:solidFill>
                  <a:schemeClr val="tx1"/>
                </a:solidFill>
              </a:rPr>
              <a:t>=16%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→0,16         q=0,4→q=40%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p=1-q→p=60%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p</a:t>
            </a:r>
            <a:r>
              <a:rPr lang="cs-CZ" sz="2800" baseline="33000" dirty="0">
                <a:solidFill>
                  <a:schemeClr val="tx1"/>
                </a:solidFill>
                <a:cs typeface="Arial" charset="0"/>
              </a:rPr>
              <a:t>2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=AA=36%→p=0,6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2pq=</a:t>
            </a:r>
            <a:r>
              <a:rPr lang="cs-CZ" sz="2800" dirty="0" err="1">
                <a:solidFill>
                  <a:schemeClr val="tx1"/>
                </a:solidFill>
                <a:cs typeface="Arial" charset="0"/>
              </a:rPr>
              <a:t>Aa</a:t>
            </a:r>
            <a:r>
              <a:rPr lang="cs-CZ" sz="2800" dirty="0">
                <a:solidFill>
                  <a:schemeClr val="tx1"/>
                </a:solidFill>
                <a:cs typeface="Arial" charset="0"/>
              </a:rPr>
              <a:t>=100-(36+16)=48%→0,48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263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idx="1"/>
          </p:nvPr>
        </p:nvSpPr>
        <p:spPr>
          <a:xfrm>
            <a:off x="360363" y="230188"/>
            <a:ext cx="9070975" cy="7150100"/>
          </a:xfrm>
        </p:spPr>
        <p:txBody>
          <a:bodyPr tIns="28080" anchor="t"/>
          <a:lstStyle/>
          <a:p>
            <a:pPr marL="500063" indent="-428625" algn="l" eaLnBrk="1">
              <a:buClr>
                <a:srgbClr val="99284C"/>
              </a:buClr>
              <a:buSzPct val="75000"/>
              <a:buFont typeface="Wingdings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  <a:defRPr/>
            </a:pPr>
            <a:r>
              <a:rPr lang="cs-CZ" sz="3200" b="0" i="0" dirty="0" smtClean="0">
                <a:solidFill>
                  <a:schemeClr val="tx1"/>
                </a:solidFill>
              </a:rPr>
              <a:t>Příklad:</a:t>
            </a:r>
          </a:p>
          <a:p>
            <a:pPr marL="500063" indent="-428625" algn="l" eaLnBrk="1">
              <a:buClr>
                <a:srgbClr val="99284C"/>
              </a:buClr>
              <a:buSzPct val="75000"/>
              <a:buFont typeface="Wingdings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  <a:defRPr/>
            </a:pPr>
            <a:r>
              <a:rPr lang="cs-CZ" sz="3200" b="0" i="0" dirty="0" smtClean="0">
                <a:solidFill>
                  <a:schemeClr val="tx1"/>
                </a:solidFill>
              </a:rPr>
              <a:t>V naší populaci je cca 84% jedinců </a:t>
            </a:r>
            <a:r>
              <a:rPr lang="cs-CZ" sz="3200" b="0" i="0" dirty="0" err="1" smtClean="0">
                <a:solidFill>
                  <a:schemeClr val="tx1"/>
                </a:solidFill>
              </a:rPr>
              <a:t>Rh</a:t>
            </a:r>
            <a:r>
              <a:rPr lang="cs-CZ" sz="3200" b="0" i="0" dirty="0" smtClean="0">
                <a:solidFill>
                  <a:schemeClr val="tx1"/>
                </a:solidFill>
              </a:rPr>
              <a:t> pozitivních (</a:t>
            </a:r>
            <a:r>
              <a:rPr lang="cs-CZ" sz="3200" b="0" i="0" dirty="0" err="1" smtClean="0">
                <a:solidFill>
                  <a:schemeClr val="tx1"/>
                </a:solidFill>
              </a:rPr>
              <a:t>AA,Aa</a:t>
            </a:r>
            <a:r>
              <a:rPr lang="cs-CZ" sz="3200" b="0" i="0" dirty="0" smtClean="0">
                <a:solidFill>
                  <a:schemeClr val="tx1"/>
                </a:solidFill>
              </a:rPr>
              <a:t>) a cca 16% jedinců </a:t>
            </a:r>
            <a:r>
              <a:rPr lang="cs-CZ" sz="3200" b="0" i="0" dirty="0" err="1" smtClean="0">
                <a:solidFill>
                  <a:schemeClr val="tx1"/>
                </a:solidFill>
              </a:rPr>
              <a:t>Rh</a:t>
            </a:r>
            <a:r>
              <a:rPr lang="cs-CZ" sz="3200" b="0" i="0" dirty="0" smtClean="0">
                <a:solidFill>
                  <a:schemeClr val="tx1"/>
                </a:solidFill>
              </a:rPr>
              <a:t> negativních (</a:t>
            </a:r>
            <a:r>
              <a:rPr lang="cs-CZ" sz="3200" b="0" i="0" dirty="0" err="1" smtClean="0">
                <a:solidFill>
                  <a:schemeClr val="tx1"/>
                </a:solidFill>
              </a:rPr>
              <a:t>aa</a:t>
            </a:r>
            <a:r>
              <a:rPr lang="cs-CZ" sz="3200" b="0" i="0" dirty="0" smtClean="0">
                <a:solidFill>
                  <a:schemeClr val="tx1"/>
                </a:solidFill>
              </a:rPr>
              <a:t>).Vypočtěte frekvenci jednotlivých genotypů (</a:t>
            </a:r>
            <a:r>
              <a:rPr lang="cs-CZ" sz="3200" b="0" i="0" dirty="0" err="1" smtClean="0">
                <a:solidFill>
                  <a:schemeClr val="tx1"/>
                </a:solidFill>
              </a:rPr>
              <a:t>AA,Aa,aa</a:t>
            </a:r>
            <a:r>
              <a:rPr lang="cs-CZ" sz="3200" b="0" i="0" dirty="0" smtClean="0">
                <a:solidFill>
                  <a:schemeClr val="tx1"/>
                </a:solidFill>
              </a:rPr>
              <a:t>)</a:t>
            </a:r>
          </a:p>
          <a:p>
            <a:pPr marL="500063" indent="-428625" algn="l" eaLnBrk="1">
              <a:buClr>
                <a:srgbClr val="99284C"/>
              </a:buClr>
              <a:buSzPct val="75000"/>
              <a:buFont typeface="Wingdings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  <a:defRPr/>
            </a:pPr>
            <a:r>
              <a:rPr lang="cs-CZ" sz="3200" b="0" i="0" dirty="0" smtClean="0">
                <a:solidFill>
                  <a:schemeClr val="tx1"/>
                </a:solidFill>
              </a:rPr>
              <a:t>q</a:t>
            </a:r>
            <a:r>
              <a:rPr lang="cs-CZ" sz="3200" b="0" i="0" baseline="33000" dirty="0" smtClean="0">
                <a:solidFill>
                  <a:schemeClr val="tx1"/>
                </a:solidFill>
              </a:rPr>
              <a:t>2</a:t>
            </a:r>
            <a:r>
              <a:rPr lang="cs-CZ" sz="3200" b="0" i="0" dirty="0" smtClean="0">
                <a:solidFill>
                  <a:schemeClr val="tx1"/>
                </a:solidFill>
              </a:rPr>
              <a:t>=</a:t>
            </a:r>
            <a:r>
              <a:rPr lang="cs-CZ" sz="3200" b="0" i="0" dirty="0" err="1" smtClean="0">
                <a:solidFill>
                  <a:schemeClr val="tx1"/>
                </a:solidFill>
              </a:rPr>
              <a:t>aa</a:t>
            </a:r>
            <a:r>
              <a:rPr lang="cs-CZ" sz="3200" b="0" i="0" dirty="0" smtClean="0">
                <a:solidFill>
                  <a:schemeClr val="tx1"/>
                </a:solidFill>
              </a:rPr>
              <a:t>=16%</a:t>
            </a:r>
            <a:r>
              <a:rPr lang="cs-CZ" sz="3200" b="0" i="0" dirty="0" smtClean="0">
                <a:solidFill>
                  <a:schemeClr val="tx1"/>
                </a:solidFill>
                <a:cs typeface="Arial" charset="0"/>
              </a:rPr>
              <a:t>→0,16         q=0,4→q=40%</a:t>
            </a:r>
          </a:p>
          <a:p>
            <a:pPr marL="500063" indent="-428625" algn="l" eaLnBrk="1">
              <a:buClr>
                <a:srgbClr val="99284C"/>
              </a:buClr>
              <a:buSzPct val="75000"/>
              <a:buFont typeface="Wingdings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  <a:defRPr/>
            </a:pPr>
            <a:r>
              <a:rPr lang="cs-CZ" sz="3200" b="0" i="0" dirty="0" smtClean="0">
                <a:solidFill>
                  <a:schemeClr val="tx1"/>
                </a:solidFill>
                <a:cs typeface="Arial" charset="0"/>
              </a:rPr>
              <a:t>                                       p=1-q→p=60%</a:t>
            </a:r>
          </a:p>
          <a:p>
            <a:pPr marL="500063" indent="-428625" algn="l" eaLnBrk="1">
              <a:buClr>
                <a:srgbClr val="99284C"/>
              </a:buClr>
              <a:buSzPct val="75000"/>
              <a:buFont typeface="Wingdings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  <a:defRPr/>
            </a:pPr>
            <a:r>
              <a:rPr lang="cs-CZ" sz="3200" b="0" i="0" dirty="0" smtClean="0">
                <a:solidFill>
                  <a:schemeClr val="tx1"/>
                </a:solidFill>
                <a:cs typeface="Arial" charset="0"/>
              </a:rPr>
              <a:t>p</a:t>
            </a:r>
            <a:r>
              <a:rPr lang="cs-CZ" sz="3200" b="0" i="0" baseline="33000" dirty="0" smtClean="0">
                <a:solidFill>
                  <a:schemeClr val="tx1"/>
                </a:solidFill>
                <a:cs typeface="Arial" charset="0"/>
              </a:rPr>
              <a:t>2</a:t>
            </a:r>
            <a:r>
              <a:rPr lang="cs-CZ" sz="3200" b="0" i="0" dirty="0" smtClean="0">
                <a:solidFill>
                  <a:schemeClr val="tx1"/>
                </a:solidFill>
                <a:cs typeface="Arial" charset="0"/>
              </a:rPr>
              <a:t>=AA=36%→p=0,6</a:t>
            </a:r>
          </a:p>
          <a:p>
            <a:pPr marL="500063" indent="-428625" algn="l" eaLnBrk="1">
              <a:buClr>
                <a:srgbClr val="99284C"/>
              </a:buClr>
              <a:buSzPct val="75000"/>
              <a:buFont typeface="Wingdings" charset="2"/>
              <a:buChar char=""/>
              <a:tabLst>
                <a:tab pos="500063" algn="l"/>
                <a:tab pos="604838" algn="l"/>
                <a:tab pos="1054100" algn="l"/>
                <a:tab pos="1503363" algn="l"/>
                <a:tab pos="1952625" algn="l"/>
                <a:tab pos="2401888" algn="l"/>
                <a:tab pos="2851150" algn="l"/>
                <a:tab pos="3300413" algn="l"/>
                <a:tab pos="3749675" algn="l"/>
                <a:tab pos="4198938" algn="l"/>
                <a:tab pos="4648200" algn="l"/>
                <a:tab pos="5097463" algn="l"/>
                <a:tab pos="5546725" algn="l"/>
                <a:tab pos="5995988" algn="l"/>
                <a:tab pos="6445250" algn="l"/>
                <a:tab pos="6894513" algn="l"/>
                <a:tab pos="7343775" algn="l"/>
                <a:tab pos="7793038" algn="l"/>
                <a:tab pos="8242300" algn="l"/>
                <a:tab pos="8691563" algn="l"/>
                <a:tab pos="9140825" algn="l"/>
              </a:tabLst>
              <a:defRPr/>
            </a:pPr>
            <a:r>
              <a:rPr lang="cs-CZ" sz="3200" b="0" i="0" dirty="0" smtClean="0">
                <a:solidFill>
                  <a:schemeClr val="tx1"/>
                </a:solidFill>
                <a:cs typeface="Arial" charset="0"/>
              </a:rPr>
              <a:t>2pq=</a:t>
            </a:r>
            <a:r>
              <a:rPr lang="cs-CZ" sz="3200" b="0" i="0" dirty="0" err="1" smtClean="0">
                <a:solidFill>
                  <a:schemeClr val="tx1"/>
                </a:solidFill>
                <a:cs typeface="Arial" charset="0"/>
              </a:rPr>
              <a:t>Aa</a:t>
            </a:r>
            <a:r>
              <a:rPr lang="cs-CZ" sz="3200" b="0" i="0" dirty="0" smtClean="0">
                <a:solidFill>
                  <a:schemeClr val="tx1"/>
                </a:solidFill>
                <a:cs typeface="Arial" charset="0"/>
              </a:rPr>
              <a:t>=100-(36+16)=48%→0,48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001089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Srovnání vývoje genotypového složení autogamické a </a:t>
            </a:r>
            <a:r>
              <a:rPr lang="cs-CZ" sz="3200" dirty="0" err="1" smtClean="0"/>
              <a:t>panmiktické</a:t>
            </a:r>
            <a:r>
              <a:rPr lang="cs-CZ" sz="3200" dirty="0" smtClean="0"/>
              <a:t> populace</a:t>
            </a:r>
            <a:endParaRPr lang="cs-CZ" sz="3200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" t="-12173" r="12" b="12173"/>
          <a:stretch/>
        </p:blipFill>
        <p:spPr bwMode="auto">
          <a:xfrm>
            <a:off x="1980406" y="1259557"/>
            <a:ext cx="611981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21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Odpovídejte ANO/NE</a:t>
            </a:r>
          </a:p>
          <a:p>
            <a:pPr marL="0" indent="0">
              <a:buNone/>
            </a:pPr>
            <a:r>
              <a:rPr lang="cs-CZ" dirty="0" smtClean="0"/>
              <a:t>1)Populace je soubor jedinců různých druhů, žijících v určitém čase na určitém místě, kteří jsou schopni se dále rozmnožovat.</a:t>
            </a:r>
          </a:p>
          <a:p>
            <a:pPr marL="0" indent="0">
              <a:buNone/>
            </a:pPr>
            <a:r>
              <a:rPr lang="cs-CZ" dirty="0" smtClean="0"/>
              <a:t>2)Každý jedinec v autogamické populaci je hermafrodit.</a:t>
            </a:r>
          </a:p>
          <a:p>
            <a:pPr marL="0" indent="0">
              <a:buNone/>
            </a:pPr>
            <a:r>
              <a:rPr lang="cs-CZ" dirty="0" smtClean="0"/>
              <a:t>3)V alogamické populaci klesá v dalších generacích podíl heterozygotů.</a:t>
            </a:r>
          </a:p>
          <a:p>
            <a:pPr marL="0" indent="0">
              <a:buNone/>
            </a:pPr>
            <a:r>
              <a:rPr lang="cs-CZ" dirty="0" smtClean="0"/>
              <a:t>4)V </a:t>
            </a:r>
            <a:r>
              <a:rPr lang="cs-CZ" dirty="0" err="1" smtClean="0"/>
              <a:t>panmiktické</a:t>
            </a:r>
            <a:r>
              <a:rPr lang="cs-CZ" dirty="0" smtClean="0"/>
              <a:t> populaci dochází ke zcela náhodnému křížení jedinců.</a:t>
            </a:r>
          </a:p>
          <a:p>
            <a:pPr marL="0" indent="0">
              <a:buNone/>
            </a:pPr>
            <a:r>
              <a:rPr lang="cs-CZ" dirty="0" smtClean="0"/>
              <a:t>5)H.-W. zákon nám říká, že se v populaci udržuje rovnováha a její genetická struktura se nemění.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157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ODPOVĚDI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 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ANO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8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442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</p:sld>
</file>

<file path=ppt/theme/theme1.xml><?xml version="1.0" encoding="utf-8"?>
<a:theme xmlns:a="http://schemas.openxmlformats.org/drawingml/2006/main" name="Hloubka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1253</Words>
  <Application>Microsoft Office PowerPoint</Application>
  <PresentationFormat>Vlastní</PresentationFormat>
  <Paragraphs>116</Paragraphs>
  <Slides>22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MS Gothic</vt:lpstr>
      <vt:lpstr>Arial</vt:lpstr>
      <vt:lpstr>Calibri</vt:lpstr>
      <vt:lpstr>Corbel</vt:lpstr>
      <vt:lpstr>Times New Roman</vt:lpstr>
      <vt:lpstr>Wingdings</vt:lpstr>
      <vt:lpstr>Hloubka</vt:lpstr>
      <vt:lpstr>Prezentace aplikace PowerPoint</vt:lpstr>
      <vt:lpstr>Anotace</vt:lpstr>
      <vt:lpstr>ZÁKLADY GENETIKY POPULACÍ</vt:lpstr>
      <vt:lpstr>Genetika populací</vt:lpstr>
      <vt:lpstr>Populace</vt:lpstr>
      <vt:lpstr>Autogamická populace</vt:lpstr>
      <vt:lpstr>Prezentace aplikace PowerPoint</vt:lpstr>
      <vt:lpstr>Jak se budou měnit frekvence jednotlivých genotypů v následujících generacích? </vt:lpstr>
      <vt:lpstr>Inbreeding (=párování příbuzných jedinců)</vt:lpstr>
      <vt:lpstr>Příklad</vt:lpstr>
      <vt:lpstr>Alogamická populace</vt:lpstr>
      <vt:lpstr>Mění se v panmiktické populaci početnost heterozygotů?</vt:lpstr>
      <vt:lpstr>Hardyho- Weinbergův zákon</vt:lpstr>
      <vt:lpstr>Hardyho-Weinbergův zákon</vt:lpstr>
      <vt:lpstr>Matematické vyjádření H.-W. zákona</vt:lpstr>
      <vt:lpstr>Příklad</vt:lpstr>
      <vt:lpstr>Prezentace aplikace PowerPoint</vt:lpstr>
      <vt:lpstr>Srovnání vývoje genotypového složení autogamické a panmiktické populace</vt:lpstr>
      <vt:lpstr>OPAKOVÁNÍ</vt:lpstr>
      <vt:lpstr>SPRÁVNÉ ODPOVĚDI</vt:lpstr>
      <vt:lpstr>ZDROJE</vt:lpstr>
      <vt:lpstr>OBRAZOVÝ MATERIÁL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genetiky populací</dc:title>
  <dc:creator>Markéta Fialová</dc:creator>
  <cp:lastModifiedBy>Pavel Fiala</cp:lastModifiedBy>
  <cp:revision>23</cp:revision>
  <cp:lastPrinted>1601-01-01T00:00:00Z</cp:lastPrinted>
  <dcterms:created xsi:type="dcterms:W3CDTF">2010-04-13T17:08:17Z</dcterms:created>
  <dcterms:modified xsi:type="dcterms:W3CDTF">2014-03-10T21:34:58Z</dcterms:modified>
</cp:coreProperties>
</file>