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5" r:id="rId3"/>
    <p:sldId id="266" r:id="rId4"/>
    <p:sldId id="267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8000"/>
    <a:srgbClr val="FFCCCC"/>
    <a:srgbClr val="0000FF"/>
    <a:srgbClr val="FF3300"/>
    <a:srgbClr val="FF9966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77" autoAdjust="0"/>
  </p:normalViewPr>
  <p:slideViewPr>
    <p:cSldViewPr>
      <p:cViewPr>
        <p:scale>
          <a:sx n="100" d="100"/>
          <a:sy n="100" d="100"/>
        </p:scale>
        <p:origin x="-72" y="9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CF1218B-9143-4C5C-B212-C4A000363AF2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5A85F36-E4B5-4666-85EF-DAA9AA284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908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8FBBA-7A26-4ADD-BCCD-DFB6EB662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84902-1F96-4B52-A38A-982124BD9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AA6F5-7FF1-4C3C-9668-1AA0C0D9F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0A8CF-6DAB-42C8-887A-72D57CC87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B2516-C9E5-42A6-AFF6-11CE8E56B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748A2E-228C-4B6D-9B8F-D22B0EF3B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3007B-C3A6-465C-BDC4-95AB17A7B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7EBC4-8C45-4441-99F0-8E8F2DFBD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590E8-CE29-48CC-89E8-B72F17355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F6811-CBCC-4605-9B83-A147C3A4D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DF646-86B3-445B-A2CA-77BC62CBA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9667B-1878-49BD-94C6-A3F683B8F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1816AE8-C763-436C-B8ED-97706922B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dirty="0" smtClean="0"/>
              <a:t>RACIONÁLNÍ ČÍSLA 10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 flipH="1">
            <a:off x="539552" y="5157192"/>
            <a:ext cx="7885458" cy="1224558"/>
          </a:xfrm>
        </p:spPr>
        <p:txBody>
          <a:bodyPr/>
          <a:lstStyle/>
          <a:p>
            <a:pPr marL="457200" indent="-457200" eaLnBrk="1" hangingPunct="1">
              <a:buFontTx/>
              <a:buChar char="-"/>
            </a:pPr>
            <a:r>
              <a:rPr lang="cs-CZ" smtClean="0"/>
              <a:t>Souhrnná cvičení</a:t>
            </a:r>
            <a:endParaRPr lang="cs-CZ" dirty="0" smtClean="0"/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290250"/>
              </p:ext>
            </p:extLst>
          </p:nvPr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RACIONÁLNÍ ČÍSLA 10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VY_42_INOVACE_36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1"/>
              </p:nvPr>
            </p:nvSpPr>
            <p:spPr>
              <a:xfrm>
                <a:off x="251520" y="219197"/>
                <a:ext cx="2808312" cy="5729534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 1</a:t>
                </a:r>
                <a:r>
                  <a:rPr lang="cs-CZ" sz="2400" b="1" dirty="0" smtClean="0"/>
                  <a:t> </a:t>
                </a:r>
              </a:p>
              <a:p>
                <a:pPr marL="0" indent="0" eaLnBrk="1" hangingPunct="1">
                  <a:buFontTx/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) .(-0,4)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b)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2400" dirty="0" smtClean="0"/>
                  <a:t>=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c) (-3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) - 2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.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d)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 </a:t>
                </a:r>
                <a:r>
                  <a:rPr lang="cs-CZ" sz="2400" dirty="0" smtClean="0"/>
                  <a:t>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- 0,2 ) 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/>
                  <a:t>e</a:t>
                </a:r>
                <a:r>
                  <a:rPr lang="cs-CZ" sz="2400" dirty="0" smtClean="0"/>
                  <a:t>)(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- 0,6 ) .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=</a:t>
                </a:r>
                <a:endParaRPr lang="cs-CZ" sz="2400" dirty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1"/>
              </p:nvPr>
            </p:nvSpPr>
            <p:spPr>
              <a:xfrm>
                <a:off x="251520" y="219197"/>
                <a:ext cx="2808312" cy="5729534"/>
              </a:xfrm>
              <a:blipFill rotWithShape="1">
                <a:blip r:embed="rId3"/>
                <a:stretch>
                  <a:fillRect l="-3254" t="-745" r="-3037" b="-17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8"/>
              <p:cNvSpPr txBox="1">
                <a:spLocks noChangeArrowheads="1"/>
              </p:cNvSpPr>
              <p:nvPr/>
            </p:nvSpPr>
            <p:spPr bwMode="auto">
              <a:xfrm>
                <a:off x="3023828" y="1124744"/>
                <a:ext cx="5364596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−15−8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−23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92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23828" y="1124744"/>
                <a:ext cx="5364596" cy="622222"/>
              </a:xfrm>
              <a:prstGeom prst="rect">
                <a:avLst/>
              </a:prstGeom>
              <a:blipFill rotWithShape="1">
                <a:blip r:embed="rId4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8"/>
              <p:cNvSpPr txBox="1">
                <a:spLocks noChangeArrowheads="1"/>
              </p:cNvSpPr>
              <p:nvPr/>
            </p:nvSpPr>
            <p:spPr bwMode="auto">
              <a:xfrm>
                <a:off x="2862486" y="3212976"/>
                <a:ext cx="648072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/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.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60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</a:rPr>
                          <m:t>7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−12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−19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r>
                      <m:rPr>
                        <m:nor/>
                      </m:rPr>
                      <a:rPr lang="cs-CZ" sz="2400" b="1" i="0" dirty="0" smtClean="0">
                        <a:solidFill>
                          <a:srgbClr val="FF0000"/>
                        </a:solidFill>
                      </a:rPr>
                      <m:t>−9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28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62486" y="3212976"/>
                <a:ext cx="6480720" cy="622222"/>
              </a:xfrm>
              <a:prstGeom prst="rect">
                <a:avLst/>
              </a:prstGeom>
              <a:blipFill rotWithShape="1">
                <a:blip r:embed="rId5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>
                <a:spLocks noChangeArrowheads="1"/>
              </p:cNvSpPr>
              <p:nvPr/>
            </p:nvSpPr>
            <p:spPr bwMode="auto">
              <a:xfrm>
                <a:off x="3023827" y="4293096"/>
                <a:ext cx="6284329" cy="6263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-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) 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4−2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 .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r>
                      <m:rPr>
                        <m:nor/>
                      </m:rPr>
                      <a:rPr lang="cs-CZ" sz="2400" b="1" dirty="0" smtClean="0">
                        <a:solidFill>
                          <a:srgbClr val="FF0000"/>
                        </a:solidFill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23827" y="4293096"/>
                <a:ext cx="6284329" cy="626390"/>
              </a:xfrm>
              <a:prstGeom prst="rect">
                <a:avLst/>
              </a:prstGeom>
              <a:blipFill rotWithShape="1">
                <a:blip r:embed="rId6"/>
                <a:stretch>
                  <a:fillRect l="-1455"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28"/>
              <p:cNvSpPr txBox="1">
                <a:spLocks noChangeArrowheads="1"/>
              </p:cNvSpPr>
              <p:nvPr/>
            </p:nvSpPr>
            <p:spPr bwMode="auto">
              <a:xfrm>
                <a:off x="2827437" y="2132856"/>
                <a:ext cx="6480720" cy="6222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/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4−15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) =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/>
                  <a:t>)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827437" y="2132856"/>
                <a:ext cx="6480720" cy="622222"/>
              </a:xfrm>
              <a:prstGeom prst="rect">
                <a:avLst/>
              </a:prstGeom>
              <a:blipFill rotWithShape="1">
                <a:blip r:embed="rId7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>
                <a:spLocks noChangeArrowheads="1"/>
              </p:cNvSpPr>
              <p:nvPr/>
            </p:nvSpPr>
            <p:spPr bwMode="auto">
              <a:xfrm>
                <a:off x="2960681" y="5373216"/>
                <a:ext cx="6284329" cy="6263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(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).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2−6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1" dirty="0" smtClean="0"/>
                      <m:t>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 .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−28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1" dirty="0" smtClean="0">
                        <a:solidFill>
                          <a:srgbClr val="FF0000"/>
                        </a:solidFill>
                      </a:rPr>
                      <m:t>−</m:t>
                    </m:r>
                    <m:r>
                      <m:rPr>
                        <m:nor/>
                      </m:rPr>
                      <a:rPr lang="cs-CZ" sz="2400" b="1" i="0" dirty="0" smtClean="0">
                        <a:solidFill>
                          <a:srgbClr val="FF0000"/>
                        </a:solidFill>
                      </a:rPr>
                      <m:t>1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60681" y="5373216"/>
                <a:ext cx="6284329" cy="626390"/>
              </a:xfrm>
              <a:prstGeom prst="rect">
                <a:avLst/>
              </a:prstGeom>
              <a:blipFill rotWithShape="1">
                <a:blip r:embed="rId8"/>
                <a:stretch>
                  <a:fillRect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642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1"/>
              </p:nvPr>
            </p:nvSpPr>
            <p:spPr>
              <a:xfrm>
                <a:off x="251520" y="491739"/>
                <a:ext cx="4320480" cy="5729534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 2</a:t>
                </a:r>
                <a:r>
                  <a:rPr lang="cs-CZ" sz="2400" b="1" dirty="0" smtClean="0"/>
                  <a:t> </a:t>
                </a:r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- 1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: (-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) . (- 0,3)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b)  - 2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-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. 0,5 =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c)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) - 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:(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)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d)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 - (- 0,2 )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/>
                  <a:t>e</a:t>
                </a:r>
                <a:r>
                  <a:rPr lang="cs-CZ" sz="2400" dirty="0" smtClean="0"/>
                  <a:t>)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: </a:t>
                </a:r>
                <a:r>
                  <a:rPr lang="cs-CZ" sz="2400" dirty="0"/>
                  <a:t>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- 1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=</a:t>
                </a:r>
                <a:endParaRPr lang="cs-CZ" sz="2400" dirty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  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1"/>
              </p:nvPr>
            </p:nvSpPr>
            <p:spPr>
              <a:xfrm>
                <a:off x="251520" y="491739"/>
                <a:ext cx="4320480" cy="5729534"/>
              </a:xfrm>
              <a:blipFill rotWithShape="1">
                <a:blip r:embed="rId3"/>
                <a:stretch>
                  <a:fillRect l="-2116" t="-7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8"/>
              <p:cNvSpPr txBox="1">
                <a:spLocks noChangeArrowheads="1"/>
              </p:cNvSpPr>
              <p:nvPr/>
            </p:nvSpPr>
            <p:spPr bwMode="auto">
              <a:xfrm>
                <a:off x="2915816" y="3068960"/>
                <a:ext cx="6340621" cy="6258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-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.</m:t>
                    </m:r>
                    <m:r>
                      <m:rPr>
                        <m:nor/>
                      </m:rPr>
                      <a:rPr lang="cs-CZ" sz="2400" dirty="0"/>
                      <m:t>(−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sz="2400" dirty="0"/>
                      <m:t>)</m:t>
                    </m:r>
                  </m:oMath>
                </a14:m>
                <a:r>
                  <a:rPr lang="cs-CZ" sz="2400" dirty="0" smtClean="0"/>
                  <a:t>=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+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−5+16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15816" y="3068960"/>
                <a:ext cx="6340621" cy="625877"/>
              </a:xfrm>
              <a:prstGeom prst="rect">
                <a:avLst/>
              </a:prstGeom>
              <a:blipFill rotWithShape="1">
                <a:blip r:embed="rId4"/>
                <a:stretch>
                  <a:fillRect l="-1442" b="-776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8"/>
              <p:cNvSpPr txBox="1">
                <a:spLocks noChangeArrowheads="1"/>
              </p:cNvSpPr>
              <p:nvPr/>
            </p:nvSpPr>
            <p:spPr bwMode="auto">
              <a:xfrm>
                <a:off x="2942639" y="4149080"/>
                <a:ext cx="6313798" cy="6263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 smtClean="0"/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- ( -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) .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>
                      <m:rPr>
                        <m:nor/>
                      </m:rPr>
                      <a:rPr lang="cs-CZ" sz="2400" dirty="0" smtClean="0">
                        <a:solidFill>
                          <a:srgbClr val="FF0000"/>
                        </a:solidFill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942639" y="4149080"/>
                <a:ext cx="6313798" cy="626390"/>
              </a:xfrm>
              <a:prstGeom prst="rect">
                <a:avLst/>
              </a:prstGeom>
              <a:blipFill rotWithShape="1">
                <a:blip r:embed="rId5"/>
                <a:stretch>
                  <a:fillRect b="-882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>
                <a:spLocks noChangeArrowheads="1"/>
              </p:cNvSpPr>
              <p:nvPr/>
            </p:nvSpPr>
            <p:spPr bwMode="auto">
              <a:xfrm>
                <a:off x="2411760" y="5157192"/>
                <a:ext cx="7560840" cy="15258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7 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sz="2400" dirty="0"/>
                      <m:t>=−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</m:oMath>
                </a14:m>
                <a:endParaRPr lang="cs-CZ" sz="2400" dirty="0" smtClean="0"/>
              </a:p>
              <a:p>
                <a:pPr marL="342900" indent="-342900" eaLnBrk="1" hangingPunct="1">
                  <a:buFontTx/>
                  <a:buChar char="-"/>
                </a:pPr>
                <a:endParaRPr lang="cs-CZ" sz="2400" b="0" i="0" dirty="0" smtClean="0"/>
              </a:p>
              <a:p>
                <a:pPr eaLnBrk="1" hangingPunct="1"/>
                <a:r>
                  <a:rPr lang="cs-CZ" sz="2400" b="0" dirty="0" smtClean="0"/>
                  <a:t>   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 b="0" i="0" dirty="0" smtClean="0"/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−32−105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−137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60</m:t>
                        </m:r>
                      </m:den>
                    </m:f>
                    <m:r>
                      <m:rPr>
                        <m:nor/>
                      </m:rPr>
                      <a:rPr lang="cs-CZ" sz="2400" b="0" i="0" smtClean="0">
                        <a:latin typeface="Cambria Math"/>
                      </a:rPr>
                      <m:t>= </m:t>
                    </m:r>
                    <m:r>
                      <m:rPr>
                        <m:nor/>
                      </m:rPr>
                      <a:rPr lang="cs-CZ" sz="2400" dirty="0" smtClean="0">
                        <a:solidFill>
                          <a:srgbClr val="FF0000"/>
                        </a:solidFill>
                      </a:rPr>
                      <m:t>−</m:t>
                    </m:r>
                    <m:r>
                      <a:rPr lang="cs-CZ" sz="24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11760" y="5157192"/>
                <a:ext cx="7560840" cy="1525802"/>
              </a:xfrm>
              <a:prstGeom prst="rect">
                <a:avLst/>
              </a:prstGeom>
              <a:blipFill rotWithShape="1">
                <a:blip r:embed="rId6"/>
                <a:stretch>
                  <a:fillRect l="-129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28"/>
              <p:cNvSpPr txBox="1">
                <a:spLocks noChangeArrowheads="1"/>
              </p:cNvSpPr>
              <p:nvPr/>
            </p:nvSpPr>
            <p:spPr bwMode="auto">
              <a:xfrm>
                <a:off x="3419872" y="908720"/>
                <a:ext cx="5806849" cy="6430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) .(-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) =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11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19872" y="908720"/>
                <a:ext cx="5806849" cy="643061"/>
              </a:xfrm>
              <a:prstGeom prst="rect">
                <a:avLst/>
              </a:prstGeom>
              <a:blipFill rotWithShape="1">
                <a:blip r:embed="rId7"/>
                <a:stretch>
                  <a:fillRect l="-1574" b="-566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28"/>
              <p:cNvSpPr txBox="1">
                <a:spLocks noChangeArrowheads="1"/>
              </p:cNvSpPr>
              <p:nvPr/>
            </p:nvSpPr>
            <p:spPr bwMode="auto">
              <a:xfrm>
                <a:off x="2757387" y="1980865"/>
                <a:ext cx="5806849" cy="6430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 .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 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−65−4</m:t>
                        </m:r>
                      </m:num>
                      <m:den>
                        <m:r>
                          <a:rPr lang="cs-CZ" sz="2400" b="0" i="0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−6</m:t>
                        </m:r>
                        <m:r>
                          <a:rPr lang="cs-CZ" sz="2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57387" y="1980865"/>
                <a:ext cx="5806849" cy="643061"/>
              </a:xfrm>
              <a:prstGeom prst="rect">
                <a:avLst/>
              </a:prstGeom>
              <a:blipFill rotWithShape="1">
                <a:blip r:embed="rId8"/>
                <a:stretch>
                  <a:fillRect l="-1574" b="-571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511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075" name="Rectangle 3"/>
              <p:cNvSpPr>
                <a:spLocks noGrp="1" noChangeArrowheads="1"/>
              </p:cNvSpPr>
              <p:nvPr>
                <p:ph type="body" sz="half" idx="1"/>
              </p:nvPr>
            </p:nvSpPr>
            <p:spPr>
              <a:xfrm>
                <a:off x="248519" y="404663"/>
                <a:ext cx="3819425" cy="6215211"/>
              </a:xfrm>
            </p:spPr>
            <p:txBody>
              <a:bodyPr/>
              <a:lstStyle/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/>
                  <a:t>Příklad  3</a:t>
                </a:r>
                <a:r>
                  <a:rPr lang="cs-CZ" sz="2400" b="1" dirty="0" smtClean="0"/>
                  <a:t> </a:t>
                </a:r>
                <a:endParaRPr lang="cs-CZ" sz="2400" dirty="0" smtClean="0"/>
              </a:p>
              <a:p>
                <a:pPr marL="0" indent="0" eaLnBrk="1" hangingPunct="1">
                  <a:buFontTx/>
                  <a:buAutoNum type="alphaLcParenR"/>
                </a:pP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  <m:r>
                          <m:rPr>
                            <m:nor/>
                          </m:rPr>
                          <a:rPr lang="cs-CZ" sz="2400" b="0" i="0" dirty="0" smtClean="0"/>
                          <m:t>−</m:t>
                        </m:r>
                        <m:r>
                          <m:rPr>
                            <m:nor/>
                          </m:rPr>
                          <a:rPr lang="cs-CZ" sz="2400" dirty="0"/>
                          <m:t> (−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a:rPr lang="cs-CZ" sz="2400" b="0" i="1" smtClean="0">
                            <a:latin typeface="Cambria Math"/>
                          </a:rPr>
                          <m:t>)</m:t>
                        </m:r>
                      </m:e>
                    </m:d>
                  </m:oMath>
                </a14:m>
                <a:r>
                  <a:rPr lang="cs-CZ" sz="2400" dirty="0" smtClean="0"/>
                  <a:t> :(-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) =</a:t>
                </a:r>
              </a:p>
              <a:p>
                <a:pPr marL="0" indent="0" eaLnBrk="1" hangingPunct="1">
                  <a:buNone/>
                </a:pPr>
                <a:endParaRPr lang="cs-CZ" sz="2400" dirty="0" smtClean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b) -2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-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− 0,</m:t>
                        </m:r>
                        <m:r>
                          <m:rPr>
                            <m:nor/>
                          </m:rPr>
                          <a:rPr lang="cs-CZ" sz="2400" b="0" i="0" dirty="0" smtClean="0"/>
                          <m:t>2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c)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dirty="0"/>
                          <m:t>(−1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) </m:t>
                        </m:r>
                        <m:r>
                          <m:rPr>
                            <m:nor/>
                          </m:rPr>
                          <a:rPr lang="cs-CZ" sz="2400" b="0" i="0" dirty="0" smtClean="0"/>
                          <m:t>−</m:t>
                        </m:r>
                        <m:r>
                          <m:rPr>
                            <m:nor/>
                          </m:rPr>
                          <a:rPr lang="cs-CZ" sz="2400" dirty="0"/>
                          <m:t> 2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 smtClean="0"/>
                  <a:t> :(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)</m:t>
                    </m:r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 smtClean="0"/>
                  <a:t>d)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dirty="0"/>
                          <m:t>− 2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−(− 0,2)</m:t>
                        </m:r>
                      </m:e>
                    </m:d>
                    <m:r>
                      <m:rPr>
                        <m:nor/>
                      </m:rPr>
                      <a:rPr lang="cs-CZ" sz="2400" dirty="0"/>
                      <m:t>−</m:t>
                    </m:r>
                  </m:oMath>
                </a14:m>
                <a:r>
                  <a:rPr lang="cs-CZ" sz="2400" dirty="0" smtClean="0"/>
                  <a:t> 0,4 = </a:t>
                </a:r>
              </a:p>
              <a:p>
                <a:pPr marL="0" indent="0" eaLnBrk="1" hangingPunct="1">
                  <a:buNone/>
                </a:pPr>
                <a:endParaRPr lang="cs-CZ" sz="2400" dirty="0"/>
              </a:p>
              <a:p>
                <a:pPr marL="0" indent="0" eaLnBrk="1" hangingPunct="1">
                  <a:buNone/>
                </a:pPr>
                <a:r>
                  <a:rPr lang="cs-CZ" sz="2400" dirty="0"/>
                  <a:t>e</a:t>
                </a:r>
                <a:r>
                  <a:rPr lang="cs-CZ" sz="2400" dirty="0" smtClean="0"/>
                  <a:t>)  -0,8 .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− 0,</m:t>
                        </m:r>
                        <m:r>
                          <m:rPr>
                            <m:nor/>
                          </m:rPr>
                          <a:rPr lang="cs-CZ" sz="2400" b="0" i="0" dirty="0" smtClean="0"/>
                          <m:t>8</m:t>
                        </m:r>
                        <m:r>
                          <m:rPr>
                            <m:nor/>
                          </m:rPr>
                          <a:rPr lang="cs-CZ" sz="2400" dirty="0"/>
                          <m:t> )</m:t>
                        </m:r>
                      </m:e>
                    </m:d>
                  </m:oMath>
                </a14:m>
                <a:r>
                  <a:rPr lang="cs-CZ" sz="2400" dirty="0" smtClean="0"/>
                  <a:t> =</a:t>
                </a:r>
                <a:r>
                  <a:rPr lang="cs-CZ" sz="2400" b="1" u="sng" dirty="0" smtClean="0">
                    <a:solidFill>
                      <a:srgbClr val="00B050"/>
                    </a:solidFill>
                  </a:rPr>
                  <a:t>   </a:t>
                </a:r>
              </a:p>
              <a:p>
                <a:pPr marL="0" indent="0" eaLnBrk="1" hangingPunct="1">
                  <a:buFontTx/>
                  <a:buNone/>
                </a:pPr>
                <a:r>
                  <a:rPr lang="cs-CZ" sz="2400" b="1" u="sng" dirty="0" smtClean="0">
                    <a:solidFill>
                      <a:srgbClr val="00B050"/>
                    </a:solidFill>
                  </a:rPr>
                  <a:t> </a:t>
                </a:r>
              </a:p>
            </p:txBody>
          </p:sp>
        </mc:Choice>
        <mc:Fallback xmlns="">
          <p:sp>
            <p:nvSpPr>
              <p:cNvPr id="3075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1"/>
              </p:nvPr>
            </p:nvSpPr>
            <p:spPr>
              <a:xfrm>
                <a:off x="248519" y="404663"/>
                <a:ext cx="3819425" cy="6215211"/>
              </a:xfrm>
              <a:blipFill rotWithShape="1">
                <a:blip r:embed="rId3"/>
                <a:stretch>
                  <a:fillRect l="-2556" t="-6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8"/>
              <p:cNvSpPr txBox="1">
                <a:spLocks noChangeArrowheads="1"/>
              </p:cNvSpPr>
              <p:nvPr/>
            </p:nvSpPr>
            <p:spPr bwMode="auto">
              <a:xfrm>
                <a:off x="3131840" y="836712"/>
                <a:ext cx="4938339" cy="6430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5+8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 smtClean="0"/>
                  <a:t> 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/>
                  <a:t> 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−65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7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31840" y="836712"/>
                <a:ext cx="4938339" cy="643061"/>
              </a:xfrm>
              <a:prstGeom prst="rect">
                <a:avLst/>
              </a:prstGeom>
              <a:blipFill rotWithShape="1">
                <a:blip r:embed="rId4"/>
                <a:stretch>
                  <a:fillRect b="-4717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8"/>
              <p:cNvSpPr txBox="1">
                <a:spLocks noChangeArrowheads="1"/>
              </p:cNvSpPr>
              <p:nvPr/>
            </p:nvSpPr>
            <p:spPr bwMode="auto">
              <a:xfrm>
                <a:off x="3419872" y="3068960"/>
                <a:ext cx="5904656" cy="6423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dirty="0"/>
                          <m:t>−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−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400" dirty="0" smtClean="0"/>
                  <a:t> .(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2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)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−20−42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.( − 2</m:t>
                    </m:r>
                    <m:r>
                      <a:rPr lang="cs-CZ" sz="2400" i="1">
                        <a:latin typeface="Cambria Math"/>
                      </a:rPr>
                      <m:t>)</m:t>
                    </m:r>
                    <m:r>
                      <m:rPr>
                        <m:nor/>
                      </m:rPr>
                      <a:rPr lang="cs-CZ" sz="2400" b="0" i="0" smtClean="0">
                        <a:latin typeface="Cambria Math"/>
                      </a:rPr>
                      <m:t> </m:t>
                    </m:r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a:rPr lang="cs-CZ" sz="2400" b="1" i="1" dirty="0" smtClean="0"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𝟖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419872" y="3068960"/>
                <a:ext cx="5904656" cy="642355"/>
              </a:xfrm>
              <a:prstGeom prst="rect">
                <a:avLst/>
              </a:prstGeom>
              <a:blipFill rotWithShape="1">
                <a:blip r:embed="rId5"/>
                <a:stretch>
                  <a:fillRect b="-660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>
                <a:spLocks noChangeArrowheads="1"/>
              </p:cNvSpPr>
              <p:nvPr/>
            </p:nvSpPr>
            <p:spPr bwMode="auto">
              <a:xfrm>
                <a:off x="3565029" y="4077072"/>
                <a:ext cx="5886598" cy="6423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nor/>
                          </m:rPr>
                          <a:rPr lang="cs-CZ" sz="2400" dirty="0"/>
                          <m:t>−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+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10 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b="0" i="0" smtClean="0">
                            <a:latin typeface="Cambria Math"/>
                          </a:rPr>
                          <m:t> </m:t>
                        </m:r>
                      </m:e>
                    </m:d>
                    <m:r>
                      <a:rPr lang="cs-CZ" sz="2400" b="0" i="0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−55+4−8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r>
                      <m:rPr>
                        <m:nor/>
                      </m:rPr>
                      <a:rPr lang="cs-CZ" sz="2400" dirty="0"/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=</m:t>
                    </m:r>
                    <m:r>
                      <m:rPr>
                        <m:nor/>
                      </m:rPr>
                      <a:rPr lang="cs-CZ" sz="2400" b="0" i="0" dirty="0" smtClean="0"/>
                      <m:t> </m:t>
                    </m:r>
                    <m:r>
                      <m:rPr>
                        <m:nor/>
                      </m:rPr>
                      <a:rPr lang="cs-CZ" sz="2400" dirty="0" smtClean="0">
                        <a:solidFill>
                          <a:srgbClr val="FF0000"/>
                        </a:solidFill>
                      </a:rPr>
                      <m:t>−</m:t>
                    </m:r>
                    <m:r>
                      <a:rPr lang="cs-CZ" sz="24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565029" y="4077072"/>
                <a:ext cx="5886598" cy="642355"/>
              </a:xfrm>
              <a:prstGeom prst="rect">
                <a:avLst/>
              </a:prstGeom>
              <a:blipFill rotWithShape="1">
                <a:blip r:embed="rId6"/>
                <a:stretch>
                  <a:fillRect b="-7619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28"/>
              <p:cNvSpPr txBox="1">
                <a:spLocks noChangeArrowheads="1"/>
              </p:cNvSpPr>
              <p:nvPr/>
            </p:nvSpPr>
            <p:spPr bwMode="auto">
              <a:xfrm>
                <a:off x="2771800" y="1988837"/>
                <a:ext cx="6480720" cy="6423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-</a:t>
                </a:r>
                <a14:m>
                  <m:oMath xmlns:m="http://schemas.openxmlformats.org/officeDocument/2006/math">
                    <m:r>
                      <a:rPr lang="cs-CZ" sz="2400" dirty="0"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 dirty="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−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e>
                    </m:d>
                    <m:r>
                      <a:rPr lang="cs-CZ" sz="2400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−11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/>
                  <a:t> -</a:t>
                </a:r>
                <a14:m>
                  <m:oMath xmlns:m="http://schemas.openxmlformats.org/officeDocument/2006/math">
                    <m:r>
                      <a:rPr lang="cs-CZ" sz="2400" dirty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6−2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−55−8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-3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771800" y="1988837"/>
                <a:ext cx="6480720" cy="642355"/>
              </a:xfrm>
              <a:prstGeom prst="rect">
                <a:avLst/>
              </a:prstGeom>
              <a:blipFill rotWithShape="1">
                <a:blip r:embed="rId7"/>
                <a:stretch>
                  <a:fillRect b="-660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28"/>
              <p:cNvSpPr txBox="1">
                <a:spLocks noChangeArrowheads="1"/>
              </p:cNvSpPr>
              <p:nvPr/>
            </p:nvSpPr>
            <p:spPr bwMode="auto">
              <a:xfrm>
                <a:off x="3131840" y="5238700"/>
                <a:ext cx="6480720" cy="64235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−8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 .</a:t>
                </a:r>
                <a14:m>
                  <m:oMath xmlns:m="http://schemas.openxmlformats.org/officeDocument/2006/math">
                    <m:r>
                      <a:rPr lang="cs-CZ" sz="2400" dirty="0"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 dirty="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−</m:t>
                        </m: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e>
                    </m:d>
                    <m:r>
                      <a:rPr lang="cs-CZ" sz="2400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.</a:t>
                </a:r>
                <a14:m>
                  <m:oMath xmlns:m="http://schemas.openxmlformats.org/officeDocument/2006/math">
                    <m:r>
                      <a:rPr lang="cs-CZ" sz="2400" dirty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6−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m:rPr>
                        <m:nor/>
                      </m:rPr>
                      <a:rPr lang="cs-CZ" sz="2400" dirty="0"/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131840" y="5238700"/>
                <a:ext cx="6480720" cy="642355"/>
              </a:xfrm>
              <a:prstGeom prst="rect">
                <a:avLst/>
              </a:prstGeom>
              <a:blipFill rotWithShape="1">
                <a:blip r:embed="rId8"/>
                <a:stretch>
                  <a:fillRect b="-6604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25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</a:t>
            </a:r>
            <a:r>
              <a:rPr lang="cs-CZ" sz="2000"/>
              <a:t>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21506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blipFill rotWithShape="1">
          <a:blip xmlns:r="http://schemas.openxmlformats.org/officeDocument/2006/relationships" r:embed="rId1"/>
          <a:stretch>
            <a:fillRect l="-1076" b="-3774"/>
          </a:stretch>
        </a:blipFill>
        <a:ln>
          <a:noFill/>
        </a:ln>
        <a:extLst>
          <a:ext uri="{91240B29-F687-4F45-9708-019B960494DF}">
            <a14:hiddenLine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a:spPr>
      <a:bodyPr/>
      <a:lstStyle>
        <a:defPPr>
          <a:defRPr>
            <a:noFill/>
          </a:defRPr>
        </a:defPPr>
      </a:lstStyle>
    </a:tx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1694</TotalTime>
  <Words>1090</Words>
  <Application>Microsoft Office PowerPoint</Application>
  <PresentationFormat>Předvádění na obrazovce (4:3)</PresentationFormat>
  <Paragraphs>75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RACIONÁLNÍ ČÍSLA 10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Notebook4</cp:lastModifiedBy>
  <cp:revision>166</cp:revision>
  <dcterms:created xsi:type="dcterms:W3CDTF">2011-04-20T17:56:56Z</dcterms:created>
  <dcterms:modified xsi:type="dcterms:W3CDTF">2012-12-23T20:11:59Z</dcterms:modified>
</cp:coreProperties>
</file>