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76" r:id="rId4"/>
    <p:sldId id="315" r:id="rId5"/>
    <p:sldId id="295" r:id="rId6"/>
    <p:sldId id="316" r:id="rId7"/>
    <p:sldId id="318" r:id="rId8"/>
    <p:sldId id="319" r:id="rId9"/>
    <p:sldId id="308" r:id="rId10"/>
    <p:sldId id="320" r:id="rId11"/>
    <p:sldId id="309" r:id="rId12"/>
    <p:sldId id="311" r:id="rId13"/>
    <p:sldId id="321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FF709"/>
    <a:srgbClr val="D60093"/>
    <a:srgbClr val="CC0099"/>
    <a:srgbClr val="66FF33"/>
    <a:srgbClr val="D2A000"/>
    <a:srgbClr val="FBD033"/>
    <a:srgbClr val="F2DC3C"/>
    <a:srgbClr val="E9ED41"/>
    <a:srgbClr val="FAF64C"/>
    <a:srgbClr val="F3F30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261" autoAdjust="0"/>
  </p:normalViewPr>
  <p:slideViewPr>
    <p:cSldViewPr>
      <p:cViewPr>
        <p:scale>
          <a:sx n="81" d="100"/>
          <a:sy n="81" d="100"/>
        </p:scale>
        <p:origin x="-834" y="-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VY_32_INOVACE_ZEMĚ_V_PŘÍMÉM_PŘENOSU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příroda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VY_32_INOVACE_ZEMĚ_V_PŘÍMÉM_PŘENOSU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2097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e/%C3%9Apick%C3%A1_hv%C4%9Bzd%C3%A1rn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FS00mPAU6-Y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11283133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736435" y="1628800"/>
            <a:ext cx="7651989" cy="489654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představuje možnosti získávání informací o vesmíru</a:t>
            </a:r>
          </a:p>
          <a:p>
            <a:pPr algn="just"/>
            <a:r>
              <a:rPr lang="cs-CZ" dirty="0" smtClean="0"/>
              <a:t>Je určen pro žáky 5. ročníku.</a:t>
            </a:r>
          </a:p>
          <a:p>
            <a:pPr algn="just"/>
            <a:r>
              <a:rPr lang="cs-CZ" dirty="0" smtClean="0"/>
              <a:t>Časová dotace – 20 minut.</a:t>
            </a:r>
          </a:p>
          <a:p>
            <a:pPr algn="just"/>
            <a:r>
              <a:rPr lang="cs-CZ" dirty="0" smtClean="0"/>
              <a:t>Snímek 4 je úvodním opakováním osvojeného učiva o vesmíru (křížovka), kliknutím do daného řádku se zobrazí správná odpověď, při posledním zobrazeném slovu se prolne otázka, vyzývající k vysvětlení tajenky, při kliknutí na otázku se prolne pro kontrolu odpověď</a:t>
            </a:r>
          </a:p>
          <a:p>
            <a:pPr algn="just"/>
            <a:r>
              <a:rPr lang="cs-CZ" dirty="0" smtClean="0"/>
              <a:t>Snímky 5 – 9 jsou výkladové, představují hvězdárny a planetária s popisem jejich činností</a:t>
            </a:r>
          </a:p>
          <a:p>
            <a:pPr algn="just"/>
            <a:r>
              <a:rPr lang="cs-CZ" dirty="0" smtClean="0"/>
              <a:t>Na snímku 5 a 8 je vložen doplňkový úkol, kliknutím na ikonu otazníku se objeví otázka, kliknutím do otázky pak správná odpověď</a:t>
            </a:r>
          </a:p>
          <a:p>
            <a:pPr algn="just"/>
            <a:r>
              <a:rPr lang="cs-CZ" dirty="0" smtClean="0"/>
              <a:t>Na snímku 9 je vložen hypertextový odkaz na krátký film(vesmírná loď) na internetu.</a:t>
            </a:r>
          </a:p>
          <a:p>
            <a:pPr algn="just"/>
            <a:r>
              <a:rPr lang="cs-CZ" dirty="0" smtClean="0"/>
              <a:t>Snímek 10 shrnuje nové učivo</a:t>
            </a:r>
          </a:p>
          <a:p>
            <a:pPr algn="just"/>
            <a:r>
              <a:rPr lang="cs-CZ" dirty="0" err="1" smtClean="0"/>
              <a:t>Slide</a:t>
            </a:r>
            <a:r>
              <a:rPr lang="cs-CZ" dirty="0" smtClean="0"/>
              <a:t> 11, 12 - součástí materiálu je </a:t>
            </a:r>
            <a:r>
              <a:rPr lang="cs-CZ" dirty="0" err="1" smtClean="0"/>
              <a:t>minitest</a:t>
            </a:r>
            <a:r>
              <a:rPr lang="cs-CZ" dirty="0" smtClean="0"/>
              <a:t> (výběr ze dvou možností) pro ověření pochopení učiva, kliknutím na obláček s otázkou se objeví možné odpovědi, při kliku na správnou se postupně odkrývá obrázek (Sputnik a pes Lajka), kliknutím na něj se pak dočtou informace o prvním živém tvoru ve vesmíru (možno využít pro další práci – čtení s porozuměním apod.)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/>
              <a:t>obsahuje </a:t>
            </a:r>
            <a:r>
              <a:rPr lang="cs-CZ" dirty="0" smtClean="0"/>
              <a:t>14 </a:t>
            </a:r>
            <a:r>
              <a:rPr lang="cs-CZ" dirty="0"/>
              <a:t>stran a je určen k inovativní výuce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29600" cy="1252728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ZEMĚ V PŘÍMÉM PŘENOSU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716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21098865"/>
              </p:ext>
            </p:extLst>
          </p:nvPr>
        </p:nvGraphicFramePr>
        <p:xfrm>
          <a:off x="1787860" y="1296876"/>
          <a:ext cx="5568280" cy="426424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56828"/>
                <a:gridCol w="556828"/>
                <a:gridCol w="556828"/>
                <a:gridCol w="556828"/>
                <a:gridCol w="556828"/>
                <a:gridCol w="556828"/>
                <a:gridCol w="556828"/>
                <a:gridCol w="556828"/>
                <a:gridCol w="556828"/>
                <a:gridCol w="556828"/>
              </a:tblGrid>
              <a:tr h="533031"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33031">
                <a:tc gridSpan="2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3303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3303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3303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3031">
                <a:tc gridSpan="2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3031"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33031">
                <a:tc gridSpan="4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grpSp>
        <p:nvGrpSpPr>
          <p:cNvPr id="46" name="Skupina 45"/>
          <p:cNvGrpSpPr/>
          <p:nvPr/>
        </p:nvGrpSpPr>
        <p:grpSpPr>
          <a:xfrm>
            <a:off x="3491880" y="1383614"/>
            <a:ext cx="2113384" cy="360040"/>
            <a:chOff x="3491880" y="1383614"/>
            <a:chExt cx="2113384" cy="360040"/>
          </a:xfrm>
        </p:grpSpPr>
        <p:sp>
          <p:nvSpPr>
            <p:cNvPr id="4" name="Mrak 3"/>
            <p:cNvSpPr/>
            <p:nvPr/>
          </p:nvSpPr>
          <p:spPr>
            <a:xfrm>
              <a:off x="3491880" y="138361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Mrak 4"/>
            <p:cNvSpPr/>
            <p:nvPr/>
          </p:nvSpPr>
          <p:spPr>
            <a:xfrm>
              <a:off x="4067944" y="138361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rak 5"/>
            <p:cNvSpPr/>
            <p:nvPr/>
          </p:nvSpPr>
          <p:spPr>
            <a:xfrm>
              <a:off x="4572000" y="138361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Mrak 6"/>
            <p:cNvSpPr/>
            <p:nvPr/>
          </p:nvSpPr>
          <p:spPr>
            <a:xfrm>
              <a:off x="5148064" y="138361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4067944" y="5085184"/>
            <a:ext cx="3218656" cy="360040"/>
            <a:chOff x="4067944" y="5085184"/>
            <a:chExt cx="3218656" cy="360040"/>
          </a:xfrm>
        </p:grpSpPr>
        <p:sp>
          <p:nvSpPr>
            <p:cNvPr id="28" name="Mrak 27"/>
            <p:cNvSpPr/>
            <p:nvPr/>
          </p:nvSpPr>
          <p:spPr>
            <a:xfrm>
              <a:off x="4067944" y="508518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Mrak 28"/>
            <p:cNvSpPr/>
            <p:nvPr/>
          </p:nvSpPr>
          <p:spPr>
            <a:xfrm>
              <a:off x="4677544" y="508518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Mrak 29"/>
            <p:cNvSpPr/>
            <p:nvPr/>
          </p:nvSpPr>
          <p:spPr>
            <a:xfrm>
              <a:off x="5194920" y="508518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Mrak 30"/>
            <p:cNvSpPr/>
            <p:nvPr/>
          </p:nvSpPr>
          <p:spPr>
            <a:xfrm>
              <a:off x="5724128" y="508518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Mrak 31"/>
            <p:cNvSpPr/>
            <p:nvPr/>
          </p:nvSpPr>
          <p:spPr>
            <a:xfrm>
              <a:off x="6300192" y="508518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Mrak 32"/>
            <p:cNvSpPr/>
            <p:nvPr/>
          </p:nvSpPr>
          <p:spPr>
            <a:xfrm>
              <a:off x="6829400" y="508518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1835696" y="2996952"/>
            <a:ext cx="3218656" cy="360040"/>
            <a:chOff x="1835696" y="2996952"/>
            <a:chExt cx="3218656" cy="360040"/>
          </a:xfrm>
        </p:grpSpPr>
        <p:sp>
          <p:nvSpPr>
            <p:cNvPr id="16" name="Mrak 15"/>
            <p:cNvSpPr/>
            <p:nvPr/>
          </p:nvSpPr>
          <p:spPr>
            <a:xfrm>
              <a:off x="1835696" y="299695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Mrak 16"/>
            <p:cNvSpPr/>
            <p:nvPr/>
          </p:nvSpPr>
          <p:spPr>
            <a:xfrm>
              <a:off x="2445296" y="299695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Mrak 17"/>
            <p:cNvSpPr/>
            <p:nvPr/>
          </p:nvSpPr>
          <p:spPr>
            <a:xfrm>
              <a:off x="2962672" y="299695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Mrak 18"/>
            <p:cNvSpPr/>
            <p:nvPr/>
          </p:nvSpPr>
          <p:spPr>
            <a:xfrm>
              <a:off x="3491880" y="299695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Mrak 33"/>
            <p:cNvSpPr/>
            <p:nvPr/>
          </p:nvSpPr>
          <p:spPr>
            <a:xfrm>
              <a:off x="4067944" y="299695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Mrak 34"/>
            <p:cNvSpPr/>
            <p:nvPr/>
          </p:nvSpPr>
          <p:spPr>
            <a:xfrm>
              <a:off x="4597152" y="299695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2915816" y="4077072"/>
            <a:ext cx="3218656" cy="360040"/>
            <a:chOff x="2915816" y="4077072"/>
            <a:chExt cx="3218656" cy="360040"/>
          </a:xfrm>
        </p:grpSpPr>
        <p:sp>
          <p:nvSpPr>
            <p:cNvPr id="24" name="Mrak 23"/>
            <p:cNvSpPr/>
            <p:nvPr/>
          </p:nvSpPr>
          <p:spPr>
            <a:xfrm>
              <a:off x="2915816" y="407707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Mrak 24"/>
            <p:cNvSpPr/>
            <p:nvPr/>
          </p:nvSpPr>
          <p:spPr>
            <a:xfrm>
              <a:off x="3525416" y="407707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Mrak 25"/>
            <p:cNvSpPr/>
            <p:nvPr/>
          </p:nvSpPr>
          <p:spPr>
            <a:xfrm>
              <a:off x="4042792" y="407707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Mrak 26"/>
            <p:cNvSpPr/>
            <p:nvPr/>
          </p:nvSpPr>
          <p:spPr>
            <a:xfrm>
              <a:off x="4572000" y="407707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Mrak 35"/>
            <p:cNvSpPr/>
            <p:nvPr/>
          </p:nvSpPr>
          <p:spPr>
            <a:xfrm>
              <a:off x="5148064" y="407707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Mrak 36"/>
            <p:cNvSpPr/>
            <p:nvPr/>
          </p:nvSpPr>
          <p:spPr>
            <a:xfrm>
              <a:off x="5677272" y="407707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1835696" y="2420888"/>
            <a:ext cx="3816424" cy="360040"/>
            <a:chOff x="1835696" y="2420888"/>
            <a:chExt cx="3816424" cy="360040"/>
          </a:xfrm>
        </p:grpSpPr>
        <p:sp>
          <p:nvSpPr>
            <p:cNvPr id="12" name="Mrak 11"/>
            <p:cNvSpPr/>
            <p:nvPr/>
          </p:nvSpPr>
          <p:spPr>
            <a:xfrm>
              <a:off x="1835696" y="242088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Mrak 12"/>
            <p:cNvSpPr/>
            <p:nvPr/>
          </p:nvSpPr>
          <p:spPr>
            <a:xfrm>
              <a:off x="2445296" y="242088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Mrak 13"/>
            <p:cNvSpPr/>
            <p:nvPr/>
          </p:nvSpPr>
          <p:spPr>
            <a:xfrm>
              <a:off x="2962672" y="242088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Mrak 14"/>
            <p:cNvSpPr/>
            <p:nvPr/>
          </p:nvSpPr>
          <p:spPr>
            <a:xfrm>
              <a:off x="3491880" y="242088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Mrak 37"/>
            <p:cNvSpPr/>
            <p:nvPr/>
          </p:nvSpPr>
          <p:spPr>
            <a:xfrm>
              <a:off x="4067944" y="242088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Mrak 38"/>
            <p:cNvSpPr/>
            <p:nvPr/>
          </p:nvSpPr>
          <p:spPr>
            <a:xfrm>
              <a:off x="4597152" y="242088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Mrak 39"/>
            <p:cNvSpPr/>
            <p:nvPr/>
          </p:nvSpPr>
          <p:spPr>
            <a:xfrm>
              <a:off x="5194920" y="242088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2970203" y="1896054"/>
            <a:ext cx="2635061" cy="380818"/>
            <a:chOff x="2970203" y="1896054"/>
            <a:chExt cx="2635061" cy="380818"/>
          </a:xfrm>
        </p:grpSpPr>
        <p:sp>
          <p:nvSpPr>
            <p:cNvPr id="8" name="Mrak 7"/>
            <p:cNvSpPr/>
            <p:nvPr/>
          </p:nvSpPr>
          <p:spPr>
            <a:xfrm>
              <a:off x="2970203" y="189605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rak 8"/>
            <p:cNvSpPr/>
            <p:nvPr/>
          </p:nvSpPr>
          <p:spPr>
            <a:xfrm>
              <a:off x="3491880" y="189605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rak 9"/>
            <p:cNvSpPr/>
            <p:nvPr/>
          </p:nvSpPr>
          <p:spPr>
            <a:xfrm>
              <a:off x="4067944" y="189605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rak 10"/>
            <p:cNvSpPr/>
            <p:nvPr/>
          </p:nvSpPr>
          <p:spPr>
            <a:xfrm>
              <a:off x="4626387" y="1896054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Mrak 40"/>
            <p:cNvSpPr/>
            <p:nvPr/>
          </p:nvSpPr>
          <p:spPr>
            <a:xfrm>
              <a:off x="5148064" y="1916832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1835696" y="3501008"/>
            <a:ext cx="2689448" cy="360040"/>
            <a:chOff x="1835696" y="3501008"/>
            <a:chExt cx="2689448" cy="360040"/>
          </a:xfrm>
        </p:grpSpPr>
        <p:sp>
          <p:nvSpPr>
            <p:cNvPr id="20" name="Mrak 19"/>
            <p:cNvSpPr/>
            <p:nvPr/>
          </p:nvSpPr>
          <p:spPr>
            <a:xfrm>
              <a:off x="1835696" y="350100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Mrak 20"/>
            <p:cNvSpPr/>
            <p:nvPr/>
          </p:nvSpPr>
          <p:spPr>
            <a:xfrm>
              <a:off x="2445296" y="350100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Mrak 21"/>
            <p:cNvSpPr/>
            <p:nvPr/>
          </p:nvSpPr>
          <p:spPr>
            <a:xfrm>
              <a:off x="2962672" y="350100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>
              <a:off x="3491880" y="350100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Mrak 41"/>
            <p:cNvSpPr/>
            <p:nvPr/>
          </p:nvSpPr>
          <p:spPr>
            <a:xfrm>
              <a:off x="4067944" y="350100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513584" y="4581128"/>
            <a:ext cx="1562472" cy="360040"/>
            <a:chOff x="3513584" y="4581128"/>
            <a:chExt cx="1562472" cy="360040"/>
          </a:xfrm>
        </p:grpSpPr>
        <p:sp>
          <p:nvSpPr>
            <p:cNvPr id="43" name="Mrak 42"/>
            <p:cNvSpPr/>
            <p:nvPr/>
          </p:nvSpPr>
          <p:spPr>
            <a:xfrm>
              <a:off x="3513584" y="458112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Mrak 43"/>
            <p:cNvSpPr/>
            <p:nvPr/>
          </p:nvSpPr>
          <p:spPr>
            <a:xfrm>
              <a:off x="4042792" y="458112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Mrak 44"/>
            <p:cNvSpPr/>
            <p:nvPr/>
          </p:nvSpPr>
          <p:spPr>
            <a:xfrm>
              <a:off x="4618856" y="4581128"/>
              <a:ext cx="457200" cy="360040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4" name="TextovéPole 53"/>
          <p:cNvSpPr txBox="1"/>
          <p:nvPr/>
        </p:nvSpPr>
        <p:spPr>
          <a:xfrm>
            <a:off x="2970203" y="1281989"/>
            <a:ext cx="369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1.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259632" y="3429000"/>
            <a:ext cx="412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5.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259632" y="2924944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4.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387523" y="4026259"/>
            <a:ext cx="431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6.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006766" y="4530315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7.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525416" y="5094114"/>
            <a:ext cx="431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8.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381063" y="1845241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2.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243154" y="2366737"/>
            <a:ext cx="410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3.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908711" y="591071"/>
            <a:ext cx="53751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Na úvod velmi rychlé opakování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sym typeface="Wingdings" pitchFamily="2" charset="2"/>
              </a:rPr>
              <a:t>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23527" y="1331476"/>
            <a:ext cx="2867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čtvrtá planeta od Slunce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796136" y="19075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2.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přirozená družice Země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796136" y="2420888"/>
            <a:ext cx="2050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3.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největší planeta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292080" y="298766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4.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planeta s velkým prstencem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800600" y="3491716"/>
            <a:ext cx="38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5.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kdysi 9. planeta sluneční soustavy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43136" y="4067780"/>
            <a:ext cx="2312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6.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Jitřenka, Večernice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436096" y="457183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7.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jedna z fází Měsíce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802432" y="5140280"/>
            <a:ext cx="2761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8.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planeta nejbližší Slunci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112306" y="5823970"/>
            <a:ext cx="2970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Víš, kdo je astronaut?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473508" y="5805264"/>
            <a:ext cx="85571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Astronom je člověk, zabývající se studiem a výzkumem vesmíru.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60289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8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61" grpId="0"/>
      <p:bldP spid="61" grpId="1"/>
      <p:bldP spid="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Hvězdárny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213285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specializovaná pracoviště s výkonnými dalekohledy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285293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astronomové z nich pozorují vesmír, hledají informace o jeho vzniku a o vesmírných tělesech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73325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Víš, co jsou meteority?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4653136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Menší kosmická tělesa. Při průletu atmosférou se většinou roztaví a vypaří. 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Doprovází-li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je světelný jev, mluvíme o meteoru.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95536" y="3711022"/>
            <a:ext cx="8136904" cy="830997"/>
            <a:chOff x="395536" y="3711022"/>
            <a:chExt cx="8136904" cy="830997"/>
          </a:xfrm>
        </p:grpSpPr>
        <p:sp>
          <p:nvSpPr>
            <p:cNvPr id="2" name="Tlačítko akce: Nápověda 1">
              <a:hlinkClick r:id="" action="ppaction://noaction" highlightClick="1"/>
            </p:cNvPr>
            <p:cNvSpPr/>
            <p:nvPr/>
          </p:nvSpPr>
          <p:spPr>
            <a:xfrm>
              <a:off x="7621088" y="3968760"/>
              <a:ext cx="432048" cy="548680"/>
            </a:xfrm>
            <a:prstGeom prst="actionButtonHelp">
              <a:avLst/>
            </a:prstGeom>
            <a:effectLst>
              <a:softEdge rad="12700"/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95536" y="3711022"/>
              <a:ext cx="813690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Arial" pitchFamily="34" charset="0"/>
                <a:buChar char="•"/>
              </a:pPr>
              <a:r>
                <a:rPr lang="cs-CZ" sz="2400" dirty="0">
                  <a:solidFill>
                    <a:schemeClr val="accent2">
                      <a:lumMod val="75000"/>
                    </a:schemeClr>
                  </a:solidFill>
                </a:rPr>
                <a:t>zjištěné informace  mohou varovat před nebezpečím (meteority..)</a:t>
              </a:r>
              <a:endParaRPr lang="cs-CZ" sz="2400" b="1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360643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2" grpId="0"/>
      <p:bldP spid="12" grpId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1026" name="Picture 2" descr="File:Ondřejov hvězd Z kop od náhr DSCN05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550" y="1457574"/>
            <a:ext cx="3690410" cy="492054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Ondřejov 65cm Telescop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6998" y="3917847"/>
            <a:ext cx="3201426" cy="2397067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20688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Hvězdárna Ondřejov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– sídlo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Astronomický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ústavu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Akademie věd České republiky</a:t>
            </a:r>
          </a:p>
        </p:txBody>
      </p:sp>
      <p:pic>
        <p:nvPicPr>
          <p:cNvPr id="1030" name="Picture 6" descr="File:Sun Watch, Ondřejov Astronomica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1808" y="1394843"/>
            <a:ext cx="3183187" cy="252300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71326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620688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Nejbližší hvězdárny v našem okolí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– Úpice, Hradec Králové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File:Úpická hvězdár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3006"/>
            <a:ext cx="4301292" cy="241947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1560" y="3682483"/>
            <a:ext cx="38229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Úpice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– zejména pozorování Slunce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2" name="Picture 4" descr="https://lh6.googleusercontent.com/-bcrpYeCfHoA/T8Uy6xIVERI/AAAAAAAADNE/_xnslqtl5NI/s640/P133091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9082" y="1271355"/>
            <a:ext cx="3214837" cy="241112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lh4.googleusercontent.com/-hjzCit6kuR4/T8UxQsu0srI/AAAAAAAADGs/0jAThzj16f4/s512/P1330844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1238"/>
          <a:stretch/>
        </p:blipFill>
        <p:spPr bwMode="auto">
          <a:xfrm>
            <a:off x="6359299" y="4075241"/>
            <a:ext cx="2064620" cy="244346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411760" y="5085184"/>
            <a:ext cx="3822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Hradec Králové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– hvězdárna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04445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Planetárium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1700808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naučná instituce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242088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vybaveno přístroji k promítání na umělou nebeskou oblohu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7926" y="4540477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Víš, kde je naše nejbližší planetárium?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4725144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Nám nejbližší planetárium je v Hradci Králové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95536" y="3278974"/>
            <a:ext cx="8136904" cy="806418"/>
            <a:chOff x="395536" y="3711022"/>
            <a:chExt cx="8136904" cy="806418"/>
          </a:xfrm>
        </p:grpSpPr>
        <p:sp>
          <p:nvSpPr>
            <p:cNvPr id="2" name="Tlačítko akce: Nápověda 1">
              <a:hlinkClick r:id="" action="ppaction://noaction" highlightClick="1"/>
            </p:cNvPr>
            <p:cNvSpPr/>
            <p:nvPr/>
          </p:nvSpPr>
          <p:spPr>
            <a:xfrm>
              <a:off x="7621088" y="3968760"/>
              <a:ext cx="432048" cy="548680"/>
            </a:xfrm>
            <a:prstGeom prst="actionButtonHelp">
              <a:avLst/>
            </a:prstGeom>
            <a:effectLst>
              <a:softEdge rad="12700"/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95536" y="3711022"/>
              <a:ext cx="81369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Arial" pitchFamily="34" charset="0"/>
                <a:buChar char="•"/>
              </a:pPr>
              <a:r>
                <a:rPr lang="cs-CZ" sz="2400" dirty="0">
                  <a:solidFill>
                    <a:schemeClr val="accent2">
                      <a:lumMod val="75000"/>
                    </a:schemeClr>
                  </a:solidFill>
                </a:rPr>
                <a:t>l</a:t>
              </a:r>
              <a:r>
                <a:rPr lang="cs-CZ" sz="2400" dirty="0" smtClean="0">
                  <a:solidFill>
                    <a:schemeClr val="accent2">
                      <a:lumMod val="75000"/>
                    </a:schemeClr>
                  </a:solidFill>
                </a:rPr>
                <a:t>ze promítat hvězdy,  souhvězdí,  děje na planetách,  Slunci</a:t>
              </a:r>
              <a:endParaRPr lang="cs-CZ" sz="2400" b="1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pic>
        <p:nvPicPr>
          <p:cNvPr id="3074" name="Picture 2" descr="https://lh4.googleusercontent.com/--iD5DDxqYfw/T8UxOsBkixI/AAAAAAAADGk/hO0Lv5SoOZk/s640/P13308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6682" y="3811052"/>
            <a:ext cx="3858430" cy="289382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1676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6" presetClass="entr" presetSubtype="3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2" grpId="0"/>
      <p:bldP spid="12" grpId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ještě lze získávat informace o vesmíru?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6292" y="2127046"/>
            <a:ext cx="8554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umělé družice (obíhají kolem Země, vědcům posílají informace – o počasí, o znečištění vzduchu, umožňují telefonní spojení, televizní přenosy atd.)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6292" y="3615407"/>
            <a:ext cx="8554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lety kosmických lodí( 1.člověk – Jurij Gagarin(1961), náš Vladimír Remek(1978)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4531" y="4839543"/>
            <a:ext cx="8554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pobyty na mezinárodních vesmírných stanicích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lačítko akce: Video 6">
            <a:hlinkClick r:id="rId2" highlightClick="1"/>
          </p:cNvPr>
          <p:cNvSpPr/>
          <p:nvPr/>
        </p:nvSpPr>
        <p:spPr>
          <a:xfrm>
            <a:off x="683568" y="5661248"/>
            <a:ext cx="754384" cy="521208"/>
          </a:xfrm>
          <a:prstGeom prst="actionButtonMovi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75765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je důležité?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6292" y="2127046"/>
            <a:ext cx="8554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informace o vesmírných tělesech získávají vědci na specializovaných pracovištích - hvězdárnách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6292" y="3390091"/>
            <a:ext cx="8554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ři zkoumání vesmíru nám pomáhají umělé družice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6292" y="4398203"/>
            <a:ext cx="8554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důležité pro poznávání vesmíru jsou i lety kosmických lodí a výzkumy vědců ve vesmírné stanici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90743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4808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Zkus si ověřit, co znáš o výzkumu vesmíru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828836"/>
            <a:ext cx="8554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 následujícím snímku klikni na obláček s otázkou. Objeví se ti dvě možné odpovědi. Kliknutím na správné odpovědi, se ti postupně bude objevovat utajený obrázek…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98826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834116" y="896565"/>
            <a:ext cx="5544090" cy="4871824"/>
            <a:chOff x="2001707" y="664897"/>
            <a:chExt cx="5544090" cy="4871824"/>
          </a:xfrm>
        </p:grpSpPr>
        <p:grpSp>
          <p:nvGrpSpPr>
            <p:cNvPr id="37" name="Skupina 36"/>
            <p:cNvGrpSpPr/>
            <p:nvPr/>
          </p:nvGrpSpPr>
          <p:grpSpPr>
            <a:xfrm>
              <a:off x="2001707" y="664897"/>
              <a:ext cx="5544090" cy="4871824"/>
              <a:chOff x="0" y="0"/>
              <a:chExt cx="4007664" cy="3101009"/>
            </a:xfrm>
          </p:grpSpPr>
          <p:pic>
            <p:nvPicPr>
              <p:cNvPr id="38" name="Obrázek 37" descr="http://upload.wikimedia.org/wikipedia/commons/thumb/3/3c/%D0%A1%D0%B8%D0%B3%D0%B0%D1%80%D0%B5%D1%82%D1%8B_%D0%9B%D0%B0%D0%B9%D0%BA%D0%B0.jpg/220px-%D0%A1%D0%B8%D0%B3%D0%B0%D1%80%D0%B5%D1%82%D1%8B_%D0%9B%D0%B0%D0%B9%D0%BA%D0%B0.jpg"/>
              <p:cNvPicPr>
                <a:picLocks noChangeAspect="1"/>
              </p:cNvPicPr>
              <p:nvPr/>
            </p:nvPicPr>
            <p:blipFill rotWithShape="1"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b="27823"/>
              <a:stretch/>
            </p:blipFill>
            <p:spPr bwMode="auto">
              <a:xfrm>
                <a:off x="1908520" y="437322"/>
                <a:ext cx="2099144" cy="2226365"/>
              </a:xfrm>
              <a:prstGeom prst="rect">
                <a:avLst/>
              </a:prstGeom>
              <a:noFill/>
              <a:ln>
                <a:noFill/>
              </a:ln>
              <a:extLst>
                <a:ext uri="{53640926-AAD7-44D8-BBD7-CCE9431645EC}">
                  <a14:shadowObscured xmlns:a14="http://schemas.microsoft.com/office/drawing/2010/main" xmlns=""/>
                </a:ext>
              </a:extLst>
            </p:spPr>
          </p:pic>
          <p:pic>
            <p:nvPicPr>
              <p:cNvPr id="56" name="Obrázek 55" descr="File:Sputnik2 vsm.jpg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0" y="0"/>
                <a:ext cx="1892411" cy="310100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4" name="TextovéPole 3"/>
            <p:cNvSpPr txBox="1"/>
            <p:nvPr/>
          </p:nvSpPr>
          <p:spPr>
            <a:xfrm>
              <a:off x="4641900" y="1276998"/>
              <a:ext cx="26573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Víš, co (kdo) je na obrázku? Klikni…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26" name="Mrak 25"/>
          <p:cNvSpPr/>
          <p:nvPr/>
        </p:nvSpPr>
        <p:spPr>
          <a:xfrm>
            <a:off x="82430" y="3790781"/>
            <a:ext cx="3963835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Co vynesou rakety na oběžnou dráhu?</a:t>
            </a:r>
            <a:endParaRPr lang="cs-CZ" dirty="0"/>
          </a:p>
        </p:txBody>
      </p:sp>
      <p:sp>
        <p:nvSpPr>
          <p:cNvPr id="27" name="Mrak 26"/>
          <p:cNvSpPr/>
          <p:nvPr/>
        </p:nvSpPr>
        <p:spPr>
          <a:xfrm>
            <a:off x="2913708" y="3954502"/>
            <a:ext cx="3456384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kterém roce přistáli poprvé lidé na Měsíci?</a:t>
            </a:r>
            <a:endParaRPr lang="cs-CZ" dirty="0"/>
          </a:p>
        </p:txBody>
      </p:sp>
      <p:sp>
        <p:nvSpPr>
          <p:cNvPr id="28" name="Mrak 27"/>
          <p:cNvSpPr/>
          <p:nvPr/>
        </p:nvSpPr>
        <p:spPr>
          <a:xfrm>
            <a:off x="5666879" y="3975447"/>
            <a:ext cx="3477121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Jak se jinak říká vesmíru?</a:t>
            </a:r>
            <a:endParaRPr lang="cs-CZ" dirty="0"/>
          </a:p>
        </p:txBody>
      </p:sp>
      <p:sp>
        <p:nvSpPr>
          <p:cNvPr id="30" name="Mrak 29"/>
          <p:cNvSpPr/>
          <p:nvPr/>
        </p:nvSpPr>
        <p:spPr>
          <a:xfrm>
            <a:off x="5113" y="2059885"/>
            <a:ext cx="3574861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Kdy  byl náš kosmonaut ve vesmíru</a:t>
            </a:r>
            <a:endParaRPr lang="cs-CZ" dirty="0"/>
          </a:p>
        </p:txBody>
      </p:sp>
      <p:sp>
        <p:nvSpPr>
          <p:cNvPr id="31" name="Mrak 30"/>
          <p:cNvSpPr/>
          <p:nvPr/>
        </p:nvSpPr>
        <p:spPr>
          <a:xfrm>
            <a:off x="2485020" y="2144001"/>
            <a:ext cx="3953493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Náš jediný kosmonaut</a:t>
            </a:r>
            <a:endParaRPr lang="cs-CZ" dirty="0"/>
          </a:p>
        </p:txBody>
      </p:sp>
      <p:sp>
        <p:nvSpPr>
          <p:cNvPr id="34" name="Mrak 33"/>
          <p:cNvSpPr/>
          <p:nvPr/>
        </p:nvSpPr>
        <p:spPr>
          <a:xfrm>
            <a:off x="0" y="197859"/>
            <a:ext cx="3659630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člověk ve vesmíru</a:t>
            </a:r>
            <a:endParaRPr lang="cs-CZ" dirty="0"/>
          </a:p>
        </p:txBody>
      </p:sp>
      <p:sp>
        <p:nvSpPr>
          <p:cNvPr id="35" name="Mrak 34"/>
          <p:cNvSpPr/>
          <p:nvPr/>
        </p:nvSpPr>
        <p:spPr>
          <a:xfrm>
            <a:off x="2518901" y="186319"/>
            <a:ext cx="3736164" cy="2600724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 se nazývají  zařízení pro získávání informací o vesmíru?</a:t>
            </a:r>
            <a:endParaRPr lang="cs-CZ" dirty="0"/>
          </a:p>
        </p:txBody>
      </p:sp>
      <p:sp>
        <p:nvSpPr>
          <p:cNvPr id="36" name="Mrak 35"/>
          <p:cNvSpPr/>
          <p:nvPr/>
        </p:nvSpPr>
        <p:spPr>
          <a:xfrm>
            <a:off x="5487367" y="139610"/>
            <a:ext cx="3552059" cy="2806510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Naše nejbližší hvězdárna s planetáriem..: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01494" y="1907540"/>
            <a:ext cx="2386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Ondřejov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156176" y="683404"/>
            <a:ext cx="2128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Hradec Králové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738802" y="1820835"/>
            <a:ext cx="1409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hvězdárny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618671" y="563179"/>
            <a:ext cx="1601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dalekohledy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10341" y="692696"/>
            <a:ext cx="2061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Remek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55578" y="1700808"/>
            <a:ext cx="1944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Gagarin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153647" y="3779748"/>
            <a:ext cx="1174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1950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44588" y="2512307"/>
            <a:ext cx="1992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1978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351868" y="3645024"/>
            <a:ext cx="2156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Vladimír Remek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294026" y="2650807"/>
            <a:ext cx="2286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Vladimír Zemek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156176" y="5648961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rgbClr val="FFC000"/>
                </a:solidFill>
              </a:rPr>
              <a:t>astros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167791" y="4521520"/>
            <a:ext cx="2169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kosmos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610171" y="5507940"/>
            <a:ext cx="1999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1969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267466" y="4437112"/>
            <a:ext cx="2589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1978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83570" y="5371962"/>
            <a:ext cx="2232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přirozenou družici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48031" y="4401071"/>
            <a:ext cx="2339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umělou družici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2" name="Mrak 31"/>
          <p:cNvSpPr/>
          <p:nvPr/>
        </p:nvSpPr>
        <p:spPr>
          <a:xfrm>
            <a:off x="5489977" y="2251908"/>
            <a:ext cx="3618527" cy="2401228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Kosmická loď, která přistála s lidmi na Měsíci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217937" y="2664077"/>
            <a:ext cx="1738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Luna 11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250095" y="3779748"/>
            <a:ext cx="1666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Apollo 11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2503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2" fill="hold">
                      <p:stCondLst>
                        <p:cond delay="0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" grpId="0"/>
      <p:bldP spid="3" grpId="1"/>
      <p:bldP spid="3" grpId="2"/>
      <p:bldP spid="39" grpId="0"/>
      <p:bldP spid="39" grpId="1"/>
      <p:bldP spid="40" grpId="0"/>
      <p:bldP spid="40" grpId="1"/>
      <p:bldP spid="41" grpId="0"/>
      <p:bldP spid="41" grpId="1"/>
      <p:bldP spid="41" grpId="2"/>
      <p:bldP spid="42" grpId="0"/>
      <p:bldP spid="42" grpId="1"/>
      <p:bldP spid="42" grpId="2"/>
      <p:bldP spid="43" grpId="0"/>
      <p:bldP spid="43" grpId="1"/>
      <p:bldP spid="44" grpId="0"/>
      <p:bldP spid="44" grpId="1"/>
      <p:bldP spid="44" grpId="2"/>
      <p:bldP spid="45" grpId="0"/>
      <p:bldP spid="45" grpId="1"/>
      <p:bldP spid="46" grpId="0"/>
      <p:bldP spid="46" grpId="1"/>
      <p:bldP spid="47" grpId="0"/>
      <p:bldP spid="47" grpId="1"/>
      <p:bldP spid="47" grpId="2"/>
      <p:bldP spid="50" grpId="0"/>
      <p:bldP spid="50" grpId="1"/>
      <p:bldP spid="50" grpId="2"/>
      <p:bldP spid="51" grpId="0"/>
      <p:bldP spid="51" grpId="1"/>
      <p:bldP spid="52" grpId="0"/>
      <p:bldP spid="52" grpId="1"/>
      <p:bldP spid="53" grpId="0"/>
      <p:bldP spid="53" grpId="1"/>
      <p:bldP spid="53" grpId="2"/>
      <p:bldP spid="54" grpId="0"/>
      <p:bldP spid="54" grpId="1"/>
      <p:bldP spid="55" grpId="0"/>
      <p:bldP spid="55" grpId="1"/>
      <p:bldP spid="32" grpId="0" animBg="1"/>
      <p:bldP spid="49" grpId="0"/>
      <p:bldP spid="49" grpId="1"/>
      <p:bldP spid="49" grpId="2"/>
      <p:bldP spid="48" grpId="0"/>
      <p:bldP spid="48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27584" y="1536174"/>
            <a:ext cx="756084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Lajka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byl pes,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který se jako první živý tvor pocházející z 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planety Země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dostal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na oběžnou dráhu.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Stalo se tak 3. listopadu 1957 na palubě sovětské družice Sputnik 2. Byl to potulný pes (původně Kudrnka) odchycený na jedné z moskevských ulic. Technologie návratu kosmické lodi z oběžné dráhy na Zemi nebyly k dispozici, proto nebyl Lajčin návrat na Zem plánován. Třebaže se očekávalo, že prožije na oběžné dráze jeden týden, uhynula následkem stresu a přehřátí už zhruba 5 až 7 hodin po startu.</a:t>
            </a:r>
          </a:p>
        </p:txBody>
      </p:sp>
    </p:spTree>
    <p:extLst>
      <p:ext uri="{BB962C8B-B14F-4D97-AF65-F5344CB8AC3E}">
        <p14:creationId xmlns:p14="http://schemas.microsoft.com/office/powerpoint/2010/main" xmlns="" val="37861889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80920" cy="4896544"/>
          </a:xfrm>
        </p:spPr>
        <p:txBody>
          <a:bodyPr>
            <a:normAutofit/>
          </a:bodyPr>
          <a:lstStyle/>
          <a:p>
            <a:r>
              <a:rPr lang="cs-CZ" sz="1800" i="1" u="sng" dirty="0" smtClean="0"/>
              <a:t>Použitá literatura:</a:t>
            </a:r>
          </a:p>
          <a:p>
            <a:r>
              <a:rPr lang="cs-CZ" sz="1800" dirty="0" smtClean="0"/>
              <a:t>Přírodověda pro 5. roč., SPN, 2011</a:t>
            </a:r>
            <a:endParaRPr lang="cs-CZ" sz="1800" dirty="0"/>
          </a:p>
          <a:p>
            <a:r>
              <a:rPr lang="cs-CZ" sz="1800" i="1" u="sng" dirty="0" smtClean="0"/>
              <a:t>Internetové odkazy:</a:t>
            </a:r>
            <a:endParaRPr lang="cs-CZ" sz="1800" dirty="0"/>
          </a:p>
          <a:p>
            <a:r>
              <a:rPr lang="cs-CZ" sz="1800" dirty="0"/>
              <a:t>SOKOLJAN. </a:t>
            </a:r>
            <a:r>
              <a:rPr lang="cs-CZ" sz="1800" i="1" dirty="0"/>
              <a:t>Wikipedia.cz</a:t>
            </a:r>
            <a:r>
              <a:rPr lang="cs-CZ" sz="1800" dirty="0"/>
              <a:t> [online]. [cit. 4.2.2014]. Dostupný na WWW: http://commons.wikimedia.org/wiki/File:Ond%C5%99ejov_hv%C4%9Bzd_Z_kop_od_n%C3%A1hr_DSCN0573.jpg </a:t>
            </a:r>
          </a:p>
          <a:p>
            <a:r>
              <a:rPr lang="cs-CZ" sz="1800" dirty="0"/>
              <a:t>RAAB. </a:t>
            </a:r>
            <a:r>
              <a:rPr lang="cs-CZ" sz="1800" i="1" dirty="0"/>
              <a:t>Wikipedia.cz</a:t>
            </a:r>
            <a:r>
              <a:rPr lang="cs-CZ" sz="1800" dirty="0"/>
              <a:t> [online]. [cit. 4.2.2014]. Dostupný na WWW: http://commons.wikimedia.org/wiki/File:Ond%C5%99ejov_65cm_Telescope.jpg </a:t>
            </a:r>
          </a:p>
          <a:p>
            <a:r>
              <a:rPr lang="cs-CZ" sz="1800" dirty="0"/>
              <a:t>PACKA. </a:t>
            </a:r>
            <a:r>
              <a:rPr lang="cs-CZ" sz="1800" i="1" dirty="0"/>
              <a:t>Wikipedia.cz</a:t>
            </a:r>
            <a:r>
              <a:rPr lang="cs-CZ" sz="1800" dirty="0"/>
              <a:t> [online]. [cit. 4.2.2014]. Dostupný na WWW: http://commons.wikimedia.org/wiki/File:Sun_Watch,_Ond%C5%99ejov_Astronomical.jpg </a:t>
            </a:r>
          </a:p>
          <a:p>
            <a:r>
              <a:rPr lang="cs-CZ" sz="1800" dirty="0"/>
              <a:t>TOMEŠ. </a:t>
            </a:r>
            <a:r>
              <a:rPr lang="cs-CZ" sz="1800" i="1" dirty="0"/>
              <a:t>Wikipedia.cz</a:t>
            </a:r>
            <a:r>
              <a:rPr lang="cs-CZ" sz="1800" dirty="0"/>
              <a:t> [online]. [cit. 4.2.2014]. Dostupný na WWW: http://commons.wikimedia.org/wiki/File:%C3%9Apick%C3%A1_hv%C4%9Bzd%C3%A1rna.JPG </a:t>
            </a:r>
            <a:endParaRPr lang="cs-CZ" sz="1800" dirty="0" smtClean="0"/>
          </a:p>
          <a:p>
            <a:r>
              <a:rPr lang="cs-CZ" sz="1800" dirty="0"/>
              <a:t>o</a:t>
            </a:r>
            <a:r>
              <a:rPr lang="cs-CZ" sz="1800" dirty="0" smtClean="0"/>
              <a:t>statní obrázky dílem autora</a:t>
            </a:r>
          </a:p>
          <a:p>
            <a:endParaRPr lang="cs-CZ" sz="1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13403</TotalTime>
  <Words>843</Words>
  <Application>Microsoft Office PowerPoint</Application>
  <PresentationFormat>Předvádění na obrazovce (4:3)</PresentationFormat>
  <Paragraphs>160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ZEMĚ V PŘÍMÉM PŘENOSU</vt:lpstr>
      <vt:lpstr>Snímek 4</vt:lpstr>
      <vt:lpstr>Hvězdárny</vt:lpstr>
      <vt:lpstr>Snímek 6</vt:lpstr>
      <vt:lpstr>Snímek 7</vt:lpstr>
      <vt:lpstr>Planetárium</vt:lpstr>
      <vt:lpstr>Jak ještě lze získávat informace o vesmíru?</vt:lpstr>
      <vt:lpstr>A co je důležité?</vt:lpstr>
      <vt:lpstr>Zkus si ověřit, co znáš o výzkumu vesmíru </vt:lpstr>
      <vt:lpstr>Snímek 12</vt:lpstr>
      <vt:lpstr>Snímek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251</cp:revision>
  <dcterms:created xsi:type="dcterms:W3CDTF">2013-05-10T12:01:16Z</dcterms:created>
  <dcterms:modified xsi:type="dcterms:W3CDTF">2014-03-11T21:12:26Z</dcterms:modified>
</cp:coreProperties>
</file>