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9"/>
  </p:notesMasterIdLst>
  <p:sldIdLst>
    <p:sldId id="256" r:id="rId2"/>
    <p:sldId id="262" r:id="rId3"/>
    <p:sldId id="276" r:id="rId4"/>
    <p:sldId id="265" r:id="rId5"/>
    <p:sldId id="261" r:id="rId6"/>
    <p:sldId id="266" r:id="rId7"/>
    <p:sldId id="269" r:id="rId8"/>
    <p:sldId id="268" r:id="rId9"/>
    <p:sldId id="263" r:id="rId10"/>
    <p:sldId id="267" r:id="rId11"/>
    <p:sldId id="264" r:id="rId12"/>
    <p:sldId id="271" r:id="rId13"/>
    <p:sldId id="273" r:id="rId14"/>
    <p:sldId id="275" r:id="rId15"/>
    <p:sldId id="274" r:id="rId16"/>
    <p:sldId id="272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504" y="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Neživá příroda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VY_32_INOVACE_KOVOVÉ_NEROSTY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Neživá příroda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VY_32_INOVACE_KOVOVÉ_NEROSTY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11.3.2014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0/P%C3%ADskovcov%C3%BD_%C3%BAtvar.JPG" TargetMode="External"/><Relationship Id="rId2" Type="http://schemas.openxmlformats.org/officeDocument/2006/relationships/hyperlink" Target="http://upload.wikimedia.org/wikipedia/commons/f/f0/Rapakivigranite_ss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py.cz/" TargetMode="External"/><Relationship Id="rId2" Type="http://schemas.openxmlformats.org/officeDocument/2006/relationships/hyperlink" Target="http://www.youtube.com/watch?v=WCjAadjf3lQ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etrodvorce" TargetMode="External"/><Relationship Id="rId3" Type="http://schemas.microsoft.com/office/2007/relationships/hdphoto" Target="../media/hdphoto4.wdp"/><Relationship Id="rId7" Type="http://schemas.microsoft.com/office/2007/relationships/hdphoto" Target="../media/hdphoto6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microsoft.com/office/2007/relationships/hdphoto" Target="../media/hdphoto5.wdp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%C3%A1chymovsk%C3%BD_tolar" TargetMode="External"/><Relationship Id="rId2" Type="http://schemas.openxmlformats.org/officeDocument/2006/relationships/hyperlink" Target="http://cs.wikipedia.org/wiki/Gro%C5%A1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microsoft.com/office/2007/relationships/hdphoto" Target="../media/hdphoto8.wdp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3644294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1024467" y="28278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dirty="0" smtClean="0"/>
              <a:t>Materiál slouží k vysvětlení pojmu „nerost“, představí žákům kovové nerosty, jejich výskyt, těžbu a výrobky</a:t>
            </a:r>
          </a:p>
          <a:p>
            <a:pPr algn="just"/>
            <a:r>
              <a:rPr lang="cs-CZ" dirty="0" smtClean="0"/>
              <a:t>Je určen pro žáky 5. ročníku.</a:t>
            </a:r>
          </a:p>
          <a:p>
            <a:pPr algn="just"/>
            <a:r>
              <a:rPr lang="cs-CZ" dirty="0" smtClean="0"/>
              <a:t>Časová dotace – 25 minut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Snímky 4-11 jsou výkladové, s využitím hypertextových odkazů (obrázky nerostů, mapy nalezišť, informace o </a:t>
            </a:r>
            <a:r>
              <a:rPr lang="cs-CZ" dirty="0" err="1" smtClean="0"/>
              <a:t>Petrodvorcích</a:t>
            </a:r>
            <a:r>
              <a:rPr lang="cs-CZ" dirty="0" smtClean="0"/>
              <a:t>, groších, tolarech, rýžování zlata – krátké video)</a:t>
            </a:r>
          </a:p>
          <a:p>
            <a:pPr algn="just"/>
            <a:r>
              <a:rPr lang="cs-CZ" dirty="0" err="1" smtClean="0"/>
              <a:t>Slidy</a:t>
            </a:r>
            <a:r>
              <a:rPr lang="cs-CZ" dirty="0" smtClean="0"/>
              <a:t> 12 – 16 forma </a:t>
            </a:r>
            <a:r>
              <a:rPr lang="cs-CZ" dirty="0" err="1" smtClean="0"/>
              <a:t>minitestu</a:t>
            </a:r>
            <a:r>
              <a:rPr lang="cs-CZ" dirty="0" smtClean="0"/>
              <a:t> (slouží </a:t>
            </a:r>
            <a:r>
              <a:rPr lang="cs-CZ" smtClean="0"/>
              <a:t>k zopakování </a:t>
            </a:r>
            <a:r>
              <a:rPr lang="cs-CZ" dirty="0" smtClean="0"/>
              <a:t>tématu). Děti vybírají ze tří možností, při kliknutí na špatnou tato mizí v koši, kliknutím na správnou se odpověď zvýrazní</a:t>
            </a:r>
          </a:p>
          <a:p>
            <a:pPr algn="just"/>
            <a:r>
              <a:rPr lang="cs-CZ" dirty="0" smtClean="0"/>
              <a:t>Materiál </a:t>
            </a:r>
            <a:r>
              <a:rPr lang="cs-CZ" dirty="0" smtClean="0"/>
              <a:t>obsahuje </a:t>
            </a:r>
            <a:r>
              <a:rPr lang="cs-CZ" dirty="0" smtClean="0"/>
              <a:t>17 stran </a:t>
            </a:r>
            <a:r>
              <a:rPr lang="cs-CZ" dirty="0" smtClean="0"/>
              <a:t>a je určen k interaktivní výuce</a:t>
            </a:r>
            <a:r>
              <a:rPr lang="cs-CZ" dirty="0" smtClean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212976"/>
            <a:ext cx="8229600" cy="1252728"/>
          </a:xfrm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KOVOVÉ NEROSTY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0123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Nerosty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13261" y="1974031"/>
            <a:ext cx="53950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Povrch naší planety je tvořen horninami (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žula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hlinkClick r:id="rId3"/>
              </a:rPr>
              <a:t>pískovec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)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13260" y="3064822"/>
            <a:ext cx="44839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Horniny jsou složeny z nerostů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13260" y="3786281"/>
            <a:ext cx="4831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Nerosty se vyskytují i samostatně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13260" y="4507740"/>
            <a:ext cx="43999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Těží se jako nerostné suroviny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13260" y="5229200"/>
            <a:ext cx="54040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Nerosty se dělí na kovové a nekovové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7526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Nerosty kovové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pic>
        <p:nvPicPr>
          <p:cNvPr id="1028" name="Picture 4" descr="http://upload.wikimedia.org/wikipedia/commons/5/55/Silver_crysta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452" b="89977" l="3862" r="97132">
                        <a14:foregroundMark x1="3884" y1="84245" x2="10772" y2="75461"/>
                        <a14:foregroundMark x1="97154" y1="78226" x2="89905" y2="58785"/>
                        <a14:foregroundMark x1="23848" y1="6452" x2="32927" y2="120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149080"/>
            <a:ext cx="2387558" cy="1871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2204864"/>
            <a:ext cx="18517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Železná ruda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81579" y="2204864"/>
            <a:ext cx="16466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Drahé kovy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81579" y="3316560"/>
            <a:ext cx="8483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Zlato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39429" y="3316561"/>
            <a:ext cx="10807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Stříbro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30" name="Picture 6" descr="http://upload.wikimedia.org/wikipedia/commons/2/2e/HematitaEZ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000" b="90000" l="4167" r="946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08056"/>
            <a:ext cx="3341446" cy="1740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upload.wikimedia.org/wikipedia/commons/8/87/Or_Venezuel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977" b="89977" l="8737" r="89981">
                        <a14:foregroundMark x1="11206" y1="25805" x2="11206" y2="25805"/>
                        <a14:foregroundMark x1="11206" y1="25805" x2="10161" y2="25805"/>
                        <a14:foregroundMark x1="10161" y1="25805" x2="8737" y2="26168"/>
                        <a14:foregroundMark x1="8737" y1="26168" x2="8737" y2="261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275" y="3578261"/>
            <a:ext cx="2447925" cy="256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00720" y="1764812"/>
            <a:ext cx="7167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Některé nerosty(rudy) obsahují kov - </a:t>
            </a:r>
            <a:r>
              <a:rPr lang="cs-CZ" sz="2400" u="sng" dirty="0" smtClean="0">
                <a:solidFill>
                  <a:schemeClr val="accent2">
                    <a:lumMod val="75000"/>
                  </a:schemeClr>
                </a:solidFill>
              </a:rPr>
              <a:t>železo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3156" y="938717"/>
            <a:ext cx="29807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Železné rudy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0720" y="5374869"/>
            <a:ext cx="74452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Naleziště: po celém světě – Švédsko, Ukrajina,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K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anada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0720" y="2574993"/>
            <a:ext cx="7574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liší se podle obsahu železa (magnetit, krevel)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600721" y="4195355"/>
            <a:ext cx="69313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Zpracování: taví se (hutě), zpracovává(železárny), upravuje (ocelárny)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0720" y="3385174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magnetit má největší obsah železa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05517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pic>
        <p:nvPicPr>
          <p:cNvPr id="1026" name="Picture 2" descr="http://upload.wikimedia.org/wikipedia/commons/1/1d/Magnetit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63178"/>
            <a:ext cx="4144592" cy="2742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11983" y="2147664"/>
            <a:ext cx="13676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magnetit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5859624" y="1946245"/>
            <a:ext cx="15841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hematit (krevel)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1028" name="Picture 4" descr="http://upload.wikimedia.org/wikipedia/commons/f/fc/Mineral_Olixisto_GDFL1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3553" y="3063178"/>
            <a:ext cx="3654612" cy="2742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38811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83156" y="1764812"/>
            <a:ext cx="7167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voří tzv. zlaté žíly (v jiných nerostech, prorůstá je)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3156" y="938717"/>
            <a:ext cx="1610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Zlato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3156" y="5321080"/>
            <a:ext cx="74452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yužití: šperkařství, sklářský průmysl, zubní lékařství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3156" y="2376880"/>
            <a:ext cx="75741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ři zvětrávání hornin se dostává do naplavenin řek (zrnka,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zlatinky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–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rýžování zlata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)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3156" y="3358280"/>
            <a:ext cx="6544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n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aleziště zlata: jižní Afrika, Jižní Amerika, Austrálie, Kanada 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3156" y="4339680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Čechách v minulosti –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hlinkClick r:id="rId3"/>
              </a:rPr>
              <a:t>Zlaté hory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hlinkClick r:id="rId3"/>
              </a:rPr>
              <a:t>Kašperské hory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68025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pic>
        <p:nvPicPr>
          <p:cNvPr id="2050" name="Picture 2" descr="http://upload.wikimedia.org/wikipedia/commons/0/00/Sankt_Petersburg_-_it%27s_art_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701" b="91357" l="9908" r="899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836712"/>
            <a:ext cx="3032743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c/cf/Egypte_louvre_12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500" b="100000" l="2104" r="97573">
                        <a14:backgroundMark x1="70426" y1="37016" x2="33584" y2="82946"/>
                        <a14:backgroundMark x1="79449" y1="46899" x2="60401" y2="8178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444" y="2888394"/>
            <a:ext cx="1656184" cy="2143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upload.wikimedia.org/wikipedia/commons/3/34/Prague_Inka_Gold_exhibition_2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983" b="91023" l="10000" r="90000">
                        <a14:foregroundMark x1="23333" y1="51971" x2="21611" y2="51971"/>
                        <a14:foregroundMark x1="22833" y1="46099" x2="19333" y2="42659"/>
                        <a14:foregroundMark x1="19111" y1="31879" x2="17556" y2="32047"/>
                        <a14:foregroundMark x1="26389" y1="62794" x2="23333" y2="62961"/>
                        <a14:foregroundMark x1="26889" y1="72819" x2="23333" y2="75126"/>
                        <a14:foregroundMark x1="24111" y1="59564" x2="24111" y2="59564"/>
                        <a14:foregroundMark x1="24111" y1="59564" x2="23111" y2="60864"/>
                        <a14:foregroundMark x1="23611" y1="66191" x2="23611" y2="66191"/>
                        <a14:foregroundMark x1="23611" y1="56334" x2="22333" y2="56334"/>
                        <a14:foregroundMark x1="23111" y1="54824" x2="23111" y2="54824"/>
                        <a14:foregroundMark x1="23111" y1="54824" x2="22111" y2="54446"/>
                        <a14:foregroundMark x1="22333" y1="48196" x2="21611" y2="47987"/>
                        <a14:foregroundMark x1="23833" y1="58221" x2="22833" y2="57844"/>
                        <a14:foregroundMark x1="22833" y1="57844" x2="22833" y2="57844"/>
                        <a14:foregroundMark x1="50222" y1="88758" x2="49722" y2="89891"/>
                        <a14:foregroundMark x1="49722" y1="89891" x2="49722" y2="91023"/>
                        <a14:foregroundMark x1="19111" y1="34354" x2="19111" y2="34354"/>
                        <a14:foregroundMark x1="23611" y1="62206" x2="23611" y2="64849"/>
                        <a14:foregroundMark x1="17833" y1="12919" x2="17833" y2="12919"/>
                        <a14:foregroundMark x1="17833" y1="12919" x2="17833" y2="129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783" y="2509116"/>
            <a:ext cx="2398080" cy="317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50487" y="5064861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Pozlacená socha v petrohradských </a:t>
            </a:r>
            <a:r>
              <a:rPr lang="cs-CZ" sz="2400" dirty="0" err="1">
                <a:solidFill>
                  <a:srgbClr val="0070C0"/>
                </a:solidFill>
                <a:hlinkClick r:id="rId8"/>
              </a:rPr>
              <a:t>Petrodvorcích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1388" y="2110476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Zlatý prsten faraona Ramsese </a:t>
            </a:r>
            <a:r>
              <a:rPr lang="cs-CZ" sz="2400" dirty="0" smtClean="0">
                <a:solidFill>
                  <a:srgbClr val="0070C0"/>
                </a:solidFill>
              </a:rPr>
              <a:t>II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71459" y="2038468"/>
            <a:ext cx="22682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Zlatý pohár z pokladu Inků</a:t>
            </a:r>
          </a:p>
        </p:txBody>
      </p:sp>
    </p:spTree>
    <p:extLst>
      <p:ext uri="{BB962C8B-B14F-4D97-AF65-F5344CB8AC3E}">
        <p14:creationId xmlns:p14="http://schemas.microsoft.com/office/powerpoint/2010/main" val="14924467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8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83156" y="1764812"/>
            <a:ext cx="7167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měkké, slévá se s jinými kovy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3156" y="938717"/>
            <a:ext cx="1610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Stříbro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3156" y="5321080"/>
            <a:ext cx="74452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yužití: šperkařství, výroba CD, DVD, zrcadel, 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3156" y="2469213"/>
            <a:ext cx="7574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ěžba „stříbrných rud“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3156" y="3173614"/>
            <a:ext cx="6544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n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aleziště stříbra: Mexiko, Peru, Kanada 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3156" y="3878015"/>
            <a:ext cx="6552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Čechách v minulosti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nejvíce v celé Evropě – Kutná hora (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groše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), Jáchymov (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hlinkClick r:id="rId3"/>
              </a:rPr>
              <a:t>tolary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- daly jméno později americkému dolaru), Jihlava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6077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pic>
        <p:nvPicPr>
          <p:cNvPr id="3074" name="Picture 2" descr="http://upload.wikimedia.org/wikipedia/commons/2/27/SilverRingThing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200" b="90600" l="7989" r="90909">
                        <a14:foregroundMark x1="48485" y1="5400" x2="48760" y2="12400"/>
                        <a14:foregroundMark x1="45455" y1="6400" x2="30303" y2="8400"/>
                        <a14:foregroundMark x1="64738" y1="40000" x2="88154" y2="31400"/>
                        <a14:foregroundMark x1="84848" y1="24400" x2="89532" y2="23000"/>
                        <a14:foregroundMark x1="87603" y1="21400" x2="89256" y2="20000"/>
                        <a14:foregroundMark x1="12672" y1="23200" x2="7713" y2="25200"/>
                        <a14:foregroundMark x1="11570" y1="27600" x2="8264" y2="30800"/>
                        <a14:foregroundMark x1="77410" y1="60200" x2="55923" y2="56600"/>
                        <a14:foregroundMark x1="72176" y1="88600" x2="85399" y2="83000"/>
                        <a14:foregroundMark x1="86226" y1="83800" x2="89532" y2="79000"/>
                        <a14:foregroundMark x1="84848" y1="64200" x2="88430" y2="68400"/>
                        <a14:foregroundMark x1="83747" y1="74800" x2="89256" y2="73200"/>
                        <a14:foregroundMark x1="81543" y1="81800" x2="81543" y2="81800"/>
                        <a14:foregroundMark x1="89256" y1="27400" x2="89256" y2="27400"/>
                        <a14:foregroundMark x1="89256" y1="27400" x2="89256" y2="27400"/>
                        <a14:foregroundMark x1="88430" y1="31600" x2="89807" y2="27800"/>
                        <a14:foregroundMark x1="89256" y1="19000" x2="90634" y2="24000"/>
                        <a14:foregroundMark x1="90358" y1="20200" x2="88154" y2="15000"/>
                        <a14:foregroundMark x1="11846" y1="85800" x2="8540" y2="81600"/>
                        <a14:foregroundMark x1="9091" y1="81000" x2="8264" y2="70200"/>
                        <a14:backgroundMark x1="76584" y1="23200" x2="24242" y2="236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281380" y="3484047"/>
            <a:ext cx="2404779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1/19/Argento_-_Ontario%2C_Canad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129" b="96405" l="9988" r="99510">
                        <a14:foregroundMark x1="99571" y1="33252" x2="88450" y2="35539"/>
                        <a14:foregroundMark x1="69301" y1="96446" x2="69301" y2="84641"/>
                        <a14:foregroundMark x1="23591" y1="8129" x2="24755" y2="9273"/>
                        <a14:backgroundMark x1="96140" y1="78186" x2="95588" y2="70180"/>
                        <a14:backgroundMark x1="17892" y1="90359" x2="30453" y2="89216"/>
                        <a14:backgroundMark x1="51317" y1="94935" x2="51317" y2="97222"/>
                        <a14:backgroundMark x1="61581" y1="94526" x2="59314" y2="975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074" y="939464"/>
            <a:ext cx="3498086" cy="2624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upload.wikimedia.org/wikipedia/commons/5/59/Grossi_pragenses_avers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1459" y="4394721"/>
            <a:ext cx="168592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56176" y="1807634"/>
            <a:ext cx="22682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Stříbrná ruda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56448" y="3476176"/>
            <a:ext cx="22682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Stříbrné klenoty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12160" y="3933056"/>
            <a:ext cx="22682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Pražský groš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85573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8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Zlato tvoří v nerostech</a:t>
            </a:r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1051992" y="1772816"/>
            <a:ext cx="3312368" cy="100811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zlaté pruty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1051992" y="3212976"/>
            <a:ext cx="3312368" cy="100811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zlaté tepny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1051992" y="4653136"/>
            <a:ext cx="3312368" cy="100811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z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laté žíly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6" name="Picture 2" descr="C:\Users\sen\AppData\Local\Microsoft\Windows\Temporary Internet Files\Content.IE5\EEF1V76W\MC900438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7532" y="2924944"/>
            <a:ext cx="1660525" cy="189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04250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594 -0.00185 C 0.19497 0.00047 0.18941 -0.00208 0.20087 0.01065 C 0.20486 0.01505 0.20955 0.01806 0.21267 0.02338 C 0.21823 0.03311 0.22066 0.03843 0.22674 0.0463 C 0.2342 0.05579 0.23177 0.04931 0.24063 0.06505 C 0.24323 0.06968 0.25017 0.08264 0.25295 0.08588 C 0.25799 0.09144 0.26146 0.09931 0.26667 0.10487 C 0.2757 0.11412 0.28299 0.12385 0.29201 0.1338 C 0.3059 0.14908 0.31632 0.15973 0.33455 0.1632 C 0.34809 0.17014 0.36215 0.17848 0.37622 0.18218 C 0.38004 0.18496 0.38351 0.18889 0.38767 0.19121 C 0.39115 0.19306 0.39514 0.1926 0.39879 0.19352 C 0.40799 0.2007 0.41719 0.20625 0.42656 0.21274 C 0.43368 0.2176 0.43629 0.22292 0.44427 0.22454 C 0.44774 0.22848 0.45122 0.23195 0.45451 0.23565 C 0.45625 0.2375 0.45781 0.23936 0.45955 0.24121 C 0.46129 0.24306 0.46476 0.24653 0.46476 0.24676 C 0.46736 0.23635 0.4658 0.23172 0.47222 0.225 C 0.47361 0.22778 0.47622 0.22963 0.47604 0.23264 C 0.47587 0.23519 0.47309 0.23612 0.4717 0.2375 C 0.46354 0.24537 0.46806 0.23889 0.4632 0.24676 L 0.46684 0.23612 " pathEditMode="relative" rAng="-346522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566" y="12338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7882 -0.03357 C 0.21007 -0.03102 0.24306 -0.02593 0.27448 -0.025 C 0.30451 -0.01435 0.26007 -0.02917 0.29618 -0.02037 C 0.30781 -0.01736 0.31892 -0.01111 0.33056 -0.00787 C 0.34635 0.00486 0.36354 0.00301 0.38177 0.00555 C 0.38785 0.00833 0.39462 0.00926 0.40052 0.01273 C 0.40851 0.01736 0.41545 0.02477 0.42413 0.02754 C 0.4309 0.03287 0.43837 0.03657 0.44601 0.03866 C 0.44965 0.04143 0.45278 0.04421 0.45695 0.04398 " pathEditMode="relative" rAng="-151567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06" y="3866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Groše a tolary se razily ze</a:t>
            </a:r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1043681" y="4505181"/>
            <a:ext cx="3312368" cy="100811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ž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elezné rudy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1051992" y="3212976"/>
            <a:ext cx="3312368" cy="100811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zlata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1051992" y="1988840"/>
            <a:ext cx="3312368" cy="100811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stříbra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8" name="Picture 2" descr="C:\Users\sen\AppData\Local\Microsoft\Windows\Temporary Internet Files\Content.IE5\EEF1V76W\MC900438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996952"/>
            <a:ext cx="1660525" cy="189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38951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16 -0.01666 C 0.18733 -0.02291 0.18246 -0.0199 0.19444 -0.02314 C 0.19896 -0.02407 0.20312 -0.02731 0.20677 -0.02708 C 0.21371 -0.02708 0.21719 -0.02638 0.22378 -0.02824 C 0.23177 -0.03032 0.22778 -0.03125 0.23889 -0.03125 C 0.24253 -0.03078 0.25139 -0.03055 0.25451 -0.03101 C 0.25937 -0.03263 0.26458 -0.03194 0.26979 -0.03402 C 0.27847 -0.0375 0.28663 -0.03912 0.29583 -0.04166 C 0.31042 -0.04652 0.31996 -0.05092 0.33299 -0.06458 C 0.34358 -0.07314 0.35521 -0.08125 0.3651 -0.09166 C 0.3684 -0.09398 0.37153 -0.0949 0.375 -0.09768 C 0.37778 -0.09976 0.38021 -0.10324 0.38299 -0.10578 C 0.39114 -0.11064 0.39844 -0.11597 0.40677 -0.12129 C 0.41302 -0.12546 0.41632 -0.1243 0.42205 -0.13032 C 0.42552 -0.13217 0.42864 -0.13333 0.43212 -0.13426 C 0.43385 -0.13541 0.43576 -0.13518 0.43733 -0.13611 C 0.43924 -0.13657 0.44271 -0.13819 0.44253 -0.1375 C 0.44045 -0.1449 0.43733 -0.14652 0.43924 -0.15509 C 0.44097 -0.15532 0.44323 -0.15717 0.4441 -0.15486 C 0.44514 -0.15324 0.4434 -0.15 0.44305 -0.14861 C 0.44132 -0.13726 0.44201 -0.1449 0.44132 -0.13588 L 0.43993 -0.1449 " pathEditMode="relative" rAng="-3122747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385" y="-6690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6215 -0.01459 C 0.19358 -0.01389 0.22656 -0.00972 0.25816 -0.01019 C 0.28872 0.00023 0.24358 -0.01412 0.28004 -0.00602 C 0.29149 -0.00371 0.30313 0.00301 0.31476 0.00579 C 0.33142 0.01967 0.34826 0.01643 0.36684 0.01898 C 0.37274 0.02083 0.37986 0.02176 0.38559 0.025 C 0.39392 0.02986 0.40122 0.0375 0.41007 0.04097 C 0.41701 0.04606 0.42448 0.04977 0.43229 0.05139 C 0.43611 0.0544 0.43941 0.05787 0.44375 0.05694 " pathEditMode="relative" rAng="-302547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3588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nekovový nerost</a:t>
            </a:r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1043681" y="4505181"/>
            <a:ext cx="3312368" cy="100811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krevel (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hematit)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1012032" y="1916832"/>
            <a:ext cx="3312368" cy="100811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zlato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1038600" y="3241180"/>
            <a:ext cx="3312368" cy="100811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křemen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8" name="Picture 2" descr="C:\Users\sen\AppData\Local\Microsoft\Windows\Temporary Internet Files\Content.IE5\EEF1V76W\MC900438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989213"/>
            <a:ext cx="1660525" cy="189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88219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7621 0.00209 C 0.18229 -0.00463 0.17743 -0.00115 0.18906 -0.00555 C 0.19358 -0.00717 0.19774 -0.01064 0.20121 -0.01088 C 0.20781 -0.0118 0.21094 -0.01134 0.21753 -0.01388 C 0.22535 -0.01713 0.22153 -0.01736 0.23212 -0.01828 C 0.23576 -0.01851 0.24444 -0.01921 0.24722 -0.02013 C 0.25208 -0.02222 0.25694 -0.02199 0.26198 -0.02453 C 0.27066 -0.02916 0.27864 -0.03171 0.28767 -0.03518 C 0.30174 -0.04166 0.31111 -0.04722 0.32465 -0.06226 C 0.33542 -0.07199 0.34687 -0.08148 0.35712 -0.09305 C 0.36042 -0.09537 0.36337 -0.09676 0.36701 -0.09976 C 0.36979 -0.10208 0.37239 -0.10625 0.37517 -0.10902 C 0.38333 -0.11458 0.3908 -0.12083 0.39913 -0.12685 C 0.40521 -0.13171 0.40833 -0.13101 0.41406 -0.13773 C 0.41753 -0.13981 0.42049 -0.14143 0.42413 -0.14259 C 0.42569 -0.14421 0.42778 -0.14375 0.42934 -0.14513 C 0.4309 -0.14606 0.43472 -0.14791 0.43437 -0.14722 C 0.43281 -0.15439 0.42986 -0.15532 0.43229 -0.16435 C 0.43385 -0.16481 0.43611 -0.16689 0.43698 -0.16481 C 0.43785 -0.16342 0.43594 -0.15995 0.43542 -0.1581 C 0.43316 -0.14676 0.43437 -0.15439 0.43316 -0.14537 L 0.43229 -0.15439 " pathEditMode="relative" rAng="-3122747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281" y="-8148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776 0.00879 C 0.20972 0.02708 0.24254 0.04838 0.275 0.0662 C 0.30399 0.09028 0.26146 0.05509 0.29688 0.08102 C 0.30799 0.08935 0.31806 0.10023 0.32934 0.10903 C 0.34288 0.12801 0.36076 0.13565 0.37969 0.14722 C 0.38507 0.15278 0.39184 0.15694 0.3974 0.1625 C 0.40469 0.17106 0.41007 0.18009 0.4184 0.1875 C 0.42413 0.19537 0.43056 0.20162 0.43854 0.20741 C 0.44132 0.21203 0.44375 0.21643 0.44879 0.21852 " pathEditMode="relative" rAng="1111410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559" y="10486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Nejhodnotnější železná ruda je</a:t>
            </a:r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1043681" y="4505181"/>
            <a:ext cx="3312368" cy="100811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krevel</a:t>
            </a:r>
          </a:p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(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hematit)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1012032" y="1916832"/>
            <a:ext cx="3312368" cy="100811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zlato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1038600" y="3241180"/>
            <a:ext cx="3312368" cy="100811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magnetit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8" name="Picture 2" descr="C:\Users\sen\AppData\Local\Microsoft\Windows\Temporary Internet Files\Content.IE5\EEF1V76W\MC900438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944162"/>
            <a:ext cx="1660525" cy="189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6958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177 -0.02685 C 0.1875 -0.03287 0.18281 -0.03009 0.1941 -0.03287 C 0.19826 -0.03379 0.20208 -0.03657 0.20555 -0.03657 C 0.21215 -0.03657 0.21528 -0.03588 0.2217 -0.0375 C 0.22899 -0.03935 0.22535 -0.04027 0.23594 -0.04004 C 0.23924 -0.03958 0.24774 -0.03935 0.25069 -0.03981 C 0.25521 -0.0412 0.26007 -0.04051 0.26493 -0.04236 C 0.27326 -0.04583 0.2809 -0.04722 0.28958 -0.04953 C 0.30312 -0.05393 0.31215 -0.0581 0.32448 -0.07083 C 0.33455 -0.0787 0.34531 -0.08611 0.35469 -0.09606 C 0.35781 -0.09814 0.36076 -0.09884 0.36406 -0.10138 C 0.36667 -0.10324 0.36892 -0.10671 0.37153 -0.10902 C 0.37917 -0.11342 0.38611 -0.11875 0.39392 -0.12338 C 0.39965 -0.12708 0.40295 -0.12615 0.40816 -0.13194 C 0.41146 -0.13333 0.41424 -0.13449 0.41771 -0.13541 C 0.41927 -0.13634 0.42118 -0.13611 0.42257 -0.13703 C 0.4243 -0.1375 0.42778 -0.13888 0.4276 -0.13842 C 0.42552 -0.14537 0.42257 -0.14676 0.4243 -0.15486 C 0.42587 -0.15509 0.42795 -0.15671 0.42899 -0.15463 C 0.42986 -0.15324 0.4283 -0.15023 0.42778 -0.14861 C 0.42639 -0.13796 0.42691 -0.14513 0.42639 -0.1368 L 0.425 -0.14537 " pathEditMode="relative" rAng="-3122747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04" y="-6181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7396 0.03727 C 0.20608 0.05231 0.23906 0.07083 0.27153 0.08518 C 0.30087 0.10741 0.25781 0.075 0.2934 0.09791 C 0.30469 0.10555 0.31493 0.11597 0.32639 0.12361 C 0.3401 0.14259 0.35816 0.14838 0.37708 0.1581 C 0.38247 0.16319 0.38924 0.1669 0.39497 0.17199 C 0.40226 0.18032 0.40781 0.18958 0.41632 0.19653 C 0.42222 0.20416 0.42882 0.21018 0.43663 0.21528 C 0.43976 0.21991 0.44219 0.22407 0.44705 0.22569 " pathEditMode="relative" rAng="843749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646" y="9421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Železná ruda patří mezi</a:t>
            </a:r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1051992" y="1772816"/>
            <a:ext cx="3312368" cy="100811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drahé kovy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1051992" y="3212976"/>
            <a:ext cx="3312368" cy="100811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nekovové nerosty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1051992" y="4653136"/>
            <a:ext cx="3312368" cy="100811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kovové nerosty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8" name="Picture 2" descr="C:\Users\sen\AppData\Local\Microsoft\Windows\Temporary Internet Files\Content.IE5\EEF1V76W\MC900438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7532" y="2924944"/>
            <a:ext cx="1660525" cy="189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90587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7951 -0.0155 C 0.18854 -0.01319 0.18299 -0.01574 0.19427 -0.00277 C 0.19809 0.00162 0.20295 0.00463 0.2059 0.01019 C 0.21129 0.02014 0.21372 0.02524 0.21962 0.03334 C 0.22708 0.04306 0.22483 0.03635 0.23333 0.05232 C 0.23576 0.05718 0.24254 0.07014 0.24549 0.07362 C 0.25035 0.07917 0.25382 0.08727 0.25885 0.0926 C 0.26788 0.10232 0.27483 0.11227 0.28385 0.12246 C 0.29757 0.13774 0.30799 0.14862 0.32604 0.15255 C 0.33941 0.15996 0.35347 0.16852 0.36754 0.17246 C 0.37135 0.17547 0.37465 0.1794 0.37882 0.18172 C 0.38229 0.18357 0.38629 0.18334 0.38976 0.1845 C 0.39896 0.19167 0.40816 0.19746 0.41736 0.20417 C 0.42448 0.20903 0.42708 0.21459 0.43507 0.21644 C 0.43854 0.22014 0.44184 0.22385 0.44514 0.22755 C 0.44688 0.22963 0.44844 0.23149 0.45017 0.23334 C 0.45174 0.23519 0.45521 0.23889 0.45521 0.23912 C 0.45799 0.22871 0.45642 0.22408 0.46302 0.21737 C 0.46424 0.22014 0.46684 0.22223 0.46667 0.22524 C 0.46649 0.22778 0.46372 0.22848 0.46233 0.22987 C 0.45399 0.2375 0.45868 0.23125 0.45365 0.23889 L 0.45747 0.22825 " pathEditMode="relative" rAng="-290452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10" y="1263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438 0.00509 C 0.21563 0.0037 0.24896 0.00486 0.28038 0.00162 C 0.31111 0.00856 0.26563 -0.0007 0.30191 0.0037 C 0.31406 0.00486 0.32552 0.00972 0.33733 0.01157 C 0.35399 0.02222 0.37101 0.01829 0.38941 0.01852 C 0.39566 0.0206 0.40243 0.0206 0.40851 0.02338 C 0.41684 0.02685 0.42396 0.03356 0.43264 0.03518 C 0.4401 0.03958 0.44792 0.04236 0.45556 0.04352 C 0.45938 0.04583 0.46285 0.04815 0.46701 0.04745 " pathEditMode="relative" rAng="-477880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132" y="2106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052736"/>
            <a:ext cx="8208912" cy="5544616"/>
          </a:xfrm>
        </p:spPr>
        <p:txBody>
          <a:bodyPr>
            <a:noAutofit/>
          </a:bodyPr>
          <a:lstStyle/>
          <a:p>
            <a:r>
              <a:rPr lang="cs-CZ" sz="1400" i="1" u="sng" dirty="0" smtClean="0"/>
              <a:t>Použitá literatura:</a:t>
            </a:r>
          </a:p>
          <a:p>
            <a:r>
              <a:rPr lang="cs-CZ" sz="1400" dirty="0" smtClean="0"/>
              <a:t>Přírodověda pro 5. roč., SPN, 2011</a:t>
            </a:r>
            <a:endParaRPr lang="cs-CZ" sz="1400" dirty="0"/>
          </a:p>
          <a:p>
            <a:r>
              <a:rPr lang="cs-CZ" sz="1400" i="1" u="sng" dirty="0" smtClean="0"/>
              <a:t>Internetové odkazy:</a:t>
            </a:r>
            <a:endParaRPr lang="cs-CZ" sz="1400" dirty="0"/>
          </a:p>
          <a:p>
            <a:r>
              <a:rPr lang="cs-CZ" sz="1400" dirty="0"/>
              <a:t>AUTOR NEUVEDEN. </a:t>
            </a:r>
            <a:r>
              <a:rPr lang="cs-CZ" sz="1400" i="1" dirty="0"/>
              <a:t>Wikipedia.cz</a:t>
            </a:r>
            <a:r>
              <a:rPr lang="cs-CZ" sz="1400" dirty="0"/>
              <a:t> [online]. [cit. 1.10.2013]. Dostupný na WWW: http://cs.wikipedia.org/wiki/Soubor:Magnetite.jpg </a:t>
            </a:r>
          </a:p>
          <a:p>
            <a:r>
              <a:rPr lang="cs-CZ" sz="1400" dirty="0"/>
              <a:t>SÁNCHEZ, Luis. </a:t>
            </a:r>
            <a:r>
              <a:rPr lang="cs-CZ" sz="1400" i="1" dirty="0"/>
              <a:t>Wikipedia.cz</a:t>
            </a:r>
            <a:r>
              <a:rPr lang="cs-CZ" sz="1400" dirty="0"/>
              <a:t> [online]. [cit. 1.10.2013]. Dostupný na WWW: http://upload.wikimedia.org/wikipedia/commons/f/fc/Mineral_Olixisto_GDFL101.jpg </a:t>
            </a:r>
            <a:endParaRPr lang="cs-CZ" sz="1400" i="1" u="sng" dirty="0" smtClean="0"/>
          </a:p>
          <a:p>
            <a:r>
              <a:rPr lang="cs-CZ" sz="1400" dirty="0" smtClean="0"/>
              <a:t>DESCOUENS</a:t>
            </a:r>
            <a:r>
              <a:rPr lang="cs-CZ" sz="1400" dirty="0"/>
              <a:t>, </a:t>
            </a:r>
            <a:r>
              <a:rPr lang="cs-CZ" sz="1400" dirty="0" err="1"/>
              <a:t>Didier</a:t>
            </a:r>
            <a:r>
              <a:rPr lang="cs-CZ" sz="1400" dirty="0"/>
              <a:t>. </a:t>
            </a:r>
            <a:r>
              <a:rPr lang="cs-CZ" sz="1400" i="1" dirty="0"/>
              <a:t>Wikipedia.cz</a:t>
            </a:r>
            <a:r>
              <a:rPr lang="cs-CZ" sz="1400" dirty="0"/>
              <a:t> [online]. [cit. 30.9.2013]. Dostupný na WWW: http://upload.wikimedia.org/wikipedia/commons/8/87/Or_Venezuela.jpg </a:t>
            </a:r>
          </a:p>
          <a:p>
            <a:r>
              <a:rPr lang="cs-CZ" sz="1400" dirty="0"/>
              <a:t>HOFFMANN, Michael. </a:t>
            </a:r>
            <a:r>
              <a:rPr lang="cs-CZ" sz="1400" i="1" dirty="0"/>
              <a:t>Wikipedia.cz</a:t>
            </a:r>
            <a:r>
              <a:rPr lang="cs-CZ" sz="1400" dirty="0"/>
              <a:t> [online]. [cit. 30.9.2013]. Dostupný na WWW: http://upload.wikimedia.org/wikipedia/commons/0/00/Sankt_Petersburg_-_it%27s_art_.jpg </a:t>
            </a:r>
          </a:p>
          <a:p>
            <a:r>
              <a:rPr lang="cs-CZ" sz="1400" dirty="0"/>
              <a:t>BLANCHARD, </a:t>
            </a:r>
            <a:r>
              <a:rPr lang="cs-CZ" sz="1400" dirty="0" err="1"/>
              <a:t>Guillaume</a:t>
            </a:r>
            <a:r>
              <a:rPr lang="cs-CZ" sz="1400" dirty="0"/>
              <a:t>. </a:t>
            </a:r>
            <a:r>
              <a:rPr lang="cs-CZ" sz="1400" i="1" dirty="0"/>
              <a:t>Wikipedia.cz</a:t>
            </a:r>
            <a:r>
              <a:rPr lang="cs-CZ" sz="1400" dirty="0"/>
              <a:t> [online]. [cit. 30.9.2013]. Dostupný na WWW: http://upload.wikimedia.org/wikipedia/commons/c/cf/Egypte_louvre_127.jpg </a:t>
            </a:r>
            <a:endParaRPr lang="cs-CZ" sz="1400" dirty="0" smtClean="0"/>
          </a:p>
          <a:p>
            <a:r>
              <a:rPr lang="cs-CZ" sz="1400" dirty="0" smtClean="0"/>
              <a:t>AUTOR </a:t>
            </a:r>
            <a:r>
              <a:rPr lang="cs-CZ" sz="1400" dirty="0"/>
              <a:t>NEUVEDEN. </a:t>
            </a:r>
            <a:r>
              <a:rPr lang="cs-CZ" sz="1400" i="1" dirty="0"/>
              <a:t>Wikipedia.cz</a:t>
            </a:r>
            <a:r>
              <a:rPr lang="cs-CZ" sz="1400" dirty="0"/>
              <a:t> [online]. [cit. 30.9.2013]. Dostupný na WWW: http://</a:t>
            </a:r>
            <a:r>
              <a:rPr lang="cs-CZ" sz="1400" dirty="0" smtClean="0"/>
              <a:t>upload.wikimedia.org/wikipedia/commons/3/34/Prague_Inka_Gold_exhibition_27.jpg</a:t>
            </a:r>
            <a:endParaRPr lang="cs-CZ" sz="1400" dirty="0"/>
          </a:p>
          <a:p>
            <a:r>
              <a:rPr lang="cs-CZ" sz="1400" dirty="0"/>
              <a:t>AUTOR NEUVEDEN. </a:t>
            </a:r>
            <a:r>
              <a:rPr lang="cs-CZ" sz="1400" i="1" dirty="0"/>
              <a:t>Wikipedia.cz</a:t>
            </a:r>
            <a:r>
              <a:rPr lang="cs-CZ" sz="1400" dirty="0"/>
              <a:t> [online]. [cit. 30.9.2013]. Dostupný na WWW: http://</a:t>
            </a:r>
            <a:r>
              <a:rPr lang="cs-CZ" sz="1400" dirty="0" smtClean="0"/>
              <a:t>upload.wikimedia.org/wikipedia/commons/5/55/Silver_crystal.jpg</a:t>
            </a:r>
            <a:endParaRPr lang="cs-CZ" sz="1400" dirty="0"/>
          </a:p>
          <a:p>
            <a:r>
              <a:rPr lang="cs-CZ" sz="1400" dirty="0"/>
              <a:t>LINDSAY, J.. </a:t>
            </a:r>
            <a:r>
              <a:rPr lang="cs-CZ" sz="1400" i="1" dirty="0"/>
              <a:t>Wikipedia.cz</a:t>
            </a:r>
            <a:r>
              <a:rPr lang="cs-CZ" sz="1400" dirty="0"/>
              <a:t> [online]. [cit. 30.9.2013]. Dostupný na WWW: http://upload.wikimedia.org/wikipedia/commons/2/27/SilverRingThing.png </a:t>
            </a:r>
          </a:p>
          <a:p>
            <a:r>
              <a:rPr lang="cs-CZ" sz="1400" dirty="0"/>
              <a:t>AUTOR NEUVEDEN. </a:t>
            </a:r>
            <a:r>
              <a:rPr lang="cs-CZ" sz="1400" i="1" dirty="0"/>
              <a:t>Wikipedia.cz</a:t>
            </a:r>
            <a:r>
              <a:rPr lang="cs-CZ" sz="1400" dirty="0"/>
              <a:t> [online]. [cit. 30.9.2013]. Dostupný na WWW: http://upload.wikimedia.org/wikipedia/commons/1/19/Argento_-_</a:t>
            </a:r>
            <a:r>
              <a:rPr lang="cs-CZ" sz="1400" dirty="0" smtClean="0"/>
              <a:t>Ontario%2C_Canada.jpg</a:t>
            </a:r>
            <a:endParaRPr lang="cs-CZ" sz="1400" dirty="0"/>
          </a:p>
          <a:p>
            <a:r>
              <a:rPr lang="cs-CZ" sz="1400" dirty="0"/>
              <a:t>AUTOR NEUVEDEN. </a:t>
            </a:r>
            <a:r>
              <a:rPr lang="cs-CZ" sz="1400" i="1" dirty="0"/>
              <a:t>Wikipedia.cz</a:t>
            </a:r>
            <a:r>
              <a:rPr lang="cs-CZ" sz="1400" dirty="0"/>
              <a:t> [online]. [cit. 30.9.2013]. Dostupný na WWW: http://upload.wikimedia.org/wikipedia/commons/5/59/Grossi_pragenses_avers.jpg </a:t>
            </a:r>
            <a:endParaRPr lang="cs-CZ" sz="1400" dirty="0" smtClean="0"/>
          </a:p>
          <a:p>
            <a:endParaRPr lang="cs-CZ" sz="1400" i="1" u="sng" dirty="0" smtClean="0"/>
          </a:p>
          <a:p>
            <a:pPr marL="0" indent="0">
              <a:buNone/>
            </a:pPr>
            <a:endParaRPr lang="cs-CZ" sz="1400" i="1" u="sng" dirty="0"/>
          </a:p>
          <a:p>
            <a:pPr lvl="0">
              <a:buClr>
                <a:srgbClr val="31B6FD"/>
              </a:buClr>
            </a:pPr>
            <a:r>
              <a:rPr lang="cs-CZ" sz="1400" i="1" u="sng" dirty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None/>
            </a:pPr>
            <a:endParaRPr lang="cs-CZ" sz="14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662</TotalTime>
  <Words>662</Words>
  <Application>Microsoft Office PowerPoint</Application>
  <PresentationFormat>Předvádění na obrazovce (4:3)</PresentationFormat>
  <Paragraphs>101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Vlnění</vt:lpstr>
      <vt:lpstr>Základní škola a Mateřská škola Bílá Třemešná, okres Trutnov</vt:lpstr>
      <vt:lpstr>Anotace</vt:lpstr>
      <vt:lpstr>KOVOVÉ NEROSTY</vt:lpstr>
      <vt:lpstr>Nerosty</vt:lpstr>
      <vt:lpstr>Nerosty kovové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Zlato tvoří v nerostech</vt:lpstr>
      <vt:lpstr>Groše a tolary se razily ze</vt:lpstr>
      <vt:lpstr>Vyber nekovový nerost</vt:lpstr>
      <vt:lpstr>Nejhodnotnější železná ruda je</vt:lpstr>
      <vt:lpstr>Železná ruda patří mezi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Miluše Senetová</cp:lastModifiedBy>
  <cp:revision>56</cp:revision>
  <dcterms:created xsi:type="dcterms:W3CDTF">2013-05-10T12:01:16Z</dcterms:created>
  <dcterms:modified xsi:type="dcterms:W3CDTF">2014-03-11T22:58:05Z</dcterms:modified>
</cp:coreProperties>
</file>