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68" r:id="rId5"/>
    <p:sldId id="261" r:id="rId6"/>
    <p:sldId id="263" r:id="rId7"/>
    <p:sldId id="262" r:id="rId8"/>
    <p:sldId id="264" r:id="rId9"/>
    <p:sldId id="267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00"/>
    <a:srgbClr val="006600"/>
    <a:srgbClr val="99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848" y="-2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70032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2792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3665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45885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3960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84086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7877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01824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42162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6699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5081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BD6C28-3AB1-4746-A1C0-A2CA720133F5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84991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3657049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05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Ukazovací zájmena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Užití ukazovacích zájmen, dělení podle rodů, rozdíly mezi češtinou a angličtinou, praxe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Anglický jazyk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Jiří Černý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Čeština/angličtina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výklad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Automechanik (obory H)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materiály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SŠST Ústí nad Labem, Čelakovského 5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>
                <a:ea typeface="Times New Roman"/>
                <a:cs typeface="Times New Roman"/>
              </a:rPr>
              <a:t>Ukazovací </a:t>
            </a:r>
            <a:r>
              <a:rPr lang="cs-CZ" sz="2800" b="1" dirty="0" smtClean="0">
                <a:ea typeface="Times New Roman"/>
                <a:cs typeface="Times New Roman"/>
              </a:rPr>
              <a:t>zájmena</a:t>
            </a:r>
            <a:endParaRPr lang="cs-CZ" sz="2800" b="1" dirty="0">
              <a:ea typeface="Calibri"/>
              <a:cs typeface="Times New Roman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VY_32_INOVACE_05_088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7191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619672" y="404664"/>
            <a:ext cx="6336704" cy="193899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UKAZOVACÍ ZÁJMENA</a:t>
            </a:r>
            <a:endParaRPr lang="cs-CZ" sz="6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38120" y="2828092"/>
            <a:ext cx="6365298" cy="502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aseline="30000" dirty="0" smtClean="0"/>
              <a:t>…neboli umění ukázat slovem na cokoliv…</a:t>
            </a:r>
            <a:endParaRPr lang="en-GB" sz="4000" baseline="30000" dirty="0"/>
          </a:p>
        </p:txBody>
      </p:sp>
    </p:spTree>
    <p:extLst>
      <p:ext uri="{BB962C8B-B14F-4D97-AF65-F5344CB8AC3E}">
        <p14:creationId xmlns:p14="http://schemas.microsoft.com/office/powerpoint/2010/main" val="428169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332656"/>
            <a:ext cx="8496944" cy="24211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baseline="30000" dirty="0" err="1"/>
              <a:t>Sám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nevím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proč</a:t>
            </a:r>
            <a:r>
              <a:rPr lang="en-GB" sz="4000" baseline="30000" dirty="0"/>
              <a:t>, ale </a:t>
            </a:r>
            <a:r>
              <a:rPr lang="en-GB" sz="4000" baseline="30000" dirty="0" err="1"/>
              <a:t>ukazovací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zájmena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jsou</a:t>
            </a:r>
            <a:r>
              <a:rPr lang="en-GB" sz="4000" baseline="30000" dirty="0"/>
              <a:t> pro </a:t>
            </a:r>
            <a:r>
              <a:rPr lang="en-GB" sz="4000" baseline="30000" dirty="0" err="1"/>
              <a:t>žáky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velmi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častým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problémem</a:t>
            </a:r>
            <a:r>
              <a:rPr lang="en-GB" sz="4000" baseline="30000" dirty="0"/>
              <a:t>. </a:t>
            </a:r>
            <a:r>
              <a:rPr lang="en-GB" sz="4000" baseline="30000" dirty="0" err="1"/>
              <a:t>Přitom</a:t>
            </a:r>
            <a:r>
              <a:rPr lang="en-GB" sz="4000" baseline="30000" dirty="0"/>
              <a:t> se v </a:t>
            </a:r>
            <a:r>
              <a:rPr lang="en-GB" sz="4000" baseline="30000" dirty="0" err="1"/>
              <a:t>angličtině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jedná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prakticky</a:t>
            </a:r>
            <a:r>
              <a:rPr lang="en-GB" sz="4000" baseline="30000" dirty="0"/>
              <a:t> o </a:t>
            </a:r>
            <a:r>
              <a:rPr lang="en-GB" sz="4000" baseline="30000" dirty="0" err="1"/>
              <a:t>čtyři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podobná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slovíčka</a:t>
            </a:r>
            <a:r>
              <a:rPr lang="en-GB" sz="4000" baseline="30000" dirty="0"/>
              <a:t>. </a:t>
            </a:r>
            <a:r>
              <a:rPr lang="en-GB" sz="4000" baseline="30000" dirty="0" err="1"/>
              <a:t>Kdybychom</a:t>
            </a:r>
            <a:r>
              <a:rPr lang="en-GB" sz="4000" baseline="30000" dirty="0"/>
              <a:t> se </a:t>
            </a:r>
            <a:r>
              <a:rPr lang="en-GB" sz="4000" baseline="30000" dirty="0" err="1"/>
              <a:t>znovu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pustili</a:t>
            </a:r>
            <a:r>
              <a:rPr lang="en-GB" sz="4000" baseline="30000" dirty="0"/>
              <a:t> do </a:t>
            </a:r>
            <a:r>
              <a:rPr lang="en-GB" sz="4000" baseline="30000" dirty="0" err="1"/>
              <a:t>soutěžení</a:t>
            </a:r>
            <a:r>
              <a:rPr lang="en-GB" sz="4000" baseline="30000" dirty="0"/>
              <a:t> v </a:t>
            </a:r>
            <a:r>
              <a:rPr lang="en-GB" sz="4000" baseline="30000" dirty="0" err="1"/>
              <a:t>jednoduchosti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mezi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češtinou</a:t>
            </a:r>
            <a:r>
              <a:rPr lang="en-GB" sz="4000" baseline="30000" dirty="0"/>
              <a:t> a </a:t>
            </a:r>
            <a:r>
              <a:rPr lang="en-GB" sz="4000" baseline="30000" dirty="0" err="1"/>
              <a:t>angličtinou</a:t>
            </a:r>
            <a:r>
              <a:rPr lang="en-GB" sz="4000" baseline="30000" dirty="0"/>
              <a:t>, </a:t>
            </a:r>
            <a:r>
              <a:rPr lang="en-GB" sz="4000" baseline="30000" dirty="0" err="1"/>
              <a:t>náš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rodný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jazyk</a:t>
            </a:r>
            <a:r>
              <a:rPr lang="en-GB" sz="4000" baseline="30000" dirty="0"/>
              <a:t> by </a:t>
            </a:r>
            <a:r>
              <a:rPr lang="en-GB" sz="4000" baseline="30000" dirty="0" err="1"/>
              <a:t>byl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opět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na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hlavu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poražen</a:t>
            </a:r>
            <a:r>
              <a:rPr lang="en-GB" sz="4000" baseline="30000" dirty="0"/>
              <a:t>. </a:t>
            </a:r>
            <a:r>
              <a:rPr lang="en-GB" sz="4000" baseline="30000" dirty="0" err="1"/>
              <a:t>Podívejte</a:t>
            </a:r>
            <a:r>
              <a:rPr lang="en-GB" sz="4000" baseline="30000" dirty="0"/>
              <a:t> se </a:t>
            </a:r>
            <a:r>
              <a:rPr lang="en-GB" sz="4000" baseline="30000" dirty="0" err="1"/>
              <a:t>sami</a:t>
            </a:r>
            <a:r>
              <a:rPr lang="en-GB" sz="4000" baseline="30000" dirty="0"/>
              <a:t>.</a:t>
            </a:r>
          </a:p>
          <a:p>
            <a:pPr algn="just"/>
            <a:r>
              <a:rPr lang="en-GB" b="1" baseline="30000" dirty="0"/>
              <a:t>	</a:t>
            </a:r>
            <a:endParaRPr lang="cs-CZ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467544" y="2753832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 Black" panose="020B0A04020102020204" pitchFamily="34" charset="0"/>
              </a:rPr>
              <a:t>tenhle</a:t>
            </a:r>
            <a:endParaRPr lang="cs-CZ" sz="2800" dirty="0">
              <a:latin typeface="Arial Black" panose="020B0A0402010202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4705980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 Black" panose="020B0A04020102020204" pitchFamily="34" charset="0"/>
              </a:rPr>
              <a:t>tahle</a:t>
            </a:r>
            <a:endParaRPr lang="cs-CZ" sz="2800" dirty="0">
              <a:latin typeface="Arial Black" panose="020B0A0402010202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44208" y="2753832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 Black" panose="020B0A04020102020204" pitchFamily="34" charset="0"/>
              </a:rPr>
              <a:t>ten</a:t>
            </a:r>
            <a:endParaRPr lang="cs-CZ" sz="2800" dirty="0">
              <a:latin typeface="Arial Black" panose="020B0A04020102020204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444208" y="5229200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 Black" panose="020B0A04020102020204" pitchFamily="34" charset="0"/>
              </a:rPr>
              <a:t>tamto</a:t>
            </a:r>
            <a:endParaRPr lang="cs-CZ" sz="2800" dirty="0">
              <a:latin typeface="Arial Black" panose="020B0A04020102020204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835696" y="5229200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 Black" panose="020B0A04020102020204" pitchFamily="34" charset="0"/>
              </a:rPr>
              <a:t>tohle</a:t>
            </a:r>
            <a:endParaRPr lang="cs-CZ" sz="2800" dirty="0">
              <a:latin typeface="Arial Black" panose="020B0A04020102020204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932040" y="3997692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 Black" panose="020B0A04020102020204" pitchFamily="34" charset="0"/>
              </a:rPr>
              <a:t>tito</a:t>
            </a:r>
            <a:endParaRPr lang="cs-CZ" sz="2800" dirty="0">
              <a:latin typeface="Arial Black" panose="020B0A0402010202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915816" y="3573016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 Black" panose="020B0A04020102020204" pitchFamily="34" charset="0"/>
              </a:rPr>
              <a:t>tamten</a:t>
            </a:r>
            <a:endParaRPr lang="cs-CZ" sz="2800" dirty="0">
              <a:latin typeface="Arial Black" panose="020B0A0402010202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896308" y="5373216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 Black" panose="020B0A04020102020204" pitchFamily="34" charset="0"/>
              </a:rPr>
              <a:t>toto</a:t>
            </a:r>
            <a:endParaRPr lang="cs-CZ" sz="2800" dirty="0">
              <a:latin typeface="Arial Black" panose="020B0A04020102020204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76256" y="3873867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 Black" panose="020B0A04020102020204" pitchFamily="34" charset="0"/>
              </a:rPr>
              <a:t>tamta</a:t>
            </a:r>
            <a:endParaRPr lang="cs-CZ" sz="2800" dirty="0">
              <a:latin typeface="Arial Black" panose="020B0A04020102020204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572000" y="2753832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 Black" panose="020B0A04020102020204" pitchFamily="34" charset="0"/>
              </a:rPr>
              <a:t>tato</a:t>
            </a:r>
            <a:endParaRPr lang="cs-CZ" sz="2800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5572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5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5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80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9500"/>
                            </p:stCondLst>
                            <p:childTnLst>
                              <p:par>
                                <p:cTn id="39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2500"/>
                            </p:stCondLst>
                            <p:childTnLst>
                              <p:par>
                                <p:cTn id="49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4000"/>
                            </p:stCondLst>
                            <p:childTnLst>
                              <p:par>
                                <p:cTn id="54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 build="p" advAuto="1000"/>
      <p:bldP spid="5" grpId="0" build="p" advAuto="1000"/>
      <p:bldP spid="6" grpId="0" build="p" advAuto="1000"/>
      <p:bldP spid="8" grpId="0" build="p" advAuto="1000"/>
      <p:bldP spid="9" grpId="0" build="p" advAuto="1000"/>
      <p:bldP spid="10" grpId="0" build="p" advAuto="1000"/>
      <p:bldP spid="11" grpId="0" build="p" advAuto="1000"/>
      <p:bldP spid="12" grpId="0" build="p" advAuto="1000"/>
      <p:bldP spid="13" grpId="0" build="p" advAuto="1000"/>
      <p:bldP spid="14" grpId="0" build="p" advAuto="100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92696"/>
            <a:ext cx="267252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baseline="30000" dirty="0">
                <a:latin typeface="Arial Black" panose="020B0A04020102020204" pitchFamily="34" charset="0"/>
              </a:rPr>
              <a:t>THIS [</a:t>
            </a:r>
            <a:r>
              <a:rPr lang="en-GB" sz="5400" b="1" baseline="30000" dirty="0" err="1">
                <a:latin typeface="Arial Black" panose="020B0A04020102020204" pitchFamily="34" charset="0"/>
              </a:rPr>
              <a:t>ð</a:t>
            </a:r>
            <a:r>
              <a:rPr lang="en-GB" sz="5400" baseline="30000" dirty="0" err="1">
                <a:latin typeface="Arial Black" panose="020B0A04020102020204" pitchFamily="34" charset="0"/>
              </a:rPr>
              <a:t>is</a:t>
            </a:r>
            <a:r>
              <a:rPr lang="en-GB" sz="5400" baseline="30000" dirty="0">
                <a:latin typeface="Arial Black" panose="020B0A04020102020204" pitchFamily="34" charset="0"/>
              </a:rPr>
              <a:t>]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220072" y="4335661"/>
            <a:ext cx="328808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baseline="30000" dirty="0">
                <a:latin typeface="Arial Black" panose="020B0A04020102020204" pitchFamily="34" charset="0"/>
              </a:rPr>
              <a:t>THESE [</a:t>
            </a:r>
            <a:r>
              <a:rPr lang="en-GB" sz="5400" b="1" baseline="30000" dirty="0" err="1">
                <a:latin typeface="Arial Black" panose="020B0A04020102020204" pitchFamily="34" charset="0"/>
              </a:rPr>
              <a:t>ð</a:t>
            </a:r>
            <a:r>
              <a:rPr lang="en-GB" sz="5400" baseline="30000" dirty="0" err="1">
                <a:latin typeface="Arial Black" panose="020B0A04020102020204" pitchFamily="34" charset="0"/>
              </a:rPr>
              <a:t>i:z</a:t>
            </a:r>
            <a:r>
              <a:rPr lang="en-GB" sz="5400" baseline="30000" dirty="0">
                <a:latin typeface="Arial Black" panose="020B0A04020102020204" pitchFamily="34" charset="0"/>
              </a:rPr>
              <a:t>]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27113" y="1267212"/>
            <a:ext cx="1745991" cy="6976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aseline="30000" dirty="0" err="1"/>
              <a:t>jednotné</a:t>
            </a:r>
            <a:r>
              <a:rPr lang="en-GB" sz="3200" baseline="30000" dirty="0"/>
              <a:t> </a:t>
            </a:r>
            <a:r>
              <a:rPr lang="en-GB" sz="3200" baseline="30000" dirty="0" err="1"/>
              <a:t>číslo</a:t>
            </a:r>
            <a:endParaRPr lang="en-GB" sz="3200" baseline="30000" dirty="0"/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22066" y="4797326"/>
            <a:ext cx="1630190" cy="6976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aseline="30000" dirty="0"/>
              <a:t>m</a:t>
            </a:r>
            <a:r>
              <a:rPr lang="cs-CZ" sz="3200" baseline="30000" dirty="0" smtClean="0"/>
              <a:t>nožné číslo</a:t>
            </a:r>
            <a:endParaRPr lang="en-GB" sz="3200" baseline="30000" dirty="0"/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932137" y="2276872"/>
            <a:ext cx="6881934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baseline="30000" dirty="0" err="1"/>
              <a:t>Tato</a:t>
            </a:r>
            <a:r>
              <a:rPr lang="en-GB" sz="2800" b="1" baseline="30000" dirty="0"/>
              <a:t> </a:t>
            </a:r>
            <a:r>
              <a:rPr lang="en-GB" sz="2800" b="1" baseline="30000" dirty="0" err="1"/>
              <a:t>dvě</a:t>
            </a:r>
            <a:r>
              <a:rPr lang="en-GB" sz="2800" b="1" baseline="30000" dirty="0"/>
              <a:t> </a:t>
            </a:r>
            <a:r>
              <a:rPr lang="en-GB" sz="2800" b="1" baseline="30000" dirty="0" err="1"/>
              <a:t>ukazovací</a:t>
            </a:r>
            <a:r>
              <a:rPr lang="en-GB" sz="2800" b="1" baseline="30000" dirty="0"/>
              <a:t> </a:t>
            </a:r>
            <a:r>
              <a:rPr lang="en-GB" sz="2800" b="1" baseline="30000" dirty="0" err="1"/>
              <a:t>zájmena</a:t>
            </a:r>
            <a:r>
              <a:rPr lang="en-GB" sz="2800" b="1" baseline="30000" dirty="0"/>
              <a:t> se </a:t>
            </a:r>
            <a:r>
              <a:rPr lang="en-GB" sz="2800" b="1" baseline="30000" dirty="0" err="1"/>
              <a:t>tedy</a:t>
            </a:r>
            <a:r>
              <a:rPr lang="en-GB" sz="2800" b="1" baseline="30000" dirty="0"/>
              <a:t> </a:t>
            </a:r>
            <a:r>
              <a:rPr lang="en-GB" sz="2800" b="1" baseline="30000" dirty="0" err="1"/>
              <a:t>používají</a:t>
            </a:r>
            <a:r>
              <a:rPr lang="en-GB" sz="2800" b="1" baseline="30000" dirty="0"/>
              <a:t> pro </a:t>
            </a:r>
            <a:r>
              <a:rPr lang="en-GB" sz="2800" b="1" baseline="30000" dirty="0" err="1" smtClean="0"/>
              <a:t>předměty</a:t>
            </a:r>
            <a:r>
              <a:rPr lang="cs-CZ" sz="2800" b="1" baseline="30000" dirty="0" smtClean="0"/>
              <a:t> nebo </a:t>
            </a:r>
            <a:r>
              <a:rPr lang="en-GB" sz="2800" b="1" baseline="30000" dirty="0" err="1" smtClean="0"/>
              <a:t>lidi</a:t>
            </a:r>
            <a:r>
              <a:rPr lang="en-GB" sz="2800" b="1" baseline="30000" dirty="0"/>
              <a:t>, </a:t>
            </a:r>
            <a:r>
              <a:rPr lang="en-GB" sz="2800" b="1" baseline="30000" dirty="0" err="1"/>
              <a:t>které</a:t>
            </a:r>
            <a:r>
              <a:rPr lang="en-GB" sz="2800" b="1" baseline="30000" dirty="0"/>
              <a:t> </a:t>
            </a:r>
            <a:r>
              <a:rPr lang="en-GB" sz="2800" b="1" baseline="30000" dirty="0" err="1"/>
              <a:t>má</a:t>
            </a:r>
            <a:r>
              <a:rPr lang="en-GB" sz="2800" b="1" baseline="30000" dirty="0"/>
              <a:t> </a:t>
            </a:r>
            <a:r>
              <a:rPr lang="en-GB" sz="2800" b="1" baseline="30000" dirty="0" err="1"/>
              <a:t>mluvčí</a:t>
            </a:r>
            <a:r>
              <a:rPr lang="en-GB" sz="2800" b="1" baseline="30000" dirty="0"/>
              <a:t> </a:t>
            </a:r>
            <a:r>
              <a:rPr lang="cs-CZ" sz="2800" b="1" baseline="30000" dirty="0" smtClean="0"/>
              <a:t>„</a:t>
            </a:r>
            <a:r>
              <a:rPr lang="en-GB" sz="2800" b="1" baseline="30000" dirty="0" smtClean="0"/>
              <a:t>u </a:t>
            </a:r>
            <a:r>
              <a:rPr lang="en-GB" sz="2800" b="1" baseline="30000" dirty="0" err="1" smtClean="0"/>
              <a:t>sebe</a:t>
            </a:r>
            <a:r>
              <a:rPr lang="cs-CZ" sz="2800" b="1" baseline="30000" dirty="0" smtClean="0"/>
              <a:t>“</a:t>
            </a:r>
            <a:r>
              <a:rPr lang="en-GB" sz="2800" b="1" baseline="30000" dirty="0" smtClean="0"/>
              <a:t>. </a:t>
            </a:r>
            <a:r>
              <a:rPr lang="en-GB" sz="2800" b="1" baseline="30000" dirty="0" err="1" smtClean="0"/>
              <a:t>Jsou</a:t>
            </a:r>
            <a:r>
              <a:rPr lang="en-GB" sz="2800" b="1" baseline="30000" dirty="0" smtClean="0"/>
              <a:t> </a:t>
            </a:r>
            <a:r>
              <a:rPr lang="en-GB" sz="2800" b="1" baseline="30000" dirty="0" err="1"/>
              <a:t>prostě</a:t>
            </a:r>
            <a:r>
              <a:rPr lang="en-GB" sz="2800" b="1" baseline="30000" dirty="0"/>
              <a:t> tam, </a:t>
            </a:r>
            <a:r>
              <a:rPr lang="en-GB" sz="2800" b="1" baseline="30000" dirty="0" err="1"/>
              <a:t>kde</a:t>
            </a:r>
            <a:r>
              <a:rPr lang="en-GB" sz="2800" b="1" baseline="30000" dirty="0"/>
              <a:t> je on. Z </a:t>
            </a:r>
            <a:r>
              <a:rPr lang="en-GB" sz="2800" b="1" baseline="30000" dirty="0" err="1"/>
              <a:t>jeho</a:t>
            </a:r>
            <a:r>
              <a:rPr lang="en-GB" sz="2800" b="1" baseline="30000" dirty="0"/>
              <a:t> </a:t>
            </a:r>
            <a:r>
              <a:rPr lang="en-GB" sz="2800" b="1" baseline="30000" dirty="0" err="1"/>
              <a:t>pohledu</a:t>
            </a:r>
            <a:r>
              <a:rPr lang="en-GB" sz="2800" b="1" baseline="30000" dirty="0"/>
              <a:t> </a:t>
            </a:r>
            <a:r>
              <a:rPr lang="en-GB" sz="2800" b="1" baseline="30000" dirty="0" err="1"/>
              <a:t>jsou</a:t>
            </a:r>
            <a:r>
              <a:rPr lang="en-GB" sz="2800" b="1" baseline="30000" dirty="0"/>
              <a:t> </a:t>
            </a:r>
            <a:r>
              <a:rPr lang="cs-CZ" sz="2800" b="1" baseline="30000" dirty="0" smtClean="0"/>
              <a:t>„</a:t>
            </a:r>
            <a:r>
              <a:rPr lang="en-GB" sz="2800" b="1" baseline="30000" dirty="0" err="1" smtClean="0"/>
              <a:t>tady</a:t>
            </a:r>
            <a:r>
              <a:rPr lang="cs-CZ" sz="2800" b="1" baseline="30000" dirty="0" smtClean="0"/>
              <a:t>“</a:t>
            </a:r>
            <a:r>
              <a:rPr lang="en-GB" sz="2800" b="1" baseline="30000" dirty="0" smtClean="0"/>
              <a:t> </a:t>
            </a:r>
            <a:r>
              <a:rPr lang="en-GB" sz="2800" b="1" baseline="30000" dirty="0"/>
              <a:t>(here).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7986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3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4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100"/>
                            </p:stCondLst>
                            <p:childTnLst>
                              <p:par>
                                <p:cTn id="18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100"/>
                            </p:stCondLst>
                            <p:childTnLst>
                              <p:par>
                                <p:cTn id="2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 build="p" bldLvl="2"/>
      <p:bldP spid="7" grpId="0" build="p"/>
      <p:bldP spid="8" grpId="0" build="p" bldLvl="2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20688"/>
            <a:ext cx="299979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baseline="30000" dirty="0">
                <a:latin typeface="Arial Black" panose="020B0A04020102020204" pitchFamily="34" charset="0"/>
              </a:rPr>
              <a:t>THAT [</a:t>
            </a:r>
            <a:r>
              <a:rPr lang="en-GB" sz="5400" b="1" baseline="30000" dirty="0">
                <a:latin typeface="Arial Black" panose="020B0A04020102020204" pitchFamily="34" charset="0"/>
              </a:rPr>
              <a:t>ð</a:t>
            </a:r>
            <a:r>
              <a:rPr lang="az-Cyrl-AZ" sz="5400" baseline="30000" dirty="0">
                <a:latin typeface="Arial Black" panose="020B0A04020102020204" pitchFamily="34" charset="0"/>
              </a:rPr>
              <a:t>ӕ</a:t>
            </a:r>
            <a:r>
              <a:rPr lang="en-GB" sz="5400" baseline="30000" dirty="0">
                <a:latin typeface="Arial Black" panose="020B0A04020102020204" pitchFamily="34" charset="0"/>
              </a:rPr>
              <a:t>t]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932040" y="4077072"/>
            <a:ext cx="36471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baseline="30000" dirty="0">
                <a:latin typeface="Arial Black" panose="020B0A04020102020204" pitchFamily="34" charset="0"/>
              </a:rPr>
              <a:t>THOSE [</a:t>
            </a:r>
            <a:r>
              <a:rPr lang="en-GB" sz="5400" b="1" baseline="30000" dirty="0" err="1">
                <a:latin typeface="Arial Black" panose="020B0A04020102020204" pitchFamily="34" charset="0"/>
              </a:rPr>
              <a:t>ð</a:t>
            </a:r>
            <a:r>
              <a:rPr lang="en-GB" sz="5400" baseline="30000" dirty="0" err="1">
                <a:latin typeface="Arial Black" panose="020B0A04020102020204" pitchFamily="34" charset="0"/>
              </a:rPr>
              <a:t>ouz</a:t>
            </a:r>
            <a:r>
              <a:rPr lang="en-GB" sz="5400" baseline="30000" dirty="0">
                <a:latin typeface="Arial Black" panose="020B0A04020102020204" pitchFamily="34" charset="0"/>
              </a:rPr>
              <a:t>]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83364" y="805354"/>
            <a:ext cx="1938351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aseline="30000" dirty="0" err="1"/>
              <a:t>jednotné</a:t>
            </a:r>
            <a:r>
              <a:rPr lang="en-GB" sz="3600" baseline="30000" dirty="0"/>
              <a:t> </a:t>
            </a:r>
            <a:r>
              <a:rPr lang="en-GB" sz="3600" baseline="30000" dirty="0" err="1"/>
              <a:t>číslo</a:t>
            </a:r>
            <a:endParaRPr lang="en-GB" sz="3600" baseline="30000" dirty="0"/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64288" y="4561954"/>
            <a:ext cx="180927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aseline="30000" dirty="0" err="1"/>
              <a:t>množné</a:t>
            </a:r>
            <a:r>
              <a:rPr lang="en-GB" sz="3600" baseline="30000" dirty="0"/>
              <a:t> </a:t>
            </a:r>
            <a:r>
              <a:rPr lang="en-GB" sz="3600" baseline="30000" dirty="0" err="1"/>
              <a:t>číslo</a:t>
            </a:r>
            <a:endParaRPr lang="en-GB" sz="3600" baseline="30000" dirty="0"/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3899" y="2274709"/>
            <a:ext cx="8147394" cy="13747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baseline="30000" dirty="0" err="1"/>
              <a:t>Tato</a:t>
            </a:r>
            <a:r>
              <a:rPr lang="en-GB" sz="2800" b="1" baseline="30000" dirty="0"/>
              <a:t> </a:t>
            </a:r>
            <a:r>
              <a:rPr lang="en-GB" sz="2800" b="1" baseline="30000" dirty="0" err="1"/>
              <a:t>dvě</a:t>
            </a:r>
            <a:r>
              <a:rPr lang="en-GB" sz="2800" b="1" baseline="30000" dirty="0"/>
              <a:t> </a:t>
            </a:r>
            <a:r>
              <a:rPr lang="en-GB" sz="2800" b="1" baseline="30000" dirty="0" err="1"/>
              <a:t>zájmena</a:t>
            </a:r>
            <a:r>
              <a:rPr lang="en-GB" sz="2800" b="1" baseline="30000" dirty="0"/>
              <a:t> </a:t>
            </a:r>
            <a:r>
              <a:rPr lang="en-GB" sz="2800" b="1" baseline="30000" dirty="0" err="1"/>
              <a:t>označují</a:t>
            </a:r>
            <a:r>
              <a:rPr lang="en-GB" sz="2800" b="1" baseline="30000" dirty="0"/>
              <a:t> </a:t>
            </a:r>
            <a:r>
              <a:rPr lang="en-GB" sz="2800" b="1" baseline="30000" dirty="0" err="1" smtClean="0"/>
              <a:t>předměty</a:t>
            </a:r>
            <a:r>
              <a:rPr lang="cs-CZ" sz="2800" b="1" baseline="30000" dirty="0" smtClean="0"/>
              <a:t> či</a:t>
            </a:r>
            <a:r>
              <a:rPr lang="cs-CZ" sz="2800" b="1" dirty="0" smtClean="0"/>
              <a:t> </a:t>
            </a:r>
            <a:r>
              <a:rPr lang="en-GB" sz="2800" b="1" baseline="30000" dirty="0" err="1" smtClean="0"/>
              <a:t>lidi</a:t>
            </a:r>
            <a:r>
              <a:rPr lang="en-GB" sz="2800" b="1" baseline="30000" dirty="0"/>
              <a:t>, </a:t>
            </a:r>
            <a:r>
              <a:rPr lang="en-GB" sz="2800" b="1" baseline="30000" dirty="0" err="1"/>
              <a:t>které</a:t>
            </a:r>
            <a:r>
              <a:rPr lang="en-GB" sz="2800" b="1" baseline="30000" dirty="0"/>
              <a:t> </a:t>
            </a:r>
            <a:r>
              <a:rPr lang="en-GB" sz="2800" b="1" baseline="30000" dirty="0" err="1"/>
              <a:t>mluvčí</a:t>
            </a:r>
            <a:r>
              <a:rPr lang="en-GB" sz="2800" b="1" baseline="30000" dirty="0"/>
              <a:t> </a:t>
            </a:r>
            <a:r>
              <a:rPr lang="en-GB" sz="2800" b="1" baseline="30000" dirty="0" err="1"/>
              <a:t>nemá</a:t>
            </a:r>
            <a:r>
              <a:rPr lang="en-GB" sz="2800" b="1" baseline="30000" dirty="0"/>
              <a:t> u </a:t>
            </a:r>
            <a:r>
              <a:rPr lang="en-GB" sz="2800" b="1" baseline="30000" dirty="0" err="1" smtClean="0"/>
              <a:t>sebe</a:t>
            </a:r>
            <a:r>
              <a:rPr lang="cs-CZ" sz="2800" b="1" baseline="30000" dirty="0"/>
              <a:t>.</a:t>
            </a:r>
            <a:r>
              <a:rPr lang="en-GB" sz="2800" b="1" baseline="30000" dirty="0" smtClean="0"/>
              <a:t> </a:t>
            </a:r>
            <a:r>
              <a:rPr lang="cs-CZ" sz="2800" b="1" baseline="30000" dirty="0" smtClean="0"/>
              <a:t>J</a:t>
            </a:r>
            <a:r>
              <a:rPr lang="en-GB" sz="2800" b="1" baseline="30000" dirty="0" err="1" smtClean="0"/>
              <a:t>sou</a:t>
            </a:r>
            <a:r>
              <a:rPr lang="en-GB" sz="2800" b="1" baseline="30000" dirty="0" smtClean="0"/>
              <a:t> </a:t>
            </a:r>
            <a:r>
              <a:rPr lang="en-GB" sz="2800" b="1" baseline="30000" dirty="0" err="1"/>
              <a:t>buď</a:t>
            </a:r>
            <a:r>
              <a:rPr lang="en-GB" sz="2800" b="1" baseline="30000" dirty="0"/>
              <a:t> od </a:t>
            </a:r>
            <a:r>
              <a:rPr lang="en-GB" sz="2800" b="1" baseline="30000" dirty="0" err="1"/>
              <a:t>něho</a:t>
            </a:r>
            <a:r>
              <a:rPr lang="en-GB" sz="2800" b="1" baseline="30000" dirty="0"/>
              <a:t> </a:t>
            </a:r>
            <a:r>
              <a:rPr lang="en-GB" sz="2800" b="1" baseline="30000" dirty="0" err="1" smtClean="0"/>
              <a:t>vzdálen</a:t>
            </a:r>
            <a:r>
              <a:rPr lang="cs-CZ" sz="2800" b="1" baseline="30000" dirty="0"/>
              <a:t>y</a:t>
            </a:r>
            <a:r>
              <a:rPr lang="en-GB" sz="2800" b="1" baseline="30000" dirty="0" smtClean="0"/>
              <a:t>, </a:t>
            </a:r>
            <a:r>
              <a:rPr lang="en-GB" sz="2800" b="1" baseline="30000" dirty="0" err="1" smtClean="0"/>
              <a:t>nebo</a:t>
            </a:r>
            <a:r>
              <a:rPr lang="en-GB" sz="2800" b="1" baseline="30000" dirty="0" smtClean="0"/>
              <a:t> </a:t>
            </a:r>
            <a:r>
              <a:rPr lang="en-GB" sz="2800" b="1" baseline="30000" dirty="0" err="1"/>
              <a:t>jsou</a:t>
            </a:r>
            <a:r>
              <a:rPr lang="en-GB" sz="2800" b="1" baseline="30000" dirty="0"/>
              <a:t> u </a:t>
            </a:r>
            <a:r>
              <a:rPr lang="en-GB" sz="2800" b="1" baseline="30000" dirty="0" err="1"/>
              <a:t>nějaké</a:t>
            </a:r>
            <a:r>
              <a:rPr lang="en-GB" sz="2800" b="1" baseline="30000" dirty="0"/>
              <a:t> </a:t>
            </a:r>
            <a:r>
              <a:rPr lang="en-GB" sz="2800" b="1" baseline="30000" dirty="0" err="1"/>
              <a:t>osoby</a:t>
            </a:r>
            <a:r>
              <a:rPr lang="en-GB" sz="2800" b="1" baseline="30000" dirty="0"/>
              <a:t>, se </a:t>
            </a:r>
            <a:r>
              <a:rPr lang="en-GB" sz="2800" b="1" baseline="30000" dirty="0" err="1"/>
              <a:t>kterou</a:t>
            </a:r>
            <a:r>
              <a:rPr lang="en-GB" sz="2800" b="1" baseline="30000" dirty="0"/>
              <a:t> </a:t>
            </a:r>
            <a:r>
              <a:rPr lang="en-GB" sz="2800" b="1" baseline="30000" dirty="0" err="1"/>
              <a:t>mluví</a:t>
            </a:r>
            <a:r>
              <a:rPr lang="en-GB" sz="2800" b="1" baseline="30000" dirty="0"/>
              <a:t>, </a:t>
            </a:r>
            <a:r>
              <a:rPr lang="en-GB" sz="2800" b="1" baseline="30000" dirty="0" err="1"/>
              <a:t>nebo</a:t>
            </a:r>
            <a:r>
              <a:rPr lang="en-GB" sz="2800" b="1" baseline="30000" dirty="0"/>
              <a:t> u </a:t>
            </a:r>
            <a:r>
              <a:rPr lang="en-GB" sz="2800" b="1" baseline="30000" dirty="0" err="1"/>
              <a:t>osoby</a:t>
            </a:r>
            <a:r>
              <a:rPr lang="en-GB" sz="2800" b="1" baseline="30000" dirty="0"/>
              <a:t>, o </a:t>
            </a:r>
            <a:r>
              <a:rPr lang="en-GB" sz="2800" b="1" baseline="30000" dirty="0" err="1"/>
              <a:t>které</a:t>
            </a:r>
            <a:r>
              <a:rPr lang="en-GB" sz="2800" b="1" baseline="30000" dirty="0"/>
              <a:t> </a:t>
            </a:r>
            <a:r>
              <a:rPr lang="en-GB" sz="2800" b="1" baseline="30000" dirty="0" err="1"/>
              <a:t>mluví</a:t>
            </a:r>
            <a:r>
              <a:rPr lang="en-GB" sz="2800" b="1" baseline="30000" dirty="0"/>
              <a:t>. </a:t>
            </a:r>
            <a:r>
              <a:rPr lang="en-GB" sz="2800" b="1" baseline="30000" dirty="0" err="1" smtClean="0"/>
              <a:t>Nejsou</a:t>
            </a:r>
            <a:r>
              <a:rPr lang="en-GB" sz="2800" b="1" baseline="30000" dirty="0" smtClean="0"/>
              <a:t> </a:t>
            </a:r>
            <a:r>
              <a:rPr lang="en-GB" sz="2800" b="1" baseline="30000" dirty="0" err="1"/>
              <a:t>tedy</a:t>
            </a:r>
            <a:r>
              <a:rPr lang="en-GB" sz="2800" b="1" baseline="30000" dirty="0"/>
              <a:t> ‘</a:t>
            </a:r>
            <a:r>
              <a:rPr lang="en-GB" sz="2800" b="1" baseline="30000" dirty="0" err="1"/>
              <a:t>tady</a:t>
            </a:r>
            <a:r>
              <a:rPr lang="en-GB" sz="2800" b="1" baseline="30000" dirty="0"/>
              <a:t>’, ale ‘tam’ (there).</a:t>
            </a:r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039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800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0"/>
                            </p:stCondLst>
                            <p:childTnLst>
                              <p:par>
                                <p:cTn id="3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02085" y="418803"/>
            <a:ext cx="76032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n w="10541" cmpd="sng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Kdysi jsem někde zahlédl celkem trefný obrázek, vysvětlující uvedené situace. </a:t>
            </a:r>
          </a:p>
          <a:p>
            <a:r>
              <a:rPr lang="cs-CZ" b="1" dirty="0" smtClean="0">
                <a:ln w="10541" cmpd="sng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Pokusím se Vám ho teď nakreslit.</a:t>
            </a:r>
            <a:endParaRPr lang="cs-CZ" dirty="0">
              <a:ln w="10541" cmpd="sng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107504" y="3140968"/>
            <a:ext cx="8928992" cy="188847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548905" y="3501009"/>
            <a:ext cx="4176464" cy="1080120"/>
          </a:xfrm>
          <a:prstGeom prst="ellips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eva 8"/>
          <p:cNvSpPr/>
          <p:nvPr/>
        </p:nvSpPr>
        <p:spPr>
          <a:xfrm rot="19826841">
            <a:off x="3559139" y="4074990"/>
            <a:ext cx="996225" cy="278579"/>
          </a:xfrm>
          <a:prstGeom prst="leftArrow">
            <a:avLst>
              <a:gd name="adj1" fmla="val 50716"/>
              <a:gd name="adj2" fmla="val 50000"/>
            </a:avLst>
          </a:prstGeom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 rot="231801">
            <a:off x="6809156" y="3869540"/>
            <a:ext cx="2223828" cy="325034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7253" y="2420888"/>
            <a:ext cx="1738883" cy="169913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915816" y="3597689"/>
            <a:ext cx="10470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THIS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612288" y="3358733"/>
            <a:ext cx="11792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THAT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853138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8000"/>
                            </p:stCondLst>
                            <p:childTnLst>
                              <p:par>
                                <p:cTn id="32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  <p:bldP spid="7" grpId="0" animBg="1"/>
      <p:bldP spid="9" grpId="0" animBg="1"/>
      <p:bldP spid="10" grpId="0" animBg="1"/>
      <p:bldP spid="4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Šipka nahoru, doprava i doleva 17"/>
          <p:cNvSpPr/>
          <p:nvPr/>
        </p:nvSpPr>
        <p:spPr>
          <a:xfrm rot="5400000" flipV="1">
            <a:off x="7184526" y="2916467"/>
            <a:ext cx="1543701" cy="1872208"/>
          </a:xfrm>
          <a:prstGeom prst="leftRightUp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nahoru, doprava i doleva 16"/>
          <p:cNvSpPr/>
          <p:nvPr/>
        </p:nvSpPr>
        <p:spPr>
          <a:xfrm rot="5400000">
            <a:off x="333171" y="3114371"/>
            <a:ext cx="1457114" cy="1476400"/>
          </a:xfrm>
          <a:prstGeom prst="leftRightUp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51520" y="332656"/>
            <a:ext cx="7200800" cy="15183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aseline="30000" dirty="0" err="1">
                <a:latin typeface="Arial Black" panose="020B0A04020102020204" pitchFamily="34" charset="0"/>
              </a:rPr>
              <a:t>Důležité</a:t>
            </a:r>
            <a:r>
              <a:rPr lang="en-GB" sz="2800" baseline="30000" dirty="0">
                <a:latin typeface="Arial Black" panose="020B0A04020102020204" pitchFamily="34" charset="0"/>
              </a:rPr>
              <a:t> je </a:t>
            </a:r>
            <a:r>
              <a:rPr lang="en-GB" sz="2800" baseline="30000" dirty="0" err="1">
                <a:latin typeface="Arial Black" panose="020B0A04020102020204" pitchFamily="34" charset="0"/>
              </a:rPr>
              <a:t>si</a:t>
            </a:r>
            <a:r>
              <a:rPr lang="en-GB" sz="2800" baseline="30000" dirty="0">
                <a:latin typeface="Arial Black" panose="020B0A04020102020204" pitchFamily="34" charset="0"/>
              </a:rPr>
              <a:t> </a:t>
            </a:r>
            <a:r>
              <a:rPr lang="en-GB" sz="2800" baseline="30000" dirty="0" err="1">
                <a:latin typeface="Arial Black" panose="020B0A04020102020204" pitchFamily="34" charset="0"/>
              </a:rPr>
              <a:t>uvědomit</a:t>
            </a:r>
            <a:r>
              <a:rPr lang="en-GB" sz="2800" baseline="30000" dirty="0">
                <a:latin typeface="Arial Black" panose="020B0A04020102020204" pitchFamily="34" charset="0"/>
              </a:rPr>
              <a:t>, </a:t>
            </a:r>
            <a:r>
              <a:rPr lang="en-GB" sz="2800" baseline="30000" dirty="0" err="1">
                <a:latin typeface="Arial Black" panose="020B0A04020102020204" pitchFamily="34" charset="0"/>
              </a:rPr>
              <a:t>že</a:t>
            </a:r>
            <a:r>
              <a:rPr lang="en-GB" sz="2800" baseline="30000" dirty="0">
                <a:latin typeface="Arial Black" panose="020B0A04020102020204" pitchFamily="34" charset="0"/>
              </a:rPr>
              <a:t> v </a:t>
            </a:r>
            <a:r>
              <a:rPr lang="en-GB" sz="2800" baseline="30000" dirty="0" err="1">
                <a:latin typeface="Arial Black" panose="020B0A04020102020204" pitchFamily="34" charset="0"/>
              </a:rPr>
              <a:t>angličtině</a:t>
            </a:r>
            <a:r>
              <a:rPr lang="en-GB" sz="2800" baseline="30000" dirty="0">
                <a:latin typeface="Arial Black" panose="020B0A04020102020204" pitchFamily="34" charset="0"/>
              </a:rPr>
              <a:t> se </a:t>
            </a:r>
            <a:r>
              <a:rPr lang="en-GB" sz="2800" baseline="30000" dirty="0" err="1">
                <a:latin typeface="Arial Black" panose="020B0A04020102020204" pitchFamily="34" charset="0"/>
              </a:rPr>
              <a:t>nemusíme</a:t>
            </a:r>
            <a:r>
              <a:rPr lang="en-GB" sz="2800" baseline="30000" dirty="0">
                <a:latin typeface="Arial Black" panose="020B0A04020102020204" pitchFamily="34" charset="0"/>
              </a:rPr>
              <a:t> (</a:t>
            </a:r>
            <a:r>
              <a:rPr lang="en-GB" sz="2800" baseline="30000" dirty="0" err="1">
                <a:latin typeface="Arial Black" panose="020B0A04020102020204" pitchFamily="34" charset="0"/>
              </a:rPr>
              <a:t>oproti</a:t>
            </a:r>
            <a:r>
              <a:rPr lang="en-GB" sz="2800" baseline="30000" dirty="0">
                <a:latin typeface="Arial Black" panose="020B0A04020102020204" pitchFamily="34" charset="0"/>
              </a:rPr>
              <a:t> </a:t>
            </a:r>
            <a:r>
              <a:rPr lang="en-GB" sz="2800" baseline="30000" dirty="0" err="1">
                <a:latin typeface="Arial Black" panose="020B0A04020102020204" pitchFamily="34" charset="0"/>
              </a:rPr>
              <a:t>češtině</a:t>
            </a:r>
            <a:r>
              <a:rPr lang="en-GB" sz="2800" baseline="30000" dirty="0">
                <a:latin typeface="Arial Black" panose="020B0A04020102020204" pitchFamily="34" charset="0"/>
              </a:rPr>
              <a:t>) </a:t>
            </a:r>
            <a:r>
              <a:rPr lang="en-GB" sz="2800" baseline="30000" dirty="0" err="1">
                <a:latin typeface="Arial Black" panose="020B0A04020102020204" pitchFamily="34" charset="0"/>
              </a:rPr>
              <a:t>zabývat</a:t>
            </a:r>
            <a:r>
              <a:rPr lang="en-GB" sz="2800" baseline="30000" dirty="0">
                <a:latin typeface="Arial Black" panose="020B0A04020102020204" pitchFamily="34" charset="0"/>
              </a:rPr>
              <a:t> </a:t>
            </a:r>
            <a:r>
              <a:rPr lang="en-GB" sz="2800" baseline="30000" dirty="0" err="1">
                <a:latin typeface="Arial Black" panose="020B0A04020102020204" pitchFamily="34" charset="0"/>
              </a:rPr>
              <a:t>rody</a:t>
            </a:r>
            <a:r>
              <a:rPr lang="en-GB" sz="2800" baseline="30000" dirty="0">
                <a:latin typeface="Arial Black" panose="020B0A04020102020204" pitchFamily="34" charset="0"/>
              </a:rPr>
              <a:t>. </a:t>
            </a:r>
            <a:r>
              <a:rPr lang="en-GB" sz="2800" baseline="30000" dirty="0" err="1" smtClean="0">
                <a:latin typeface="Arial Black" panose="020B0A04020102020204" pitchFamily="34" charset="0"/>
              </a:rPr>
              <a:t>Tato</a:t>
            </a:r>
            <a:r>
              <a:rPr lang="cs-CZ" sz="2800" baseline="30000" dirty="0" smtClean="0">
                <a:latin typeface="Arial Black" panose="020B0A04020102020204" pitchFamily="34" charset="0"/>
              </a:rPr>
              <a:t> ukazovací</a:t>
            </a:r>
            <a:r>
              <a:rPr lang="en-GB" sz="2800" baseline="30000" dirty="0" smtClean="0">
                <a:latin typeface="Arial Black" panose="020B0A04020102020204" pitchFamily="34" charset="0"/>
              </a:rPr>
              <a:t> </a:t>
            </a:r>
            <a:r>
              <a:rPr lang="en-GB" sz="2800" baseline="30000" dirty="0" err="1">
                <a:latin typeface="Arial Black" panose="020B0A04020102020204" pitchFamily="34" charset="0"/>
              </a:rPr>
              <a:t>zájmena</a:t>
            </a:r>
            <a:r>
              <a:rPr lang="en-GB" sz="2800" baseline="30000" dirty="0">
                <a:latin typeface="Arial Black" panose="020B0A04020102020204" pitchFamily="34" charset="0"/>
              </a:rPr>
              <a:t> </a:t>
            </a:r>
            <a:r>
              <a:rPr lang="en-GB" sz="2800" baseline="30000" dirty="0" err="1">
                <a:latin typeface="Arial Black" panose="020B0A04020102020204" pitchFamily="34" charset="0"/>
              </a:rPr>
              <a:t>jsou</a:t>
            </a:r>
            <a:r>
              <a:rPr lang="en-GB" sz="2800" baseline="30000" dirty="0">
                <a:latin typeface="Arial Black" panose="020B0A04020102020204" pitchFamily="34" charset="0"/>
              </a:rPr>
              <a:t> </a:t>
            </a:r>
            <a:r>
              <a:rPr lang="en-GB" sz="2800" baseline="30000" dirty="0" smtClean="0">
                <a:latin typeface="Arial Black" panose="020B0A04020102020204" pitchFamily="34" charset="0"/>
              </a:rPr>
              <a:t>v </a:t>
            </a:r>
            <a:r>
              <a:rPr lang="en-GB" sz="2800" baseline="30000" dirty="0" err="1">
                <a:latin typeface="Arial Black" panose="020B0A04020102020204" pitchFamily="34" charset="0"/>
              </a:rPr>
              <a:t>angličtině</a:t>
            </a:r>
            <a:r>
              <a:rPr lang="en-GB" sz="2800" baseline="30000" dirty="0">
                <a:latin typeface="Arial Black" panose="020B0A04020102020204" pitchFamily="34" charset="0"/>
              </a:rPr>
              <a:t> </a:t>
            </a:r>
            <a:r>
              <a:rPr lang="en-GB" sz="2800" baseline="30000" dirty="0" err="1">
                <a:latin typeface="Arial Black" panose="020B0A04020102020204" pitchFamily="34" charset="0"/>
              </a:rPr>
              <a:t>společná</a:t>
            </a:r>
            <a:r>
              <a:rPr lang="en-GB" sz="2800" baseline="30000" dirty="0">
                <a:latin typeface="Arial Black" panose="020B0A04020102020204" pitchFamily="34" charset="0"/>
              </a:rPr>
              <a:t> pro </a:t>
            </a:r>
            <a:r>
              <a:rPr lang="en-GB" sz="2800" baseline="30000" dirty="0" err="1">
                <a:latin typeface="Arial Black" panose="020B0A04020102020204" pitchFamily="34" charset="0"/>
              </a:rPr>
              <a:t>všechny</a:t>
            </a:r>
            <a:r>
              <a:rPr lang="en-GB" sz="2800" baseline="30000" dirty="0">
                <a:latin typeface="Arial Black" panose="020B0A04020102020204" pitchFamily="34" charset="0"/>
              </a:rPr>
              <a:t> </a:t>
            </a:r>
            <a:r>
              <a:rPr lang="en-GB" sz="2800" baseline="30000" dirty="0" err="1">
                <a:latin typeface="Arial Black" panose="020B0A04020102020204" pitchFamily="34" charset="0"/>
              </a:rPr>
              <a:t>rody</a:t>
            </a:r>
            <a:r>
              <a:rPr lang="en-GB" sz="2800" baseline="30000" dirty="0" smtClean="0">
                <a:latin typeface="Arial Black" panose="020B0A04020102020204" pitchFamily="34" charset="0"/>
              </a:rPr>
              <a:t>.</a:t>
            </a:r>
            <a:r>
              <a:rPr lang="cs-CZ" sz="2800" baseline="30000" dirty="0" smtClean="0">
                <a:latin typeface="Arial Black" panose="020B0A04020102020204" pitchFamily="34" charset="0"/>
              </a:rPr>
              <a:t> Podívejte…</a:t>
            </a:r>
            <a:endParaRPr lang="en-GB" sz="2800" baseline="30000" dirty="0">
              <a:latin typeface="Arial Black" panose="020B0A04020102020204" pitchFamily="34" charset="0"/>
            </a:endParaRPr>
          </a:p>
          <a:p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3476836" y="2511946"/>
            <a:ext cx="1800200" cy="720080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Mužský rod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3491880" y="3448050"/>
            <a:ext cx="1800200" cy="72008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Ženský rod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3491880" y="4384154"/>
            <a:ext cx="1800200" cy="72008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Střední rod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835696" y="2475942"/>
            <a:ext cx="1368152" cy="792088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TENHLE</a:t>
            </a:r>
            <a:br>
              <a:rPr lang="cs-CZ" dirty="0" smtClean="0"/>
            </a:br>
            <a:r>
              <a:rPr lang="cs-CZ" dirty="0" smtClean="0"/>
              <a:t>TENTO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835696" y="3429000"/>
            <a:ext cx="1368152" cy="792088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TATO</a:t>
            </a:r>
            <a:br>
              <a:rPr lang="cs-CZ" dirty="0" smtClean="0"/>
            </a:br>
            <a:r>
              <a:rPr lang="cs-CZ" dirty="0" smtClean="0"/>
              <a:t>TAHLE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835696" y="4365104"/>
            <a:ext cx="1368152" cy="792088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TOTO</a:t>
            </a:r>
            <a:br>
              <a:rPr lang="cs-CZ" dirty="0" smtClean="0"/>
            </a:br>
            <a:r>
              <a:rPr lang="cs-CZ" dirty="0" smtClean="0"/>
              <a:t>TOHLE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508104" y="2475942"/>
            <a:ext cx="1368152" cy="792088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TITO</a:t>
            </a:r>
            <a:br>
              <a:rPr lang="cs-CZ" dirty="0" smtClean="0"/>
            </a:br>
            <a:r>
              <a:rPr lang="cs-CZ" dirty="0" smtClean="0"/>
              <a:t>TIHLE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508104" y="3429000"/>
            <a:ext cx="1368152" cy="792088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TYHLE</a:t>
            </a:r>
            <a:br>
              <a:rPr lang="cs-CZ" dirty="0" smtClean="0"/>
            </a:br>
            <a:r>
              <a:rPr lang="cs-CZ" dirty="0" smtClean="0"/>
              <a:t>TYTO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5508104" y="4365104"/>
            <a:ext cx="1368152" cy="792088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TATO</a:t>
            </a:r>
            <a:br>
              <a:rPr lang="cs-CZ" dirty="0" smtClean="0"/>
            </a:br>
            <a:r>
              <a:rPr lang="cs-CZ" dirty="0" smtClean="0"/>
              <a:t>TAHLE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9552" y="3613666"/>
            <a:ext cx="11432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anose="020B0A04020102020204" pitchFamily="34" charset="0"/>
              </a:rPr>
              <a:t>THIS</a:t>
            </a:r>
            <a:endParaRPr lang="cs-CZ" sz="2800" dirty="0">
              <a:latin typeface="Arial Black" panose="020B0A04020102020204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145379" y="3613666"/>
            <a:ext cx="15231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anose="020B0A04020102020204" pitchFamily="34" charset="0"/>
              </a:rPr>
              <a:t>THESE</a:t>
            </a:r>
            <a:endParaRPr lang="cs-CZ" sz="2800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3109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tmFilter="0,0; .5, 1; 1, 1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800"/>
                            </p:stCondLst>
                            <p:childTnLst>
                              <p:par>
                                <p:cTn id="24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 tmFilter="0,0; .5, 1; 1, 1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800"/>
                            </p:stCondLst>
                            <p:childTnLst>
                              <p:par>
                                <p:cTn id="32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tmFilter="0,0; .5, 1; 1, 1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600"/>
                            </p:stCondLst>
                            <p:childTnLst>
                              <p:par>
                                <p:cTn id="40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 tmFilter="0,0; .5, 1; 1, 1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6600"/>
                            </p:stCondLst>
                            <p:childTnLst>
                              <p:par>
                                <p:cTn id="48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 tmFilter="0,0; .5, 1; 1, 1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8500"/>
                            </p:stCondLst>
                            <p:childTnLst>
                              <p:par>
                                <p:cTn id="5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9000"/>
                            </p:stCondLst>
                            <p:childTnLst>
                              <p:par>
                                <p:cTn id="6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9500"/>
                            </p:stCondLst>
                            <p:childTnLst>
                              <p:par>
                                <p:cTn id="6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0000"/>
                            </p:stCondLst>
                            <p:childTnLst>
                              <p:par>
                                <p:cTn id="6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2000"/>
                            </p:stCondLst>
                            <p:childTnLst>
                              <p:par>
                                <p:cTn id="7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14000"/>
                            </p:stCondLst>
                            <p:childTnLst>
                              <p:par>
                                <p:cTn id="8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6000"/>
                            </p:stCondLst>
                            <p:childTnLst>
                              <p:par>
                                <p:cTn id="8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18000"/>
                            </p:stCondLst>
                            <p:childTnLst>
                              <p:par>
                                <p:cTn id="9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20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20000"/>
                            </p:stCondLst>
                            <p:childTnLst>
                              <p:par>
                                <p:cTn id="10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22000"/>
                            </p:stCondLst>
                            <p:childTnLst>
                              <p:par>
                                <p:cTn id="110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24000"/>
                            </p:stCondLst>
                            <p:childTnLst>
                              <p:par>
                                <p:cTn id="114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7" grpId="0" animBg="1"/>
      <p:bldP spid="2" grpId="0"/>
      <p:bldP spid="3" grpId="0" build="p" animBg="1"/>
      <p:bldP spid="8" grpId="0" build="p" animBg="1"/>
      <p:bldP spid="9" grpId="0" build="p" animBg="1"/>
      <p:bldP spid="4" grpId="0" animBg="1"/>
      <p:bldP spid="10" grpId="0" animBg="1"/>
      <p:bldP spid="11" grpId="0" animBg="1"/>
      <p:bldP spid="12" grpId="0" build="p" animBg="1"/>
      <p:bldP spid="13" grpId="0" build="p" animBg="1"/>
      <p:bldP spid="14" grpId="0" build="p" animBg="1"/>
      <p:bldP spid="15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Šipka nahoru, doprava i doleva 2"/>
          <p:cNvSpPr/>
          <p:nvPr/>
        </p:nvSpPr>
        <p:spPr>
          <a:xfrm rot="5400000" flipV="1">
            <a:off x="7199570" y="2343454"/>
            <a:ext cx="1543701" cy="1872208"/>
          </a:xfrm>
          <a:prstGeom prst="leftRightUp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nahoru, doprava i doleva 4"/>
          <p:cNvSpPr/>
          <p:nvPr/>
        </p:nvSpPr>
        <p:spPr>
          <a:xfrm rot="5400000">
            <a:off x="348215" y="2541358"/>
            <a:ext cx="1457114" cy="1476400"/>
          </a:xfrm>
          <a:prstGeom prst="leftRightUp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491880" y="1938933"/>
            <a:ext cx="1800200" cy="720080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Mužský rod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3506924" y="2875037"/>
            <a:ext cx="1800200" cy="72008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Ženský rod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3506924" y="3811141"/>
            <a:ext cx="1800200" cy="72008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Střední rod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850740" y="1902929"/>
            <a:ext cx="1368152" cy="792088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TAMTEN</a:t>
            </a:r>
            <a:br>
              <a:rPr lang="cs-CZ" dirty="0" smtClean="0"/>
            </a:br>
            <a:r>
              <a:rPr lang="cs-CZ" dirty="0" smtClean="0"/>
              <a:t>TEN, ONEN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850740" y="2855987"/>
            <a:ext cx="1368152" cy="792088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TAMTA</a:t>
            </a:r>
            <a:br>
              <a:rPr lang="cs-CZ" dirty="0" smtClean="0"/>
            </a:br>
            <a:r>
              <a:rPr lang="cs-CZ" dirty="0" smtClean="0"/>
              <a:t>TÁMHLETA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850740" y="3792091"/>
            <a:ext cx="1368152" cy="792088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TAMTO</a:t>
            </a:r>
            <a:br>
              <a:rPr lang="cs-CZ" dirty="0" smtClean="0"/>
            </a:br>
            <a:r>
              <a:rPr lang="cs-CZ" dirty="0" smtClean="0"/>
              <a:t>TÁMHLETO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523148" y="1902929"/>
            <a:ext cx="1368152" cy="792088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TAMTI</a:t>
            </a:r>
            <a:br>
              <a:rPr lang="cs-CZ" dirty="0" smtClean="0"/>
            </a:br>
            <a:r>
              <a:rPr lang="cs-CZ" dirty="0" smtClean="0"/>
              <a:t>TÁMHLETI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523148" y="2855987"/>
            <a:ext cx="1368152" cy="792088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TAMTY</a:t>
            </a:r>
            <a:br>
              <a:rPr lang="cs-CZ" dirty="0" smtClean="0"/>
            </a:br>
            <a:r>
              <a:rPr lang="cs-CZ" dirty="0" smtClean="0"/>
              <a:t>TÁMHLETY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5523148" y="3792091"/>
            <a:ext cx="1368152" cy="792088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TAMTA</a:t>
            </a:r>
            <a:br>
              <a:rPr lang="cs-CZ" dirty="0" smtClean="0"/>
            </a:br>
            <a:r>
              <a:rPr lang="cs-CZ" dirty="0" smtClean="0"/>
              <a:t>TÁMHLETA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4596" y="3040653"/>
            <a:ext cx="12579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anose="020B0A04020102020204" pitchFamily="34" charset="0"/>
              </a:rPr>
              <a:t>THAT</a:t>
            </a:r>
            <a:endParaRPr lang="cs-CZ" sz="2800" dirty="0">
              <a:latin typeface="Arial Black" panose="020B0A04020102020204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160423" y="3040653"/>
            <a:ext cx="15632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anose="020B0A04020102020204" pitchFamily="34" charset="0"/>
              </a:rPr>
              <a:t>THOSE</a:t>
            </a:r>
            <a:endParaRPr lang="cs-CZ" sz="2800" dirty="0">
              <a:latin typeface="Arial Black" panose="020B0A04020102020204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38572" y="260648"/>
            <a:ext cx="7200800" cy="656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aseline="30000" dirty="0" smtClean="0">
                <a:latin typeface="Arial Black" panose="020B0A04020102020204" pitchFamily="34" charset="0"/>
              </a:rPr>
              <a:t>Stejné je to i pro zájmeno THAT/THOSE…</a:t>
            </a:r>
            <a:endParaRPr lang="en-GB" sz="2800" baseline="30000" dirty="0">
              <a:latin typeface="Arial Black" panose="020B0A04020102020204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6456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8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500"/>
                            </p:stCondLst>
                            <p:childTnLst>
                              <p:par>
                                <p:cTn id="24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6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7000"/>
                            </p:stCondLst>
                            <p:childTnLst>
                              <p:par>
                                <p:cTn id="39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8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000"/>
                            </p:stCondLst>
                            <p:childTnLst>
                              <p:par>
                                <p:cTn id="7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2000"/>
                            </p:stCondLst>
                            <p:childTnLst>
                              <p:par>
                                <p:cTn id="7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build="allAtOnce" animBg="1"/>
      <p:bldP spid="7" grpId="0" build="allAtOnce" animBg="1"/>
      <p:bldP spid="8" grpId="0" build="allAtOnce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/>
      <p:bldP spid="16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908720"/>
            <a:ext cx="70567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baseline="30000" dirty="0" err="1">
                <a:latin typeface="Arial Black" panose="020B0A04020102020204" pitchFamily="34" charset="0"/>
              </a:rPr>
              <a:t>Zkuste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si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teď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jejich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používání</a:t>
            </a:r>
            <a:r>
              <a:rPr lang="en-GB" baseline="30000" dirty="0">
                <a:latin typeface="Arial Black" panose="020B0A04020102020204" pitchFamily="34" charset="0"/>
              </a:rPr>
              <a:t> v </a:t>
            </a:r>
            <a:r>
              <a:rPr lang="en-GB" baseline="30000" dirty="0" err="1">
                <a:latin typeface="Arial Black" panose="020B0A04020102020204" pitchFamily="34" charset="0"/>
              </a:rPr>
              <a:t>praxi</a:t>
            </a:r>
            <a:r>
              <a:rPr lang="en-GB" baseline="30000" dirty="0">
                <a:latin typeface="Arial Black" panose="020B0A04020102020204" pitchFamily="34" charset="0"/>
              </a:rPr>
              <a:t>. </a:t>
            </a:r>
            <a:r>
              <a:rPr lang="en-GB" baseline="30000" dirty="0" err="1">
                <a:latin typeface="Arial Black" panose="020B0A04020102020204" pitchFamily="34" charset="0"/>
              </a:rPr>
              <a:t>Uvidíte</a:t>
            </a:r>
            <a:r>
              <a:rPr lang="en-GB" baseline="30000" dirty="0">
                <a:latin typeface="Arial Black" panose="020B0A04020102020204" pitchFamily="34" charset="0"/>
              </a:rPr>
              <a:t>, </a:t>
            </a:r>
            <a:r>
              <a:rPr lang="en-GB" baseline="30000" dirty="0" err="1">
                <a:latin typeface="Arial Black" panose="020B0A04020102020204" pitchFamily="34" charset="0"/>
              </a:rPr>
              <a:t>že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na</a:t>
            </a:r>
            <a:r>
              <a:rPr lang="en-GB" baseline="30000" dirty="0">
                <a:latin typeface="Arial Black" panose="020B0A04020102020204" pitchFamily="34" charset="0"/>
              </a:rPr>
              <a:t> tom </a:t>
            </a:r>
            <a:r>
              <a:rPr lang="en-GB" baseline="30000" dirty="0" err="1">
                <a:latin typeface="Arial Black" panose="020B0A04020102020204" pitchFamily="34" charset="0"/>
              </a:rPr>
              <a:t>nic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není</a:t>
            </a:r>
            <a:r>
              <a:rPr lang="en-GB" baseline="30000" dirty="0">
                <a:latin typeface="Arial Black" panose="020B0A04020102020204" pitchFamily="34" charset="0"/>
              </a:rPr>
              <a:t>. Pro </a:t>
            </a:r>
            <a:r>
              <a:rPr lang="en-GB" baseline="30000" dirty="0" err="1">
                <a:latin typeface="Arial Black" panose="020B0A04020102020204" pitchFamily="34" charset="0"/>
              </a:rPr>
              <a:t>soutěživé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typy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přeci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jen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uvádím</a:t>
            </a:r>
            <a:r>
              <a:rPr lang="en-GB" baseline="30000" dirty="0">
                <a:latin typeface="Arial Black" panose="020B0A04020102020204" pitchFamily="34" charset="0"/>
              </a:rPr>
              <a:t>, </a:t>
            </a:r>
            <a:r>
              <a:rPr lang="en-GB" baseline="30000" dirty="0" err="1">
                <a:latin typeface="Arial Black" panose="020B0A04020102020204" pitchFamily="34" charset="0"/>
              </a:rPr>
              <a:t>že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podle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předchozích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obrázků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čeština</a:t>
            </a:r>
            <a:r>
              <a:rPr lang="en-GB" baseline="30000" dirty="0">
                <a:latin typeface="Arial Black" panose="020B0A04020102020204" pitchFamily="34" charset="0"/>
              </a:rPr>
              <a:t> v </a:t>
            </a:r>
            <a:r>
              <a:rPr lang="en-GB" baseline="30000" dirty="0" err="1">
                <a:latin typeface="Arial Black" panose="020B0A04020102020204" pitchFamily="34" charset="0"/>
              </a:rPr>
              <a:t>jednoduchosti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prohrála</a:t>
            </a:r>
            <a:r>
              <a:rPr lang="en-GB" baseline="30000" dirty="0">
                <a:latin typeface="Arial Black" panose="020B0A04020102020204" pitchFamily="34" charset="0"/>
              </a:rPr>
              <a:t> 25:4. A to </a:t>
            </a:r>
            <a:r>
              <a:rPr lang="en-GB" baseline="30000" dirty="0" err="1">
                <a:latin typeface="Arial Black" panose="020B0A04020102020204" pitchFamily="34" charset="0"/>
              </a:rPr>
              <a:t>jsme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nebrali</a:t>
            </a:r>
            <a:r>
              <a:rPr lang="en-GB" baseline="30000" dirty="0">
                <a:latin typeface="Arial Black" panose="020B0A04020102020204" pitchFamily="34" charset="0"/>
              </a:rPr>
              <a:t> v </a:t>
            </a:r>
            <a:r>
              <a:rPr lang="en-GB" baseline="30000" dirty="0" err="1">
                <a:latin typeface="Arial Black" panose="020B0A04020102020204" pitchFamily="34" charset="0"/>
              </a:rPr>
              <a:t>potaz</a:t>
            </a:r>
            <a:r>
              <a:rPr lang="en-GB" baseline="30000" dirty="0">
                <a:latin typeface="Arial Black" panose="020B0A04020102020204" pitchFamily="34" charset="0"/>
              </a:rPr>
              <a:t>  </a:t>
            </a:r>
            <a:r>
              <a:rPr lang="en-GB" baseline="30000" dirty="0" err="1">
                <a:latin typeface="Arial Black" panose="020B0A04020102020204" pitchFamily="34" charset="0"/>
              </a:rPr>
              <a:t>nespisovné</a:t>
            </a:r>
            <a:r>
              <a:rPr lang="en-GB" baseline="30000" dirty="0">
                <a:latin typeface="Arial Black" panose="020B0A04020102020204" pitchFamily="34" charset="0"/>
              </a:rPr>
              <a:t> a </a:t>
            </a:r>
            <a:r>
              <a:rPr lang="en-GB" baseline="30000" dirty="0" err="1">
                <a:latin typeface="Arial Black" panose="020B0A04020102020204" pitchFamily="34" charset="0"/>
              </a:rPr>
              <a:t>hovorové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tvary</a:t>
            </a:r>
            <a:r>
              <a:rPr lang="en-GB" baseline="30000" dirty="0">
                <a:latin typeface="Arial Black" panose="020B0A04020102020204" pitchFamily="34" charset="0"/>
              </a:rPr>
              <a:t>.</a:t>
            </a:r>
          </a:p>
        </p:txBody>
      </p:sp>
      <p:sp>
        <p:nvSpPr>
          <p:cNvPr id="3" name="Obdélník 2"/>
          <p:cNvSpPr/>
          <p:nvPr/>
        </p:nvSpPr>
        <p:spPr>
          <a:xfrm>
            <a:off x="395536" y="2204864"/>
            <a:ext cx="4572000" cy="3892604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200000"/>
              </a:lnSpc>
            </a:pPr>
            <a:r>
              <a:rPr lang="en-GB" baseline="30000" dirty="0" err="1">
                <a:latin typeface="Arial Black" panose="020B0A04020102020204" pitchFamily="34" charset="0"/>
              </a:rPr>
              <a:t>Tahle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kniha</a:t>
            </a:r>
            <a:r>
              <a:rPr lang="en-GB" baseline="30000" dirty="0">
                <a:latin typeface="Arial Black" panose="020B0A04020102020204" pitchFamily="34" charset="0"/>
              </a:rPr>
              <a:t> je </a:t>
            </a:r>
            <a:r>
              <a:rPr lang="en-GB" baseline="30000" dirty="0" err="1">
                <a:latin typeface="Arial Black" panose="020B0A04020102020204" pitchFamily="34" charset="0"/>
              </a:rPr>
              <a:t>moje</a:t>
            </a:r>
            <a:r>
              <a:rPr lang="en-GB" baseline="30000" dirty="0">
                <a:latin typeface="Arial Black" panose="020B0A04020102020204" pitchFamily="34" charset="0"/>
              </a:rPr>
              <a:t>.</a:t>
            </a:r>
          </a:p>
          <a:p>
            <a:pPr>
              <a:lnSpc>
                <a:spcPct val="200000"/>
              </a:lnSpc>
            </a:pPr>
            <a:r>
              <a:rPr lang="en-GB" baseline="30000" dirty="0" err="1">
                <a:latin typeface="Arial Black" panose="020B0A04020102020204" pitchFamily="34" charset="0"/>
              </a:rPr>
              <a:t>Kdo</a:t>
            </a:r>
            <a:r>
              <a:rPr lang="en-GB" baseline="30000" dirty="0">
                <a:latin typeface="Arial Black" panose="020B0A04020102020204" pitchFamily="34" charset="0"/>
              </a:rPr>
              <a:t> je </a:t>
            </a:r>
            <a:r>
              <a:rPr lang="en-GB" baseline="30000" dirty="0" err="1">
                <a:latin typeface="Arial Black" panose="020B0A04020102020204" pitchFamily="34" charset="0"/>
              </a:rPr>
              <a:t>tamten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muž</a:t>
            </a:r>
            <a:r>
              <a:rPr lang="en-GB" baseline="30000" dirty="0">
                <a:latin typeface="Arial Black" panose="020B0A04020102020204" pitchFamily="34" charset="0"/>
              </a:rPr>
              <a:t> ?</a:t>
            </a:r>
          </a:p>
          <a:p>
            <a:pPr>
              <a:lnSpc>
                <a:spcPct val="200000"/>
              </a:lnSpc>
            </a:pPr>
            <a:r>
              <a:rPr lang="en-GB" baseline="30000" dirty="0" err="1">
                <a:latin typeface="Arial Black" panose="020B0A04020102020204" pitchFamily="34" charset="0"/>
              </a:rPr>
              <a:t>Tyhle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věci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nejsou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důležité</a:t>
            </a:r>
            <a:r>
              <a:rPr lang="en-GB" baseline="30000" dirty="0">
                <a:latin typeface="Arial Black" panose="020B0A04020102020204" pitchFamily="34" charset="0"/>
              </a:rPr>
              <a:t>.</a:t>
            </a:r>
          </a:p>
          <a:p>
            <a:pPr>
              <a:lnSpc>
                <a:spcPct val="200000"/>
              </a:lnSpc>
            </a:pPr>
            <a:r>
              <a:rPr lang="en-GB" baseline="30000" dirty="0" err="1">
                <a:latin typeface="Arial Black" panose="020B0A04020102020204" pitchFamily="34" charset="0"/>
              </a:rPr>
              <a:t>Koupíš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si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tamty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boty</a:t>
            </a:r>
            <a:r>
              <a:rPr lang="en-GB" baseline="30000" dirty="0">
                <a:latin typeface="Arial Black" panose="020B0A04020102020204" pitchFamily="34" charset="0"/>
              </a:rPr>
              <a:t> ?</a:t>
            </a:r>
          </a:p>
          <a:p>
            <a:pPr>
              <a:lnSpc>
                <a:spcPct val="200000"/>
              </a:lnSpc>
            </a:pPr>
            <a:r>
              <a:rPr lang="en-GB" baseline="30000" dirty="0" err="1">
                <a:latin typeface="Arial Black" panose="020B0A04020102020204" pitchFamily="34" charset="0"/>
              </a:rPr>
              <a:t>Tamta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štěňata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nejsou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hezká</a:t>
            </a:r>
            <a:r>
              <a:rPr lang="en-GB" baseline="30000" dirty="0">
                <a:latin typeface="Arial Black" panose="020B0A04020102020204" pitchFamily="34" charset="0"/>
              </a:rPr>
              <a:t>.</a:t>
            </a:r>
          </a:p>
          <a:p>
            <a:pPr>
              <a:lnSpc>
                <a:spcPct val="200000"/>
              </a:lnSpc>
            </a:pPr>
            <a:r>
              <a:rPr lang="en-GB" baseline="30000" dirty="0" err="1">
                <a:latin typeface="Arial Black" panose="020B0A04020102020204" pitchFamily="34" charset="0"/>
              </a:rPr>
              <a:t>Tihle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kluci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jsou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fajn</a:t>
            </a:r>
            <a:r>
              <a:rPr lang="en-GB" baseline="30000" dirty="0">
                <a:latin typeface="Arial Black" panose="020B0A04020102020204" pitchFamily="34" charset="0"/>
              </a:rPr>
              <a:t>.</a:t>
            </a:r>
          </a:p>
          <a:p>
            <a:pPr>
              <a:lnSpc>
                <a:spcPct val="200000"/>
              </a:lnSpc>
            </a:pPr>
            <a:r>
              <a:rPr lang="it-IT" baseline="30000" dirty="0">
                <a:latin typeface="Arial Black" panose="020B0A04020102020204" pitchFamily="34" charset="0"/>
              </a:rPr>
              <a:t>Tohle město není pro mně.</a:t>
            </a:r>
          </a:p>
          <a:p>
            <a:pPr>
              <a:lnSpc>
                <a:spcPct val="200000"/>
              </a:lnSpc>
            </a:pPr>
            <a:r>
              <a:rPr lang="en-GB" baseline="30000" dirty="0" err="1">
                <a:latin typeface="Arial Black" panose="020B0A04020102020204" pitchFamily="34" charset="0"/>
              </a:rPr>
              <a:t>Jsou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tyhle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chvíle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příjemné</a:t>
            </a:r>
            <a:r>
              <a:rPr lang="en-GB" baseline="30000" dirty="0">
                <a:latin typeface="Arial Black" panose="020B0A04020102020204" pitchFamily="34" charset="0"/>
              </a:rPr>
              <a:t> ?</a:t>
            </a:r>
          </a:p>
          <a:p>
            <a:pPr>
              <a:lnSpc>
                <a:spcPct val="200000"/>
              </a:lnSpc>
            </a:pPr>
            <a:r>
              <a:rPr lang="en-GB" baseline="30000" dirty="0" err="1">
                <a:latin typeface="Arial Black" panose="020B0A04020102020204" pitchFamily="34" charset="0"/>
              </a:rPr>
              <a:t>Bereš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tyhle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nebo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tamty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smtClean="0">
                <a:latin typeface="Arial Black" panose="020B0A04020102020204" pitchFamily="34" charset="0"/>
              </a:rPr>
              <a:t>?</a:t>
            </a:r>
            <a:endParaRPr lang="cs-CZ" baseline="30000" dirty="0" smtClean="0">
              <a:latin typeface="Arial Black" panose="020B0A04020102020204" pitchFamily="34" charset="0"/>
            </a:endParaRPr>
          </a:p>
          <a:p>
            <a:pPr>
              <a:lnSpc>
                <a:spcPct val="200000"/>
              </a:lnSpc>
            </a:pPr>
            <a:r>
              <a:rPr lang="en-GB" baseline="30000" dirty="0" err="1" smtClean="0">
                <a:latin typeface="Arial Black" panose="020B0A04020102020204" pitchFamily="34" charset="0"/>
              </a:rPr>
              <a:t>Beru</a:t>
            </a:r>
            <a:r>
              <a:rPr lang="en-GB" baseline="30000" dirty="0" smtClean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tyhle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nebo</a:t>
            </a:r>
            <a:r>
              <a:rPr lang="en-GB" baseline="30000" dirty="0">
                <a:latin typeface="Arial Black" panose="020B0A04020102020204" pitchFamily="34" charset="0"/>
              </a:rPr>
              <a:t> </a:t>
            </a:r>
            <a:r>
              <a:rPr lang="en-GB" baseline="30000" dirty="0" err="1">
                <a:latin typeface="Arial Black" panose="020B0A04020102020204" pitchFamily="34" charset="0"/>
              </a:rPr>
              <a:t>nic.</a:t>
            </a:r>
            <a:endParaRPr lang="cs-CZ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2912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05247" y="1772816"/>
            <a:ext cx="5328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Použitý obrazový materiál pochází z fotoarchivu autora.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1637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601</TotalTime>
  <Words>499</Words>
  <Application>Microsoft Office PowerPoint</Application>
  <PresentationFormat>Předvádění na obrazovce (4:3)</PresentationFormat>
  <Paragraphs>105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Cerny</dc:creator>
  <cp:lastModifiedBy>Karel Filas, Ing.</cp:lastModifiedBy>
  <cp:revision>44</cp:revision>
  <dcterms:created xsi:type="dcterms:W3CDTF">2013-12-18T11:50:08Z</dcterms:created>
  <dcterms:modified xsi:type="dcterms:W3CDTF">2014-03-11T22:35:50Z</dcterms:modified>
</cp:coreProperties>
</file>