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2" r:id="rId4"/>
    <p:sldId id="263" r:id="rId5"/>
    <p:sldId id="260" r:id="rId6"/>
    <p:sldId id="264" r:id="rId7"/>
    <p:sldId id="265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003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2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66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588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960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08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7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18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69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081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49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1261174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Otázka v anglické větě, přítomný čas průběhový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Stavba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anglické věty, slovosled, přítomný čas průběhový, koncovka -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ing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užití slovesa být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Jiří Černý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Čeština/angličtina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Automechanik (obory H)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/>
              <a:t>Otázka, přítomný průběhový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VY_32_INOVACE_05_090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9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7738" y="2967335"/>
            <a:ext cx="80523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OTÁZKA V </a:t>
            </a:r>
            <a:r>
              <a:rPr lang="cs-CZ" sz="4800" b="1" baseline="3000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ANGLICKÉ VĚTĚ</a:t>
            </a:r>
            <a:endParaRPr lang="en-GB" sz="4800" b="1" baseline="30000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Arial Black" panose="020B0A04020102020204" pitchFamily="34" charset="0"/>
            </a:endParaRPr>
          </a:p>
          <a:p>
            <a:pPr algn="ctr"/>
            <a:r>
              <a:rPr lang="en-GB" sz="4800" b="1" baseline="30000" dirty="0" err="1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neboli</a:t>
            </a:r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GB" sz="4800" b="1" baseline="3000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um</a:t>
            </a:r>
            <a:r>
              <a:rPr lang="cs-CZ" sz="4800" b="1" baseline="3000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ě</a:t>
            </a:r>
            <a:r>
              <a:rPr lang="en-GB" sz="4800" b="1" baseline="30000" dirty="0" err="1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ní</a:t>
            </a:r>
            <a:r>
              <a:rPr lang="en-GB" sz="4800" b="1" baseline="3000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GB" sz="4800" b="1" baseline="30000" dirty="0" err="1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zeptat</a:t>
            </a:r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 se </a:t>
            </a:r>
            <a:r>
              <a:rPr lang="en-GB" sz="4800" b="1" baseline="30000" dirty="0" err="1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na</a:t>
            </a:r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GB" sz="4800" b="1" baseline="30000" dirty="0" err="1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cokoliv</a:t>
            </a:r>
            <a:r>
              <a:rPr lang="en-GB" sz="4800" b="1" baseline="3000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...</a:t>
            </a:r>
            <a:endParaRPr lang="cs-CZ" sz="4800" b="1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99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4744697" cy="77970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GB" sz="4000" b="1" spc="50" baseline="3000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přítomný</a:t>
            </a:r>
            <a:r>
              <a:rPr lang="en-GB" sz="4000" b="1" spc="50" baseline="3000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GB" sz="4000" b="1" spc="50" baseline="3000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čas</a:t>
            </a:r>
            <a:r>
              <a:rPr lang="en-GB" sz="4000" b="1" spc="50" baseline="3000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cs-CZ" sz="4000" b="1" spc="50" baseline="3000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anose="020B0A04020102020204" pitchFamily="34" charset="0"/>
              </a:rPr>
              <a:t>průběhový</a:t>
            </a:r>
            <a:endParaRPr lang="en-GB" sz="4000" b="1" spc="50" baseline="3000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anose="020B0A04020102020204" pitchFamily="34" charset="0"/>
            </a:endParaRP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21568" y="721216"/>
            <a:ext cx="446449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aseline="30000" dirty="0" err="1">
                <a:latin typeface="Arial Black" panose="020B0A04020102020204" pitchFamily="34" charset="0"/>
              </a:rPr>
              <a:t>Otázka</a:t>
            </a:r>
            <a:r>
              <a:rPr lang="en-GB" baseline="30000" dirty="0">
                <a:latin typeface="Arial Black" panose="020B0A04020102020204" pitchFamily="34" charset="0"/>
              </a:rPr>
              <a:t> v </a:t>
            </a:r>
            <a:r>
              <a:rPr lang="en-GB" baseline="30000" dirty="0" err="1">
                <a:latin typeface="Arial Black" panose="020B0A04020102020204" pitchFamily="34" charset="0"/>
              </a:rPr>
              <a:t>čase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přítomném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prostém</a:t>
            </a:r>
            <a:r>
              <a:rPr lang="en-GB" baseline="30000" dirty="0">
                <a:latin typeface="Arial Black" panose="020B0A04020102020204" pitchFamily="34" charset="0"/>
              </a:rPr>
              <a:t> je </a:t>
            </a:r>
            <a:r>
              <a:rPr lang="en-GB" baseline="30000" dirty="0" err="1">
                <a:latin typeface="Arial Black" panose="020B0A04020102020204" pitchFamily="34" charset="0"/>
              </a:rPr>
              <a:t>trochu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těžší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než</a:t>
            </a:r>
            <a:r>
              <a:rPr lang="en-GB" baseline="30000" dirty="0">
                <a:latin typeface="Arial Black" panose="020B0A04020102020204" pitchFamily="34" charset="0"/>
              </a:rPr>
              <a:t> v </a:t>
            </a:r>
            <a:r>
              <a:rPr lang="en-GB" baseline="30000" dirty="0" err="1">
                <a:latin typeface="Arial Black" panose="020B0A04020102020204" pitchFamily="34" charset="0"/>
              </a:rPr>
              <a:t>přítomném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čase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průběhovém</a:t>
            </a:r>
            <a:r>
              <a:rPr lang="en-GB" baseline="30000" dirty="0">
                <a:latin typeface="Arial Black" panose="020B0A04020102020204" pitchFamily="34" charset="0"/>
              </a:rPr>
              <a:t>, </a:t>
            </a:r>
            <a:r>
              <a:rPr lang="en-GB" baseline="30000" dirty="0" smtClean="0">
                <a:latin typeface="Arial Black" panose="020B0A04020102020204" pitchFamily="34" charset="0"/>
              </a:rPr>
              <a:t>ale </a:t>
            </a:r>
            <a:r>
              <a:rPr lang="en-GB" baseline="30000" dirty="0" err="1" smtClean="0">
                <a:latin typeface="Arial Black" panose="020B0A04020102020204" pitchFamily="34" charset="0"/>
              </a:rPr>
              <a:t>není</a:t>
            </a:r>
            <a:r>
              <a:rPr lang="cs-CZ" baseline="30000" dirty="0" smtClean="0">
                <a:latin typeface="Arial Black" panose="020B0A04020102020204" pitchFamily="34" charset="0"/>
              </a:rPr>
              <a:t> to</a:t>
            </a:r>
            <a:r>
              <a:rPr lang="en-GB" baseline="30000" dirty="0" smtClean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žádné</a:t>
            </a:r>
            <a:r>
              <a:rPr lang="en-GB" baseline="30000" dirty="0">
                <a:latin typeface="Arial Black" panose="020B0A04020102020204" pitchFamily="34" charset="0"/>
              </a:rPr>
              <a:t> drama. A </a:t>
            </a:r>
            <a:r>
              <a:rPr lang="en-GB" baseline="30000" dirty="0" err="1">
                <a:latin typeface="Arial Black" panose="020B0A04020102020204" pitchFamily="34" charset="0"/>
              </a:rPr>
              <a:t>hlavně</a:t>
            </a:r>
            <a:r>
              <a:rPr lang="en-GB" baseline="30000" dirty="0">
                <a:latin typeface="Arial Black" panose="020B0A04020102020204" pitchFamily="34" charset="0"/>
              </a:rPr>
              <a:t>, </a:t>
            </a:r>
            <a:r>
              <a:rPr lang="en-GB" baseline="30000" dirty="0" err="1">
                <a:latin typeface="Arial Black" panose="020B0A04020102020204" pitchFamily="34" charset="0"/>
              </a:rPr>
              <a:t>pokud</a:t>
            </a:r>
            <a:r>
              <a:rPr lang="en-GB" baseline="30000" dirty="0">
                <a:latin typeface="Arial Black" panose="020B0A04020102020204" pitchFamily="34" charset="0"/>
              </a:rPr>
              <a:t> se </a:t>
            </a:r>
            <a:r>
              <a:rPr lang="en-GB" baseline="30000" dirty="0" err="1">
                <a:latin typeface="Arial Black" panose="020B0A04020102020204" pitchFamily="34" charset="0"/>
              </a:rPr>
              <a:t>naučíte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tuto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větnou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konstrukci</a:t>
            </a:r>
            <a:r>
              <a:rPr lang="en-GB" baseline="30000" dirty="0">
                <a:latin typeface="Arial Black" panose="020B0A04020102020204" pitchFamily="34" charset="0"/>
              </a:rPr>
              <a:t>, </a:t>
            </a:r>
            <a:r>
              <a:rPr lang="en-GB" baseline="30000" dirty="0" err="1" smtClean="0">
                <a:latin typeface="Arial Black" panose="020B0A04020102020204" pitchFamily="34" charset="0"/>
              </a:rPr>
              <a:t>už</a:t>
            </a:r>
            <a:r>
              <a:rPr lang="en-GB" baseline="30000" dirty="0" smtClean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Vás</a:t>
            </a:r>
            <a:r>
              <a:rPr lang="en-GB" baseline="30000" dirty="0">
                <a:latin typeface="Arial Black" panose="020B0A04020102020204" pitchFamily="34" charset="0"/>
              </a:rPr>
              <a:t> v </a:t>
            </a:r>
            <a:r>
              <a:rPr lang="en-GB" baseline="30000" dirty="0" err="1">
                <a:latin typeface="Arial Black" panose="020B0A04020102020204" pitchFamily="34" charset="0"/>
              </a:rPr>
              <a:t>angličtině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nic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moc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horšího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nepřekvapí</a:t>
            </a:r>
            <a:r>
              <a:rPr lang="en-GB" baseline="30000" dirty="0">
                <a:latin typeface="Arial Black" panose="020B0A04020102020204" pitchFamily="34" charset="0"/>
              </a:rPr>
              <a:t>. To je </a:t>
            </a:r>
            <a:r>
              <a:rPr lang="en-GB" baseline="30000" dirty="0" err="1">
                <a:latin typeface="Arial Black" panose="020B0A04020102020204" pitchFamily="34" charset="0"/>
              </a:rPr>
              <a:t>dobrá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zpráva</a:t>
            </a:r>
            <a:r>
              <a:rPr lang="en-GB" baseline="30000" dirty="0">
                <a:latin typeface="Arial Black" panose="020B0A04020102020204" pitchFamily="34" charset="0"/>
              </a:rPr>
              <a:t>, ne?</a:t>
            </a:r>
          </a:p>
          <a:p>
            <a:pPr algn="just"/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3501008"/>
            <a:ext cx="64087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aseline="30000" dirty="0" err="1">
                <a:latin typeface="Arial Black" panose="020B0A04020102020204" pitchFamily="34" charset="0"/>
              </a:rPr>
              <a:t>Už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víme</a:t>
            </a:r>
            <a:r>
              <a:rPr lang="en-GB" sz="2400" baseline="30000" dirty="0">
                <a:latin typeface="Arial Black" panose="020B0A04020102020204" pitchFamily="34" charset="0"/>
              </a:rPr>
              <a:t>, </a:t>
            </a:r>
            <a:r>
              <a:rPr lang="en-GB" sz="2400" baseline="30000" dirty="0" err="1">
                <a:latin typeface="Arial Black" panose="020B0A04020102020204" pitchFamily="34" charset="0"/>
              </a:rPr>
              <a:t>že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otázka</a:t>
            </a:r>
            <a:r>
              <a:rPr lang="en-GB" sz="2400" baseline="30000" dirty="0">
                <a:latin typeface="Arial Black" panose="020B0A04020102020204" pitchFamily="34" charset="0"/>
              </a:rPr>
              <a:t> v </a:t>
            </a:r>
            <a:r>
              <a:rPr lang="en-GB" sz="2400" baseline="30000" dirty="0" err="1">
                <a:latin typeface="Arial Black" panose="020B0A04020102020204" pitchFamily="34" charset="0"/>
              </a:rPr>
              <a:t>průběhovém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čase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vznikne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prohozením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míst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mezi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slovesem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="1" baseline="30000" dirty="0">
                <a:latin typeface="Arial Black" panose="020B0A04020102020204" pitchFamily="34" charset="0"/>
              </a:rPr>
              <a:t>BÝT</a:t>
            </a:r>
            <a:r>
              <a:rPr lang="en-GB" sz="2400" baseline="30000" dirty="0">
                <a:latin typeface="Arial Black" panose="020B0A04020102020204" pitchFamily="34" charset="0"/>
              </a:rPr>
              <a:t> a </a:t>
            </a:r>
            <a:r>
              <a:rPr lang="en-GB" sz="2400" b="1" baseline="30000" dirty="0" err="1">
                <a:latin typeface="Arial Black" panose="020B0A04020102020204" pitchFamily="34" charset="0"/>
              </a:rPr>
              <a:t>osobním</a:t>
            </a:r>
            <a:r>
              <a:rPr lang="en-GB" sz="2400" b="1" baseline="30000" dirty="0">
                <a:latin typeface="Arial Black" panose="020B0A04020102020204" pitchFamily="34" charset="0"/>
              </a:rPr>
              <a:t> </a:t>
            </a:r>
            <a:r>
              <a:rPr lang="en-GB" sz="2400" b="1" baseline="30000" dirty="0" err="1">
                <a:latin typeface="Arial Black" panose="020B0A04020102020204" pitchFamily="34" charset="0"/>
              </a:rPr>
              <a:t>zájmenem</a:t>
            </a:r>
            <a:r>
              <a:rPr lang="en-GB" sz="2400" baseline="30000" dirty="0">
                <a:latin typeface="Arial Black" panose="020B0A04020102020204" pitchFamily="34" charset="0"/>
              </a:rPr>
              <a:t>. </a:t>
            </a:r>
            <a:r>
              <a:rPr lang="en-GB" sz="2400" baseline="30000" dirty="0" smtClean="0">
                <a:latin typeface="Arial Black" panose="020B0A04020102020204" pitchFamily="34" charset="0"/>
              </a:rPr>
              <a:t>Ale </a:t>
            </a:r>
            <a:r>
              <a:rPr lang="en-GB" sz="2400" baseline="30000" dirty="0" err="1">
                <a:latin typeface="Arial Black" panose="020B0A04020102020204" pitchFamily="34" charset="0"/>
              </a:rPr>
              <a:t>jak</a:t>
            </a:r>
            <a:r>
              <a:rPr lang="en-GB" sz="2400" baseline="30000" dirty="0">
                <a:latin typeface="Arial Black" panose="020B0A04020102020204" pitchFamily="34" charset="0"/>
              </a:rPr>
              <a:t> je to v </a:t>
            </a:r>
            <a:r>
              <a:rPr lang="en-GB" sz="2400" baseline="30000" dirty="0" err="1">
                <a:latin typeface="Arial Black" panose="020B0A04020102020204" pitchFamily="34" charset="0"/>
              </a:rPr>
              <a:t>čase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prostém</a:t>
            </a:r>
            <a:r>
              <a:rPr lang="en-GB" sz="2400" baseline="30000" dirty="0">
                <a:latin typeface="Arial Black" panose="020B0A04020102020204" pitchFamily="34" charset="0"/>
              </a:rPr>
              <a:t>, </a:t>
            </a:r>
            <a:r>
              <a:rPr lang="en-GB" sz="2400" baseline="30000" dirty="0" err="1">
                <a:latin typeface="Arial Black" panose="020B0A04020102020204" pitchFamily="34" charset="0"/>
              </a:rPr>
              <a:t>kde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sloveso</a:t>
            </a:r>
            <a:r>
              <a:rPr lang="en-GB" sz="2400" baseline="30000" dirty="0">
                <a:latin typeface="Arial Black" panose="020B0A04020102020204" pitchFamily="34" charset="0"/>
              </a:rPr>
              <a:t> BÝT </a:t>
            </a:r>
            <a:r>
              <a:rPr lang="en-GB" sz="2400" baseline="30000" dirty="0" err="1">
                <a:latin typeface="Arial Black" panose="020B0A04020102020204" pitchFamily="34" charset="0"/>
              </a:rPr>
              <a:t>není</a:t>
            </a:r>
            <a:r>
              <a:rPr lang="en-GB" sz="2400" baseline="30000" dirty="0">
                <a:latin typeface="Arial Black" panose="020B0A04020102020204" pitchFamily="34" charset="0"/>
              </a:rPr>
              <a:t> ? V </a:t>
            </a:r>
            <a:r>
              <a:rPr lang="en-GB" sz="2400" baseline="30000" dirty="0" err="1">
                <a:latin typeface="Arial Black" panose="020B0A04020102020204" pitchFamily="34" charset="0"/>
              </a:rPr>
              <a:t>tomto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případě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si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angličtina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pomáhá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tzv</a:t>
            </a:r>
            <a:r>
              <a:rPr lang="en-GB" sz="2400" baseline="30000" dirty="0">
                <a:latin typeface="Arial Black" panose="020B0A04020102020204" pitchFamily="34" charset="0"/>
              </a:rPr>
              <a:t>. </a:t>
            </a:r>
            <a:r>
              <a:rPr lang="en-GB" sz="2400" baseline="30000" dirty="0" err="1">
                <a:latin typeface="Arial Black" panose="020B0A04020102020204" pitchFamily="34" charset="0"/>
              </a:rPr>
              <a:t>pomocným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 smtClean="0">
                <a:latin typeface="Arial Black" panose="020B0A04020102020204" pitchFamily="34" charset="0"/>
              </a:rPr>
              <a:t>slovesem</a:t>
            </a:r>
            <a:r>
              <a:rPr lang="en-GB" sz="2400" baseline="30000" dirty="0" smtClean="0">
                <a:latin typeface="Arial Black" panose="020B0A04020102020204" pitchFamily="34" charset="0"/>
              </a:rPr>
              <a:t> </a:t>
            </a:r>
            <a:r>
              <a:rPr lang="en-GB" sz="2400" b="1" baseline="30000" dirty="0">
                <a:latin typeface="Arial Black" panose="020B0A04020102020204" pitchFamily="34" charset="0"/>
              </a:rPr>
              <a:t>DO</a:t>
            </a:r>
            <a:r>
              <a:rPr lang="en-GB" sz="2400" baseline="30000" dirty="0">
                <a:latin typeface="Arial Black" panose="020B0A04020102020204" pitchFamily="34" charset="0"/>
              </a:rPr>
              <a:t>, </a:t>
            </a:r>
            <a:r>
              <a:rPr lang="en-GB" sz="2400" baseline="30000" dirty="0" err="1">
                <a:latin typeface="Arial Black" panose="020B0A04020102020204" pitchFamily="34" charset="0"/>
              </a:rPr>
              <a:t>ve</a:t>
            </a:r>
            <a:r>
              <a:rPr lang="en-GB" sz="2400" baseline="30000" dirty="0">
                <a:latin typeface="Arial Black" panose="020B0A04020102020204" pitchFamily="34" charset="0"/>
              </a:rPr>
              <a:t> 3. </a:t>
            </a:r>
            <a:r>
              <a:rPr lang="en-GB" sz="2400" baseline="30000" dirty="0" err="1">
                <a:latin typeface="Arial Black" panose="020B0A04020102020204" pitchFamily="34" charset="0"/>
              </a:rPr>
              <a:t>osobě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jednotného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čísla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tvarem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="1" baseline="30000" dirty="0">
                <a:latin typeface="Arial Black" panose="020B0A04020102020204" pitchFamily="34" charset="0"/>
              </a:rPr>
              <a:t>DOES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i="1" baseline="30000" dirty="0">
                <a:latin typeface="Arial Black" panose="020B0A04020102020204" pitchFamily="34" charset="0"/>
              </a:rPr>
              <a:t>(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ano</a:t>
            </a:r>
            <a:r>
              <a:rPr lang="en-GB" sz="2400" i="1" baseline="30000" dirty="0">
                <a:latin typeface="Arial Black" panose="020B0A04020102020204" pitchFamily="34" charset="0"/>
              </a:rPr>
              <a:t>, to je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nám</a:t>
            </a:r>
            <a:r>
              <a:rPr lang="en-GB" sz="2400" i="1" baseline="30000" dirty="0">
                <a:latin typeface="Arial Black" panose="020B0A04020102020204" pitchFamily="34" charset="0"/>
              </a:rPr>
              <a:t>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už</a:t>
            </a:r>
            <a:r>
              <a:rPr lang="en-GB" sz="2400" i="1" baseline="30000" dirty="0">
                <a:latin typeface="Arial Black" panose="020B0A04020102020204" pitchFamily="34" charset="0"/>
              </a:rPr>
              <a:t> ta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známá</a:t>
            </a:r>
            <a:r>
              <a:rPr lang="en-GB" sz="2400" i="1" baseline="30000" dirty="0">
                <a:latin typeface="Arial Black" panose="020B0A04020102020204" pitchFamily="34" charset="0"/>
              </a:rPr>
              <a:t> a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jediná</a:t>
            </a:r>
            <a:r>
              <a:rPr lang="en-GB" sz="2400" i="1" baseline="30000" dirty="0">
                <a:latin typeface="Arial Black" panose="020B0A04020102020204" pitchFamily="34" charset="0"/>
              </a:rPr>
              <a:t> </a:t>
            </a:r>
            <a:r>
              <a:rPr lang="en-GB" sz="2400" i="1" baseline="30000" dirty="0" err="1">
                <a:latin typeface="Arial Black" panose="020B0A04020102020204" pitchFamily="34" charset="0"/>
              </a:rPr>
              <a:t>vyjímka</a:t>
            </a:r>
            <a:r>
              <a:rPr lang="en-GB" sz="2400" i="1" baseline="30000" dirty="0">
                <a:latin typeface="Arial Black" panose="020B0A04020102020204" pitchFamily="34" charset="0"/>
              </a:rPr>
              <a:t>)</a:t>
            </a:r>
            <a:r>
              <a:rPr lang="en-GB" sz="2400" baseline="30000" dirty="0">
                <a:latin typeface="Arial Black" panose="020B0A04020102020204" pitchFamily="34" charset="0"/>
              </a:rPr>
              <a:t>. </a:t>
            </a:r>
            <a:r>
              <a:rPr lang="en-GB" sz="2400" baseline="30000" dirty="0" smtClean="0">
                <a:latin typeface="Arial Black" panose="020B0A04020102020204" pitchFamily="34" charset="0"/>
              </a:rPr>
              <a:t>A </a:t>
            </a:r>
            <a:r>
              <a:rPr lang="en-GB" sz="2400" baseline="30000" dirty="0" err="1">
                <a:latin typeface="Arial Black" panose="020B0A04020102020204" pitchFamily="34" charset="0"/>
              </a:rPr>
              <a:t>potom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už</a:t>
            </a:r>
            <a:r>
              <a:rPr lang="en-GB" sz="2400" baseline="30000" dirty="0">
                <a:latin typeface="Arial Black" panose="020B0A04020102020204" pitchFamily="34" charset="0"/>
              </a:rPr>
              <a:t> je to </a:t>
            </a:r>
            <a:r>
              <a:rPr lang="en-GB" sz="2400" baseline="30000" dirty="0" err="1">
                <a:latin typeface="Arial Black" panose="020B0A04020102020204" pitchFamily="34" charset="0"/>
              </a:rPr>
              <a:t>vlastně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všechno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stejné</a:t>
            </a:r>
            <a:r>
              <a:rPr lang="en-GB" sz="2400" baseline="30000" dirty="0">
                <a:latin typeface="Arial Black" panose="020B0A04020102020204" pitchFamily="34" charset="0"/>
              </a:rPr>
              <a:t>. </a:t>
            </a:r>
            <a:r>
              <a:rPr lang="en-GB" sz="2400" baseline="30000" dirty="0" err="1">
                <a:latin typeface="Arial Black" panose="020B0A04020102020204" pitchFamily="34" charset="0"/>
              </a:rPr>
              <a:t>Podívejte</a:t>
            </a:r>
            <a:r>
              <a:rPr lang="en-GB" sz="2400" baseline="30000" dirty="0">
                <a:latin typeface="Arial Black" panose="020B0A04020102020204" pitchFamily="34" charset="0"/>
              </a:rPr>
              <a:t> se </a:t>
            </a:r>
            <a:r>
              <a:rPr lang="en-GB" sz="2400" baseline="30000" dirty="0" err="1">
                <a:latin typeface="Arial Black" panose="020B0A04020102020204" pitchFamily="34" charset="0"/>
              </a:rPr>
              <a:t>sami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na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větu</a:t>
            </a:r>
            <a:r>
              <a:rPr lang="en-GB" sz="2400" baseline="30000" dirty="0">
                <a:latin typeface="Arial Black" panose="020B0A04020102020204" pitchFamily="34" charset="0"/>
              </a:rPr>
              <a:t> “</a:t>
            </a:r>
            <a:r>
              <a:rPr lang="en-GB" sz="2400" baseline="30000" dirty="0" err="1">
                <a:latin typeface="Arial Black" panose="020B0A04020102020204" pitchFamily="34" charset="0"/>
              </a:rPr>
              <a:t>Chodím</a:t>
            </a:r>
            <a:r>
              <a:rPr lang="en-GB" sz="2400" baseline="30000" dirty="0">
                <a:latin typeface="Arial Black" panose="020B0A04020102020204" pitchFamily="34" charset="0"/>
              </a:rPr>
              <a:t> do </a:t>
            </a:r>
            <a:r>
              <a:rPr lang="en-GB" sz="2400" baseline="30000" dirty="0" err="1">
                <a:latin typeface="Arial Black" panose="020B0A04020102020204" pitchFamily="34" charset="0"/>
              </a:rPr>
              <a:t>školy</a:t>
            </a:r>
            <a:r>
              <a:rPr lang="en-GB" sz="2400" baseline="30000" dirty="0">
                <a:latin typeface="Arial Black" panose="020B0A04020102020204" pitchFamily="34" charset="0"/>
              </a:rPr>
              <a:t> v </a:t>
            </a:r>
            <a:r>
              <a:rPr lang="en-GB" sz="2400" baseline="30000" dirty="0" err="1">
                <a:latin typeface="Arial Black" panose="020B0A04020102020204" pitchFamily="34" charset="0"/>
              </a:rPr>
              <a:t>Ústí</a:t>
            </a:r>
            <a:r>
              <a:rPr lang="en-GB" sz="2400" baseline="30000" dirty="0">
                <a:latin typeface="Arial Black" panose="020B0A04020102020204" pitchFamily="34" charset="0"/>
              </a:rPr>
              <a:t> </a:t>
            </a:r>
            <a:r>
              <a:rPr lang="en-GB" sz="2400" baseline="30000" dirty="0" err="1">
                <a:latin typeface="Arial Black" panose="020B0A04020102020204" pitchFamily="34" charset="0"/>
              </a:rPr>
              <a:t>nad</a:t>
            </a:r>
            <a:r>
              <a:rPr lang="en-GB" sz="2400" baseline="30000" dirty="0">
                <a:latin typeface="Arial Black" panose="020B0A04020102020204" pitchFamily="34" charset="0"/>
              </a:rPr>
              <a:t> Labem”.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93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4182" y="2569290"/>
            <a:ext cx="87171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OSOBA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69637" y="25692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39153" y="2564904"/>
            <a:ext cx="3175741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SLOVESO V ZÁKLADNÍM TVARU</a:t>
            </a:r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2287905"/>
            <a:ext cx="864339" cy="92333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DALŠÍ </a:t>
            </a:r>
          </a:p>
          <a:p>
            <a:pPr algn="ctr"/>
            <a:r>
              <a:rPr lang="cs-CZ" b="1" dirty="0" smtClean="0"/>
              <a:t>VĚTNÉ </a:t>
            </a:r>
          </a:p>
          <a:p>
            <a:pPr algn="ctr"/>
            <a:r>
              <a:rPr lang="cs-CZ" b="1" dirty="0" smtClean="0"/>
              <a:t>ČLENY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14894" y="25649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196752"/>
            <a:ext cx="8023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Připomeňme si základní vzorec stavby anglické věty v přítomném čase průběhovém.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0039" y="4221088"/>
            <a:ext cx="75482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>
                <a:latin typeface="Arial Black" panose="020B0A04020102020204" pitchFamily="34" charset="0"/>
              </a:rPr>
              <a:t>A můžeme se vrhnout na otázku. Tady je vzorec, o kterém </a:t>
            </a:r>
          </a:p>
          <a:p>
            <a:pPr algn="just"/>
            <a:r>
              <a:rPr lang="cs-CZ" dirty="0" smtClean="0">
                <a:latin typeface="Arial Black" panose="020B0A04020102020204" pitchFamily="34" charset="0"/>
              </a:rPr>
              <a:t>jsme před chvílí mluvili. Ano, ten s tím prohozením</a:t>
            </a:r>
            <a:endParaRPr lang="cs-CZ" dirty="0">
              <a:latin typeface="Arial Black" panose="020B0A040201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69719" y="2015292"/>
            <a:ext cx="1130073" cy="147732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Sloveso BÝT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 správném tvaru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257635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33132" y="2426404"/>
            <a:ext cx="1136851" cy="646331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k</a:t>
            </a:r>
            <a:r>
              <a:rPr lang="cs-CZ" b="1" dirty="0" smtClean="0">
                <a:solidFill>
                  <a:schemeClr val="tx1"/>
                </a:solidFill>
              </a:rPr>
              <a:t>oncovka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ING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669983" y="256490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2304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"/>
                            </p:stCondLst>
                            <p:childTnLst>
                              <p:par>
                                <p:cTn id="1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9" grpId="0" build="p"/>
      <p:bldP spid="10" grpId="0" build="p" animBg="1"/>
      <p:bldP spid="11" grpId="0" build="p" animBg="1"/>
      <p:bldP spid="12" grpId="0" build="p"/>
      <p:bldP spid="13" grpId="0"/>
      <p:bldP spid="14" grpId="0"/>
      <p:bldP spid="15" grpId="0" build="p" animBg="1"/>
      <p:bldP spid="16" grpId="0" build="p"/>
      <p:bldP spid="17" grpId="0" build="p" animBg="1"/>
      <p:bldP spid="1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02257" y="1032349"/>
            <a:ext cx="87171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OSOBA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64739" y="823033"/>
            <a:ext cx="1624378" cy="80021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SLOVESO BÝT</a:t>
            </a:r>
          </a:p>
          <a:p>
            <a:pPr algn="ctr"/>
            <a:r>
              <a:rPr lang="cs-CZ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v</a:t>
            </a:r>
            <a:r>
              <a:rPr lang="cs-CZ" sz="1400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e správném tvaru</a:t>
            </a:r>
            <a:endParaRPr lang="cs-CZ" sz="1400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23390" y="899977"/>
            <a:ext cx="2257862" cy="64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SLOVESO </a:t>
            </a:r>
          </a:p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V ZÁKLADNÍM TVARU</a:t>
            </a:r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64657" y="10323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44818" y="10384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4" name="Zahnutá šipka nahoru 13"/>
          <p:cNvSpPr/>
          <p:nvPr/>
        </p:nvSpPr>
        <p:spPr>
          <a:xfrm rot="968060" flipH="1">
            <a:off x="883964" y="1542878"/>
            <a:ext cx="1053752" cy="576064"/>
          </a:xfrm>
          <a:prstGeom prst="curved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23308" y="10323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40152" y="755349"/>
            <a:ext cx="864339" cy="92333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DALŠÍ </a:t>
            </a:r>
          </a:p>
          <a:p>
            <a:pPr algn="ctr"/>
            <a:r>
              <a:rPr lang="cs-CZ" b="1" dirty="0" smtClean="0"/>
              <a:t>VĚTNÉ </a:t>
            </a:r>
          </a:p>
          <a:p>
            <a:pPr algn="ctr"/>
            <a:r>
              <a:rPr lang="cs-CZ" b="1" dirty="0" smtClean="0"/>
              <a:t>ČLENY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44900" y="893848"/>
            <a:ext cx="1136851" cy="646331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k</a:t>
            </a:r>
            <a:r>
              <a:rPr lang="cs-CZ" b="1" dirty="0" smtClean="0">
                <a:solidFill>
                  <a:schemeClr val="tx1"/>
                </a:solidFill>
              </a:rPr>
              <a:t>oncovka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ING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81751" y="10323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26717" y="3853221"/>
            <a:ext cx="87171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OSOBA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9639" y="3640088"/>
            <a:ext cx="1624378" cy="80021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SLOVESO BÝT</a:t>
            </a:r>
          </a:p>
          <a:p>
            <a:pPr algn="ctr"/>
            <a:r>
              <a:rPr lang="cs-CZ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v</a:t>
            </a:r>
            <a:r>
              <a:rPr lang="cs-CZ" sz="1400" b="1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e správném tvaru</a:t>
            </a:r>
            <a:endParaRPr lang="cs-CZ" sz="1400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323390" y="3717032"/>
            <a:ext cx="2257862" cy="64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SLOVESO </a:t>
            </a:r>
          </a:p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V ZÁKLADNÍM TVARU</a:t>
            </a:r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44818" y="38555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26635" y="384940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440152" y="3572404"/>
            <a:ext cx="864339" cy="92333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DALŠÍ </a:t>
            </a:r>
          </a:p>
          <a:p>
            <a:pPr algn="ctr"/>
            <a:r>
              <a:rPr lang="cs-CZ" b="1" dirty="0" smtClean="0"/>
              <a:t>VĚTNÉ </a:t>
            </a:r>
          </a:p>
          <a:p>
            <a:pPr algn="ctr"/>
            <a:r>
              <a:rPr lang="cs-CZ" b="1" dirty="0" smtClean="0"/>
              <a:t>ČLENY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944900" y="3710903"/>
            <a:ext cx="1136851" cy="646331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k</a:t>
            </a:r>
            <a:r>
              <a:rPr lang="cs-CZ" b="1" dirty="0" smtClean="0">
                <a:solidFill>
                  <a:schemeClr val="tx1"/>
                </a:solidFill>
              </a:rPr>
              <a:t>oncovka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ING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081751" y="38494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023308" y="384940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76676" y="2525206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 takhle to má vypadat…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3858" y="4653135"/>
            <a:ext cx="855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Are</a:t>
            </a:r>
            <a:endParaRPr lang="cs-CZ" sz="36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134603" y="4653135"/>
            <a:ext cx="8946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you</a:t>
            </a:r>
            <a:endParaRPr lang="cs-CZ" sz="36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004986" y="4653134"/>
            <a:ext cx="6482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go</a:t>
            </a:r>
            <a:endParaRPr lang="cs-CZ" sz="36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065990" y="4653133"/>
            <a:ext cx="7665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ing</a:t>
            </a:r>
            <a:endParaRPr lang="cs-CZ" sz="36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424986" y="4581128"/>
            <a:ext cx="6367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….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5919" y="5307225"/>
            <a:ext cx="50067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Are </a:t>
            </a:r>
            <a:r>
              <a:rPr lang="cs-CZ" sz="3600" b="1" dirty="0" err="1" smtClean="0">
                <a:solidFill>
                  <a:srgbClr val="FF0000"/>
                </a:solidFill>
              </a:rPr>
              <a:t>you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going</a:t>
            </a:r>
            <a:r>
              <a:rPr lang="cs-CZ" sz="3600" b="1" dirty="0" smtClean="0">
                <a:solidFill>
                  <a:srgbClr val="FF0000"/>
                </a:solidFill>
              </a:rPr>
              <a:t> to </a:t>
            </a:r>
            <a:r>
              <a:rPr lang="cs-CZ" sz="3600" b="1" dirty="0" err="1" smtClean="0">
                <a:solidFill>
                  <a:srgbClr val="FF0000"/>
                </a:solidFill>
              </a:rPr>
              <a:t>school</a:t>
            </a:r>
            <a:r>
              <a:rPr lang="cs-CZ" sz="3600" b="1" dirty="0" smtClean="0">
                <a:solidFill>
                  <a:srgbClr val="FF0000"/>
                </a:solidFill>
              </a:rPr>
              <a:t> ?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605587" y="5805264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Jdeš do školy?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13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9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7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700"/>
                            </p:stCondLst>
                            <p:childTnLst>
                              <p:par>
                                <p:cTn id="131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1200"/>
                            </p:stCondLst>
                            <p:childTnLst>
                              <p:par>
                                <p:cTn id="154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7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5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3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1200"/>
                            </p:stCondLst>
                            <p:childTnLst>
                              <p:par>
                                <p:cTn id="17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1700"/>
                            </p:stCondLst>
                            <p:childTnLst>
                              <p:par>
                                <p:cTn id="184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8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7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200"/>
                            </p:stCondLst>
                            <p:childTnLst>
                              <p:par>
                                <p:cTn id="191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700"/>
                            </p:stCondLst>
                            <p:childTnLst>
                              <p:par>
                                <p:cTn id="222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5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3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4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1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600"/>
                            </p:stCondLst>
                            <p:childTnLst>
                              <p:par>
                                <p:cTn id="24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4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"/>
                            </p:stCondLst>
                            <p:childTnLst>
                              <p:par>
                                <p:cTn id="252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55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8" fill="hold">
                            <p:stCondLst>
                              <p:cond delay="1600"/>
                            </p:stCondLst>
                            <p:childTnLst>
                              <p:par>
                                <p:cTn id="25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5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6" fill="hold">
                            <p:stCondLst>
                              <p:cond delay="2200"/>
                            </p:stCondLst>
                            <p:childTnLst>
                              <p:par>
                                <p:cTn id="26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3" dur="500" tmFilter="0,0; .5, 1; 1, 1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800"/>
                            </p:stCondLst>
                            <p:childTnLst>
                              <p:par>
                                <p:cTn id="27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1" dur="500" tmFilter="0,0; .5, 1; 1, 1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2" fill="hold">
                            <p:stCondLst>
                              <p:cond delay="3350"/>
                            </p:stCondLst>
                            <p:childTnLst>
                              <p:par>
                                <p:cTn id="28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9" dur="500" tmFilter="0,0; .5, 1; 1, 1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0" fill="hold">
                            <p:stCondLst>
                              <p:cond delay="3950"/>
                            </p:stCondLst>
                            <p:childTnLst>
                              <p:par>
                                <p:cTn id="29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500" tmFilter="0,0; .5, 1; 1, 1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8" grpId="0" build="p" animBg="1"/>
      <p:bldP spid="9" grpId="0" build="p" animBg="1"/>
      <p:bldP spid="12" grpId="0" build="p"/>
      <p:bldP spid="13" grpId="0" build="p"/>
      <p:bldP spid="14" grpId="0" build="p" animBg="1"/>
      <p:bldP spid="18" grpId="0" build="p"/>
      <p:bldP spid="19" grpId="0" build="p" animBg="1"/>
      <p:bldP spid="21" grpId="0" build="p" animBg="1"/>
      <p:bldP spid="23" grpId="0" build="p"/>
      <p:bldP spid="24" grpId="0" build="p" animBg="1"/>
      <p:bldP spid="32" grpId="0" build="p" animBg="1"/>
      <p:bldP spid="33" grpId="0" build="p" animBg="1"/>
      <p:bldP spid="35" grpId="0" build="p"/>
      <p:bldP spid="37" grpId="0" build="p"/>
      <p:bldP spid="38" grpId="0" build="p" animBg="1"/>
      <p:bldP spid="39" grpId="0" build="p" animBg="1"/>
      <p:bldP spid="40" grpId="0" build="p"/>
      <p:bldP spid="41" grpId="0" build="p"/>
      <p:bldP spid="2" grpId="0"/>
      <p:bldP spid="3" grpId="0" build="p"/>
      <p:bldP spid="42" grpId="0" build="p"/>
      <p:bldP spid="43" grpId="0" build="p"/>
      <p:bldP spid="44" grpId="0" build="p"/>
      <p:bldP spid="45" grpId="0" build="p"/>
      <p:bldP spid="4" grpId="0"/>
      <p:bldP spid="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 pole 2"/>
          <p:cNvSpPr txBox="1">
            <a:spLocks noChangeArrowheads="1"/>
          </p:cNvSpPr>
          <p:nvPr/>
        </p:nvSpPr>
        <p:spPr bwMode="auto">
          <a:xfrm>
            <a:off x="1376969" y="2212247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28" name="Textové pole 2"/>
          <p:cNvSpPr txBox="1">
            <a:spLocks noChangeArrowheads="1"/>
          </p:cNvSpPr>
          <p:nvPr/>
        </p:nvSpPr>
        <p:spPr bwMode="auto">
          <a:xfrm>
            <a:off x="5741754" y="3459072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YOU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9" name="Textové pole 2"/>
          <p:cNvSpPr txBox="1">
            <a:spLocks noChangeArrowheads="1"/>
          </p:cNvSpPr>
          <p:nvPr/>
        </p:nvSpPr>
        <p:spPr bwMode="auto">
          <a:xfrm>
            <a:off x="762834" y="4430917"/>
            <a:ext cx="806450" cy="151788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HE</a:t>
            </a:r>
            <a:endParaRPr lang="cs-CZ" sz="110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SHE</a:t>
            </a:r>
            <a:endParaRPr lang="cs-CZ" sz="110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IT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30" name="Šipka doleva 29"/>
          <p:cNvSpPr/>
          <p:nvPr/>
        </p:nvSpPr>
        <p:spPr>
          <a:xfrm rot="1320677">
            <a:off x="3558307" y="2976608"/>
            <a:ext cx="758190" cy="24447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1" name="Šipka doleva 30"/>
          <p:cNvSpPr/>
          <p:nvPr/>
        </p:nvSpPr>
        <p:spPr>
          <a:xfrm>
            <a:off x="3464962" y="3475718"/>
            <a:ext cx="758190" cy="24447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2" name="Šipka doleva 31"/>
          <p:cNvSpPr/>
          <p:nvPr/>
        </p:nvSpPr>
        <p:spPr>
          <a:xfrm rot="19747815">
            <a:off x="3688482" y="4097383"/>
            <a:ext cx="606425" cy="306070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3" name="Textové pole 2"/>
          <p:cNvSpPr txBox="1">
            <a:spLocks noChangeArrowheads="1"/>
          </p:cNvSpPr>
          <p:nvPr/>
        </p:nvSpPr>
        <p:spPr bwMode="auto">
          <a:xfrm>
            <a:off x="5632534" y="2086338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WE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34" name="Textové pole 2"/>
          <p:cNvSpPr txBox="1">
            <a:spLocks noChangeArrowheads="1"/>
          </p:cNvSpPr>
          <p:nvPr/>
        </p:nvSpPr>
        <p:spPr bwMode="auto">
          <a:xfrm>
            <a:off x="359022" y="3228375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YOU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35" name="Textové pole 2"/>
          <p:cNvSpPr txBox="1">
            <a:spLocks noChangeArrowheads="1"/>
          </p:cNvSpPr>
          <p:nvPr/>
        </p:nvSpPr>
        <p:spPr bwMode="auto">
          <a:xfrm>
            <a:off x="5624597" y="4746353"/>
            <a:ext cx="952500" cy="45148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THEY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36" name="Šipka doleva 35"/>
          <p:cNvSpPr/>
          <p:nvPr/>
        </p:nvSpPr>
        <p:spPr>
          <a:xfrm rot="9129731">
            <a:off x="5421397" y="2968988"/>
            <a:ext cx="640715" cy="29273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7" name="Šipka doleva 36"/>
          <p:cNvSpPr/>
          <p:nvPr/>
        </p:nvSpPr>
        <p:spPr>
          <a:xfrm rot="10800000">
            <a:off x="5312177" y="3847193"/>
            <a:ext cx="640715" cy="29273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8" name="Šipka doleva 37"/>
          <p:cNvSpPr/>
          <p:nvPr/>
        </p:nvSpPr>
        <p:spPr>
          <a:xfrm rot="13000085">
            <a:off x="5170615" y="4442005"/>
            <a:ext cx="727075" cy="257810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5" name="Rectangle 3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7" name="Obrázek 4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2677" y="2496049"/>
            <a:ext cx="1189355" cy="29400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83568" y="548680"/>
            <a:ext cx="615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Ukažme si to ještě jednou na příkladu otázky se slovesem </a:t>
            </a:r>
            <a:r>
              <a:rPr lang="cs-CZ" dirty="0" smtClean="0">
                <a:latin typeface="Arial Black" panose="020B0A04020102020204" pitchFamily="34" charset="0"/>
              </a:rPr>
              <a:t>hrát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2947661" y="2225171"/>
            <a:ext cx="12850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35260" y="1065570"/>
            <a:ext cx="3661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Vyčasování takové věty vypadá takto.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330530" y="4966395"/>
            <a:ext cx="1340403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24" name="Textové pole 2"/>
          <p:cNvSpPr txBox="1">
            <a:spLocks noChangeArrowheads="1"/>
          </p:cNvSpPr>
          <p:nvPr/>
        </p:nvSpPr>
        <p:spPr bwMode="auto">
          <a:xfrm>
            <a:off x="2187348" y="2225171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AM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5" name="Textové pole 2"/>
          <p:cNvSpPr txBox="1">
            <a:spLocks noChangeArrowheads="1"/>
          </p:cNvSpPr>
          <p:nvPr/>
        </p:nvSpPr>
        <p:spPr bwMode="auto">
          <a:xfrm>
            <a:off x="1166059" y="3278803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ARE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923445" y="3282360"/>
            <a:ext cx="12850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39" name="Textové pole 2"/>
          <p:cNvSpPr txBox="1">
            <a:spLocks noChangeArrowheads="1"/>
          </p:cNvSpPr>
          <p:nvPr/>
        </p:nvSpPr>
        <p:spPr bwMode="auto">
          <a:xfrm>
            <a:off x="1578055" y="4941965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IS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40" name="Textové pole 2"/>
          <p:cNvSpPr txBox="1">
            <a:spLocks noChangeArrowheads="1"/>
          </p:cNvSpPr>
          <p:nvPr/>
        </p:nvSpPr>
        <p:spPr bwMode="auto">
          <a:xfrm>
            <a:off x="6378004" y="2136766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ARE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135390" y="2140323"/>
            <a:ext cx="12850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42" name="Textové pole 2"/>
          <p:cNvSpPr txBox="1">
            <a:spLocks noChangeArrowheads="1"/>
          </p:cNvSpPr>
          <p:nvPr/>
        </p:nvSpPr>
        <p:spPr bwMode="auto">
          <a:xfrm>
            <a:off x="6490827" y="3509500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ARE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248213" y="3513057"/>
            <a:ext cx="12850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44" name="Textové pole 2"/>
          <p:cNvSpPr txBox="1">
            <a:spLocks noChangeArrowheads="1"/>
          </p:cNvSpPr>
          <p:nvPr/>
        </p:nvSpPr>
        <p:spPr bwMode="auto">
          <a:xfrm>
            <a:off x="6577097" y="4746353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ARE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334483" y="4749910"/>
            <a:ext cx="12850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336311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04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0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4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7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0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3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6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9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2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5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8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1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4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7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850"/>
                            </p:stCondLst>
                            <p:childTnLst>
                              <p:par>
                                <p:cTn id="16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1450"/>
                            </p:stCondLst>
                            <p:childTnLst>
                              <p:par>
                                <p:cTn id="16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2650"/>
                            </p:stCondLst>
                            <p:childTnLst>
                              <p:par>
                                <p:cTn id="18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 tmFilter="0,0; .5, 1; 1, 1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3250"/>
                            </p:stCondLst>
                            <p:childTnLst>
                              <p:par>
                                <p:cTn id="19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 tmFilter="0,0; .5, 1; 1, 1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"/>
                            </p:stCondLst>
                            <p:childTnLst>
                              <p:par>
                                <p:cTn id="20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 tmFilter="0,0; .5, 1; 1, 1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700"/>
                            </p:stCondLst>
                            <p:childTnLst>
                              <p:par>
                                <p:cTn id="20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500" tmFilter="0,0; .5, 1; 1, 1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5550"/>
                            </p:stCondLst>
                            <p:childTnLst>
                              <p:par>
                                <p:cTn id="2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 tmFilter="0,0; .5, 1; 1, 1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6150"/>
                            </p:stCondLst>
                            <p:childTnLst>
                              <p:par>
                                <p:cTn id="22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1" dur="500" tmFilter="0,0; .5, 1; 1, 1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uild="p" animBg="1"/>
      <p:bldP spid="28" grpId="0" animBg="1"/>
      <p:bldP spid="29" grpId="0" animBg="1"/>
      <p:bldP spid="33" grpId="0" animBg="1"/>
      <p:bldP spid="34" grpId="0" animBg="1"/>
      <p:bldP spid="35" grpId="0" animBg="1"/>
      <p:bldP spid="8" grpId="0"/>
      <p:bldP spid="2048" grpId="0" build="p" animBg="1"/>
      <p:bldP spid="50" grpId="0"/>
      <p:bldP spid="52" grpId="0" animBg="1"/>
      <p:bldP spid="24" grpId="0" build="p" animBg="1"/>
      <p:bldP spid="25" grpId="0" animBg="1"/>
      <p:bldP spid="26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683568" y="548680"/>
            <a:ext cx="364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teď to stejné převedeme na otázku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>
            <a:off x="3355106" y="2931022"/>
            <a:ext cx="758190" cy="24447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9" name="Šipka doleva 18"/>
          <p:cNvSpPr/>
          <p:nvPr/>
        </p:nvSpPr>
        <p:spPr>
          <a:xfrm rot="19747815">
            <a:off x="3578626" y="3552687"/>
            <a:ext cx="606425" cy="306070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3" name="Šipka doleva 22"/>
          <p:cNvSpPr/>
          <p:nvPr/>
        </p:nvSpPr>
        <p:spPr>
          <a:xfrm rot="9129731">
            <a:off x="5311541" y="2424292"/>
            <a:ext cx="640715" cy="29273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4" name="Šipka doleva 23"/>
          <p:cNvSpPr/>
          <p:nvPr/>
        </p:nvSpPr>
        <p:spPr>
          <a:xfrm rot="10800000">
            <a:off x="5202321" y="3302497"/>
            <a:ext cx="640715" cy="292735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13000085">
            <a:off x="5060759" y="3897309"/>
            <a:ext cx="727075" cy="257810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pic>
        <p:nvPicPr>
          <p:cNvPr id="26" name="Obrázek 2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7925" y="1948766"/>
            <a:ext cx="1189355" cy="2940050"/>
          </a:xfrm>
          <a:prstGeom prst="rect">
            <a:avLst/>
          </a:prstGeom>
        </p:spPr>
      </p:pic>
      <p:sp>
        <p:nvSpPr>
          <p:cNvPr id="43" name="Textové pole 2"/>
          <p:cNvSpPr txBox="1">
            <a:spLocks noChangeArrowheads="1"/>
          </p:cNvSpPr>
          <p:nvPr/>
        </p:nvSpPr>
        <p:spPr bwMode="auto">
          <a:xfrm>
            <a:off x="1993404" y="3705722"/>
            <a:ext cx="806450" cy="151788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HE</a:t>
            </a:r>
            <a:endParaRPr lang="cs-CZ" sz="110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SHE</a:t>
            </a:r>
            <a:endParaRPr lang="cs-CZ" sz="110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IT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44" name="Textové pole 2"/>
          <p:cNvSpPr txBox="1">
            <a:spLocks noChangeArrowheads="1"/>
          </p:cNvSpPr>
          <p:nvPr/>
        </p:nvSpPr>
        <p:spPr bwMode="auto">
          <a:xfrm>
            <a:off x="1355791" y="2692560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YOU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797522" y="4169307"/>
            <a:ext cx="1340403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46" name="Textové pole 2"/>
          <p:cNvSpPr txBox="1">
            <a:spLocks noChangeArrowheads="1"/>
          </p:cNvSpPr>
          <p:nvPr/>
        </p:nvSpPr>
        <p:spPr bwMode="auto">
          <a:xfrm>
            <a:off x="595790" y="2768201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ARE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089934" y="2746545"/>
            <a:ext cx="12850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48" name="Textové pole 2"/>
          <p:cNvSpPr txBox="1">
            <a:spLocks noChangeArrowheads="1"/>
          </p:cNvSpPr>
          <p:nvPr/>
        </p:nvSpPr>
        <p:spPr bwMode="auto">
          <a:xfrm>
            <a:off x="1228870" y="4204047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IS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877896" y="1591623"/>
            <a:ext cx="1244578" cy="54386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17" name="Šipka doleva 16"/>
          <p:cNvSpPr/>
          <p:nvPr/>
        </p:nvSpPr>
        <p:spPr>
          <a:xfrm rot="1320677">
            <a:off x="3465428" y="2333212"/>
            <a:ext cx="734331" cy="254120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40" name="Textové pole 2"/>
          <p:cNvSpPr txBox="1">
            <a:spLocks noChangeArrowheads="1"/>
          </p:cNvSpPr>
          <p:nvPr/>
        </p:nvSpPr>
        <p:spPr bwMode="auto">
          <a:xfrm>
            <a:off x="2131945" y="1556792"/>
            <a:ext cx="728796" cy="552459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I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42" name="Textové pole 2"/>
          <p:cNvSpPr txBox="1">
            <a:spLocks noChangeArrowheads="1"/>
          </p:cNvSpPr>
          <p:nvPr/>
        </p:nvSpPr>
        <p:spPr bwMode="auto">
          <a:xfrm>
            <a:off x="1379470" y="1574150"/>
            <a:ext cx="728796" cy="552459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AM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49" name="Textové pole 2"/>
          <p:cNvSpPr txBox="1">
            <a:spLocks noChangeArrowheads="1"/>
          </p:cNvSpPr>
          <p:nvPr/>
        </p:nvSpPr>
        <p:spPr bwMode="auto">
          <a:xfrm>
            <a:off x="6698952" y="3028817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YOU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50" name="Textové pole 2"/>
          <p:cNvSpPr txBox="1">
            <a:spLocks noChangeArrowheads="1"/>
          </p:cNvSpPr>
          <p:nvPr/>
        </p:nvSpPr>
        <p:spPr bwMode="auto">
          <a:xfrm>
            <a:off x="6589732" y="1656083"/>
            <a:ext cx="752475" cy="63119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WE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51" name="Textové pole 2"/>
          <p:cNvSpPr txBox="1">
            <a:spLocks noChangeArrowheads="1"/>
          </p:cNvSpPr>
          <p:nvPr/>
        </p:nvSpPr>
        <p:spPr bwMode="auto">
          <a:xfrm>
            <a:off x="6581795" y="4316098"/>
            <a:ext cx="952500" cy="45148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60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THEY</a:t>
            </a:r>
            <a:endParaRPr lang="cs-CZ" sz="1100">
              <a:effectLst/>
              <a:ea typeface="Calibri"/>
              <a:cs typeface="Times New Roman"/>
            </a:endParaRPr>
          </a:p>
        </p:txBody>
      </p:sp>
      <p:sp>
        <p:nvSpPr>
          <p:cNvPr id="52" name="Textové pole 2"/>
          <p:cNvSpPr txBox="1">
            <a:spLocks noChangeArrowheads="1"/>
          </p:cNvSpPr>
          <p:nvPr/>
        </p:nvSpPr>
        <p:spPr bwMode="auto">
          <a:xfrm>
            <a:off x="5837257" y="1683630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ARE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334483" y="1691706"/>
            <a:ext cx="12850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54" name="Textové pole 2"/>
          <p:cNvSpPr txBox="1">
            <a:spLocks noChangeArrowheads="1"/>
          </p:cNvSpPr>
          <p:nvPr/>
        </p:nvSpPr>
        <p:spPr bwMode="auto">
          <a:xfrm>
            <a:off x="5950080" y="3056364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ARE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447306" y="3064440"/>
            <a:ext cx="12850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  <p:sp>
        <p:nvSpPr>
          <p:cNvPr id="56" name="Textové pole 2"/>
          <p:cNvSpPr txBox="1">
            <a:spLocks noChangeArrowheads="1"/>
          </p:cNvSpPr>
          <p:nvPr/>
        </p:nvSpPr>
        <p:spPr bwMode="auto">
          <a:xfrm>
            <a:off x="6036350" y="4293217"/>
            <a:ext cx="752475" cy="521233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solidFill>
                  <a:srgbClr val="000000"/>
                </a:solidFill>
                <a:effectLst/>
                <a:latin typeface="BadaBoom CE"/>
                <a:ea typeface="Calibri"/>
                <a:cs typeface="Times New Roman"/>
              </a:rPr>
              <a:t>ARE</a:t>
            </a:r>
            <a:endParaRPr lang="cs-CZ" sz="1100" dirty="0">
              <a:effectLst/>
              <a:ea typeface="Calibri"/>
              <a:cs typeface="Times New Roman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533576" y="4301293"/>
            <a:ext cx="128501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BadaBoom CE" panose="020B0603050302020204" pitchFamily="34" charset="-18"/>
                <a:ea typeface="BadaBoom CE" panose="020B0603050302020204" pitchFamily="34" charset="-18"/>
              </a:rPr>
              <a:t>Play+ing</a:t>
            </a:r>
            <a:endParaRPr lang="cs-CZ" sz="2800" dirty="0">
              <a:latin typeface="BadaBoom CE" panose="020B0603050302020204" pitchFamily="34" charset="-18"/>
              <a:ea typeface="BadaBoom CE" panose="020B0603050302020204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288436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5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500"/>
                            </p:stCondLst>
                            <p:childTnLst>
                              <p:par>
                                <p:cTn id="1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9" presetID="53" presetClass="entr" presetSubtype="16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9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1500"/>
                            </p:stCondLst>
                            <p:childTnLst>
                              <p:par>
                                <p:cTn id="20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53" presetClass="entr" presetSubtype="16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2500"/>
                            </p:stCondLst>
                            <p:childTnLst>
                              <p:par>
                                <p:cTn id="2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23" presetID="53" presetClass="entr" presetSubtype="16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2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500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4000"/>
                            </p:stCondLst>
                            <p:childTnLst>
                              <p:par>
                                <p:cTn id="2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500"/>
                            </p:stCondLst>
                            <p:childTnLst>
                              <p:par>
                                <p:cTn id="2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5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6" fill="hold">
                            <p:stCondLst>
                              <p:cond delay="5000"/>
                            </p:stCondLst>
                            <p:childTnLst>
                              <p:par>
                                <p:cTn id="2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1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5500"/>
                            </p:stCondLst>
                            <p:childTnLst>
                              <p:par>
                                <p:cTn id="2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7" dur="500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8" fill="hold">
                            <p:stCondLst>
                              <p:cond delay="6000"/>
                            </p:stCondLst>
                            <p:childTnLst>
                              <p:par>
                                <p:cTn id="2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6500"/>
                            </p:stCondLst>
                            <p:childTnLst>
                              <p:par>
                                <p:cTn id="2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7000"/>
                            </p:stCondLst>
                            <p:childTnLst>
                              <p:par>
                                <p:cTn id="2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7500"/>
                            </p:stCondLst>
                            <p:childTnLst>
                              <p:par>
                                <p:cTn id="2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1" dur="500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2" fill="hold">
                            <p:stCondLst>
                              <p:cond delay="8000"/>
                            </p:stCondLst>
                            <p:childTnLst>
                              <p:par>
                                <p:cTn id="2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8500"/>
                            </p:stCondLst>
                            <p:childTnLst>
                              <p:par>
                                <p:cTn id="28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3" dur="500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4" fill="hold">
                            <p:stCondLst>
                              <p:cond delay="9000"/>
                            </p:stCondLst>
                            <p:childTnLst>
                              <p:par>
                                <p:cTn id="29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9500"/>
                            </p:stCondLst>
                            <p:childTnLst>
                              <p:par>
                                <p:cTn id="30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 fill="hold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5" dur="500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5" dur="500" fill="hold"/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7" dur="500"/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8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1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3" dur="5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11500"/>
                            </p:stCondLst>
                            <p:childTnLst>
                              <p:par>
                                <p:cTn id="3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5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8" grpId="0" build="p" animBg="1"/>
      <p:bldP spid="19" grpId="0" build="p" animBg="1"/>
      <p:bldP spid="23" grpId="0" build="allAtOnce" animBg="1"/>
      <p:bldP spid="24" grpId="0" build="allAtOnce" animBg="1"/>
      <p:bldP spid="25" grpId="0" build="allAtOnce" animBg="1"/>
      <p:bldP spid="43" grpId="0" build="p" animBg="1"/>
      <p:bldP spid="44" grpId="0" build="p" animBg="1"/>
      <p:bldP spid="45" grpId="0" build="p" animBg="1"/>
      <p:bldP spid="46" grpId="0" build="p" animBg="1"/>
      <p:bldP spid="47" grpId="0" build="p" animBg="1"/>
      <p:bldP spid="48" grpId="0" build="p" animBg="1"/>
      <p:bldP spid="41" grpId="0" build="p" animBg="1"/>
      <p:bldP spid="17" grpId="0" build="p" animBg="1"/>
      <p:bldP spid="40" grpId="0" build="p" animBg="1"/>
      <p:bldP spid="42" grpId="0" build="p" animBg="1"/>
      <p:bldP spid="49" grpId="0" build="allAtOnce" animBg="1"/>
      <p:bldP spid="50" grpId="0" build="allAtOnce" animBg="1"/>
      <p:bldP spid="51" grpId="0" build="allAtOnce" animBg="1"/>
      <p:bldP spid="52" grpId="0" build="allAtOnce" animBg="1"/>
      <p:bldP spid="53" grpId="0" build="allAtOnce" animBg="1"/>
      <p:bldP spid="54" grpId="0" build="allAtOnce" animBg="1"/>
      <p:bldP spid="55" grpId="0" build="allAtOnce" animBg="1"/>
      <p:bldP spid="56" grpId="0" build="allAtOnce" animBg="1"/>
      <p:bldP spid="57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pár vět závěrem k procvičení…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Chodíš do školy 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9612" y="213285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Tvůj otec pracuje 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32012" y="2699628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Píšete dopis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84412" y="3203684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Plave to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2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5247" y="177281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Použitý obrazový materiál pochází z fotoarchivu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63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488</Words>
  <Application>Microsoft Office PowerPoint</Application>
  <PresentationFormat>Předvádění na obrazovce (4:3)</PresentationFormat>
  <Paragraphs>147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Cerny</dc:creator>
  <cp:lastModifiedBy>Karel Filas, Ing.</cp:lastModifiedBy>
  <cp:revision>32</cp:revision>
  <dcterms:created xsi:type="dcterms:W3CDTF">2013-12-18T11:50:08Z</dcterms:created>
  <dcterms:modified xsi:type="dcterms:W3CDTF">2014-03-11T22:39:58Z</dcterms:modified>
</cp:coreProperties>
</file>